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57" r:id="rId7"/>
    <p:sldId id="264" r:id="rId8"/>
    <p:sldId id="260" r:id="rId9"/>
    <p:sldId id="261" r:id="rId10"/>
    <p:sldId id="262" r:id="rId11"/>
    <p:sldId id="277" r:id="rId12"/>
    <p:sldId id="278" r:id="rId13"/>
    <p:sldId id="273" r:id="rId14"/>
    <p:sldId id="272" r:id="rId15"/>
    <p:sldId id="271" r:id="rId16"/>
    <p:sldId id="276" r:id="rId17"/>
    <p:sldId id="274" r:id="rId18"/>
    <p:sldId id="27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rionovaGN\Desktop\&#1086;&#1090;&#1095;&#1077;&#109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rionovaGN\AppData\Roaming\Microsoft\Excel\&#1050;&#1085;&#1080;&#1075;&#1072;1%20(version%201)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Word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Word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Word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3;&#1061;&#1058;&#1048;\Desktop\&#1052;&#1086;&#1080;%20&#1076;&#1086;&#1082;&#1091;&#1084;&#1077;&#1085;&#1090;&#1099;\&#1059;&#1052;&#1056;\&#1059;&#1095;&#1077;&#1085;&#1099;&#1081;%20&#1089;&#1086;&#1074;&#1077;&#1090;\&#1087;&#1088;&#1072;&#1082;&#1090;&#1080;&#1082;&#1072;%202021\&#1052;&#1054;&#1053;&#1048;&#1058;&#1054;&#1056;&#1048;&#1053;&#1043;_&#1087;&#1088;&#1086;&#1084;,&#1086;&#1088;&#1075;&#1072;&#1085;,&#1087;&#1088;&#1077;&#1076;&#1087;&#1088;,&#1091;&#1087;&#1088;.xls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Лист3!$A$3</c:f>
              <c:strCache>
                <c:ptCount val="1"/>
                <c:pt idx="0">
                  <c:v>Бюджет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28575" cap="flat" cmpd="sng" algn="ctr">
              <a:solidFill>
                <a:schemeClr val="accent1">
                  <a:lumMod val="50000"/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Лист3!$B$1:$J$2</c:f>
              <c:multiLvlStrCache>
                <c:ptCount val="9"/>
                <c:lvl>
                  <c:pt idx="0">
                    <c:v>очное</c:v>
                  </c:pt>
                  <c:pt idx="1">
                    <c:v>очно-заочное</c:v>
                  </c:pt>
                  <c:pt idx="2">
                    <c:v>заочное</c:v>
                  </c:pt>
                  <c:pt idx="3">
                    <c:v>очное</c:v>
                  </c:pt>
                  <c:pt idx="4">
                    <c:v>очно-заочное</c:v>
                  </c:pt>
                  <c:pt idx="5">
                    <c:v>заочное</c:v>
                  </c:pt>
                  <c:pt idx="6">
                    <c:v>очное</c:v>
                  </c:pt>
                  <c:pt idx="7">
                    <c:v>очно-заочное</c:v>
                  </c:pt>
                  <c:pt idx="8">
                    <c:v>заочное</c:v>
                  </c:pt>
                </c:lvl>
                <c:lvl>
                  <c:pt idx="0">
                    <c:v>2018 г.</c:v>
                  </c:pt>
                  <c:pt idx="3">
                    <c:v>2019 г.</c:v>
                  </c:pt>
                  <c:pt idx="6">
                    <c:v>2020 г.</c:v>
                  </c:pt>
                </c:lvl>
              </c:multiLvlStrCache>
            </c:multiLvlStrRef>
          </c:cat>
          <c:val>
            <c:numRef>
              <c:f>Лист3!$B$3:$J$3</c:f>
              <c:numCache>
                <c:formatCode>General</c:formatCode>
                <c:ptCount val="9"/>
                <c:pt idx="0">
                  <c:v>29</c:v>
                </c:pt>
                <c:pt idx="1">
                  <c:v>46</c:v>
                </c:pt>
                <c:pt idx="3">
                  <c:v>59</c:v>
                </c:pt>
                <c:pt idx="4">
                  <c:v>75</c:v>
                </c:pt>
                <c:pt idx="6">
                  <c:v>128</c:v>
                </c:pt>
                <c:pt idx="7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09-4955-9BF5-92459C85603C}"/>
            </c:ext>
          </c:extLst>
        </c:ser>
        <c:ser>
          <c:idx val="1"/>
          <c:order val="1"/>
          <c:tx>
            <c:strRef>
              <c:f>Лист3!$A$4</c:f>
              <c:strCache>
                <c:ptCount val="1"/>
                <c:pt idx="0">
                  <c:v>внебюджет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28575" cap="flat" cmpd="sng" algn="ctr">
              <a:solidFill>
                <a:schemeClr val="accent1">
                  <a:lumMod val="50000"/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Лист3!$B$1:$J$2</c:f>
              <c:multiLvlStrCache>
                <c:ptCount val="9"/>
                <c:lvl>
                  <c:pt idx="0">
                    <c:v>очное</c:v>
                  </c:pt>
                  <c:pt idx="1">
                    <c:v>очно-заочное</c:v>
                  </c:pt>
                  <c:pt idx="2">
                    <c:v>заочное</c:v>
                  </c:pt>
                  <c:pt idx="3">
                    <c:v>очное</c:v>
                  </c:pt>
                  <c:pt idx="4">
                    <c:v>очно-заочное</c:v>
                  </c:pt>
                  <c:pt idx="5">
                    <c:v>заочное</c:v>
                  </c:pt>
                  <c:pt idx="6">
                    <c:v>очное</c:v>
                  </c:pt>
                  <c:pt idx="7">
                    <c:v>очно-заочное</c:v>
                  </c:pt>
                  <c:pt idx="8">
                    <c:v>заочное</c:v>
                  </c:pt>
                </c:lvl>
                <c:lvl>
                  <c:pt idx="0">
                    <c:v>2018 г.</c:v>
                  </c:pt>
                  <c:pt idx="3">
                    <c:v>2019 г.</c:v>
                  </c:pt>
                  <c:pt idx="6">
                    <c:v>2020 г.</c:v>
                  </c:pt>
                </c:lvl>
              </c:multiLvlStrCache>
            </c:multiLvlStrRef>
          </c:cat>
          <c:val>
            <c:numRef>
              <c:f>Лист3!$B$4:$J$4</c:f>
              <c:numCache>
                <c:formatCode>General</c:formatCode>
                <c:ptCount val="9"/>
                <c:pt idx="0">
                  <c:v>12</c:v>
                </c:pt>
                <c:pt idx="1">
                  <c:v>4</c:v>
                </c:pt>
                <c:pt idx="2">
                  <c:v>203</c:v>
                </c:pt>
                <c:pt idx="3">
                  <c:v>23</c:v>
                </c:pt>
                <c:pt idx="4">
                  <c:v>29</c:v>
                </c:pt>
                <c:pt idx="5">
                  <c:v>369</c:v>
                </c:pt>
                <c:pt idx="6">
                  <c:v>6</c:v>
                </c:pt>
                <c:pt idx="7">
                  <c:v>119</c:v>
                </c:pt>
                <c:pt idx="8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09-4955-9BF5-92459C85603C}"/>
            </c:ext>
          </c:extLst>
        </c:ser>
        <c:ser>
          <c:idx val="2"/>
          <c:order val="2"/>
          <c:tx>
            <c:strRef>
              <c:f>Лист3!$A$5</c:f>
              <c:strCache>
                <c:ptCount val="1"/>
                <c:pt idx="0">
                  <c:v>Итого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28575" cap="flat" cmpd="sng" algn="ctr">
              <a:solidFill>
                <a:schemeClr val="accent1">
                  <a:lumMod val="50000"/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Лист3!$B$1:$J$2</c:f>
              <c:multiLvlStrCache>
                <c:ptCount val="9"/>
                <c:lvl>
                  <c:pt idx="0">
                    <c:v>очное</c:v>
                  </c:pt>
                  <c:pt idx="1">
                    <c:v>очно-заочное</c:v>
                  </c:pt>
                  <c:pt idx="2">
                    <c:v>заочное</c:v>
                  </c:pt>
                  <c:pt idx="3">
                    <c:v>очное</c:v>
                  </c:pt>
                  <c:pt idx="4">
                    <c:v>очно-заочное</c:v>
                  </c:pt>
                  <c:pt idx="5">
                    <c:v>заочное</c:v>
                  </c:pt>
                  <c:pt idx="6">
                    <c:v>очное</c:v>
                  </c:pt>
                  <c:pt idx="7">
                    <c:v>очно-заочное</c:v>
                  </c:pt>
                  <c:pt idx="8">
                    <c:v>заочное</c:v>
                  </c:pt>
                </c:lvl>
                <c:lvl>
                  <c:pt idx="0">
                    <c:v>2018 г.</c:v>
                  </c:pt>
                  <c:pt idx="3">
                    <c:v>2019 г.</c:v>
                  </c:pt>
                  <c:pt idx="6">
                    <c:v>2020 г.</c:v>
                  </c:pt>
                </c:lvl>
              </c:multiLvlStrCache>
            </c:multiLvlStrRef>
          </c:cat>
          <c:val>
            <c:numRef>
              <c:f>Лист3!$B$5:$J$5</c:f>
              <c:numCache>
                <c:formatCode>General</c:formatCode>
                <c:ptCount val="9"/>
                <c:pt idx="0">
                  <c:v>41</c:v>
                </c:pt>
                <c:pt idx="1">
                  <c:v>50</c:v>
                </c:pt>
                <c:pt idx="2">
                  <c:v>203</c:v>
                </c:pt>
                <c:pt idx="3">
                  <c:v>82</c:v>
                </c:pt>
                <c:pt idx="4">
                  <c:v>104</c:v>
                </c:pt>
                <c:pt idx="5">
                  <c:v>369</c:v>
                </c:pt>
                <c:pt idx="6">
                  <c:v>134</c:v>
                </c:pt>
                <c:pt idx="7">
                  <c:v>210</c:v>
                </c:pt>
                <c:pt idx="8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09-4955-9BF5-92459C85603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11844864"/>
        <c:axId val="127263872"/>
      </c:barChart>
      <c:catAx>
        <c:axId val="111844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263872"/>
        <c:crosses val="autoZero"/>
        <c:auto val="0"/>
        <c:lblAlgn val="ctr"/>
        <c:lblOffset val="100"/>
        <c:noMultiLvlLbl val="0"/>
      </c:catAx>
      <c:valAx>
        <c:axId val="1272638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184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общий</c:v>
                </c:pt>
              </c:strCache>
            </c:strRef>
          </c:tx>
          <c:spPr>
            <a:ln w="63500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A050-4EC4-A864-B055E07C4314}"/>
              </c:ext>
            </c:extLst>
          </c:dPt>
          <c:dLbls>
            <c:dLbl>
              <c:idx val="2"/>
              <c:layout>
                <c:manualLayout>
                  <c:x val="-3.6791240647157913E-2"/>
                  <c:y val="4.65037019626278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050-4EC4-A864-B055E07C43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Лист1!$B$3:$D$3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62.99</c:v>
                </c:pt>
                <c:pt idx="1">
                  <c:v>66.14</c:v>
                </c:pt>
                <c:pt idx="2">
                  <c:v>64.98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50-4EC4-A864-B055E07C4314}"/>
            </c:ext>
          </c:extLst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в т.ч. бюджет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63500" cap="rnd" cmpd="sng" algn="ctr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050-4EC4-A864-B055E07C4314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63500" cap="rnd" cmpd="sng" algn="ctr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A050-4EC4-A864-B055E07C4314}"/>
              </c:ext>
            </c:extLst>
          </c:dPt>
          <c:dLbls>
            <c:dLbl>
              <c:idx val="0"/>
              <c:layout>
                <c:manualLayout>
                  <c:x val="-3.7963332941591259E-2"/>
                  <c:y val="-5.77114427860696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050-4EC4-A864-B055E07C4314}"/>
                </c:ext>
              </c:extLst>
            </c:dLbl>
            <c:dLbl>
              <c:idx val="2"/>
              <c:layout>
                <c:manualLayout>
                  <c:x val="-3.547577075253662E-2"/>
                  <c:y val="-5.7711442786069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050-4EC4-A864-B055E07C43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Лист1!$B$3:$D$3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65.83</c:v>
                </c:pt>
                <c:pt idx="1">
                  <c:v>71.180000000000007</c:v>
                </c:pt>
                <c:pt idx="2">
                  <c:v>65.91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50-4EC4-A864-B055E07C431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33242624"/>
        <c:axId val="52514176"/>
      </c:lineChart>
      <c:catAx>
        <c:axId val="33242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2514176"/>
        <c:crosses val="autoZero"/>
        <c:auto val="1"/>
        <c:lblAlgn val="ctr"/>
        <c:lblOffset val="100"/>
        <c:noMultiLvlLbl val="0"/>
      </c:catAx>
      <c:valAx>
        <c:axId val="52514176"/>
        <c:scaling>
          <c:orientation val="minMax"/>
          <c:max val="72"/>
        </c:scaling>
        <c:delete val="1"/>
        <c:axPos val="l"/>
        <c:numFmt formatCode="General" sourceLinked="1"/>
        <c:majorTickMark val="none"/>
        <c:minorTickMark val="none"/>
        <c:tickLblPos val="nextTo"/>
        <c:crossAx val="3324262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Office Word]Лист1'!$B$1</c:f>
              <c:strCache>
                <c:ptCount val="1"/>
                <c:pt idx="0">
                  <c:v>общий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2.3775217961909028E-3"/>
                  <c:y val="3.5422931733136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B1A-47A0-8B83-647E91D5B27D}"/>
                </c:ext>
              </c:extLst>
            </c:dLbl>
            <c:dLbl>
              <c:idx val="1"/>
              <c:layout>
                <c:manualLayout>
                  <c:x val="-2.3775217961909028E-3"/>
                  <c:y val="3.5422931733136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B1A-47A0-8B83-647E91D5B27D}"/>
                </c:ext>
              </c:extLst>
            </c:dLbl>
            <c:dLbl>
              <c:idx val="2"/>
              <c:layout>
                <c:manualLayout>
                  <c:x val="1.4356251447489815E-3"/>
                  <c:y val="-3.99248580909547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B1A-47A0-8B83-647E91D5B27D}"/>
                </c:ext>
              </c:extLst>
            </c:dLbl>
            <c:dLbl>
              <c:idx val="3"/>
              <c:layout>
                <c:manualLayout>
                  <c:x val="-5.4023800212868011E-4"/>
                  <c:y val="2.19423158659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B1A-47A0-8B83-647E91D5B2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Office Word]Лист1'!$A$2:$A$5</c:f>
              <c:strCache>
                <c:ptCount val="4"/>
                <c:pt idx="0">
                  <c:v>2018/19 уч.г.</c:v>
                </c:pt>
                <c:pt idx="1">
                  <c:v>2019/20 уч.г.</c:v>
                </c:pt>
                <c:pt idx="2">
                  <c:v>2020/21 уч.г.</c:v>
                </c:pt>
                <c:pt idx="3">
                  <c:v>2021/22 уч.г. (план)</c:v>
                </c:pt>
              </c:strCache>
            </c:strRef>
          </c:cat>
          <c:val>
            <c:numRef>
              <c:f>'[Диаграмма в Microsoft Office Word]Лист1'!$B$2:$B$5</c:f>
              <c:numCache>
                <c:formatCode>General</c:formatCode>
                <c:ptCount val="4"/>
                <c:pt idx="0">
                  <c:v>2540</c:v>
                </c:pt>
                <c:pt idx="1">
                  <c:v>2563</c:v>
                </c:pt>
                <c:pt idx="2">
                  <c:v>2499</c:v>
                </c:pt>
                <c:pt idx="3">
                  <c:v>2529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1A-47A0-8B83-647E91D5B27D}"/>
            </c:ext>
          </c:extLst>
        </c:ser>
        <c:ser>
          <c:idx val="1"/>
          <c:order val="1"/>
          <c:tx>
            <c:strRef>
              <c:f>'[Диаграмма в Microsoft Office Word]Лист1'!$C$1</c:f>
              <c:strCache>
                <c:ptCount val="1"/>
                <c:pt idx="0">
                  <c:v>приведенный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7222550242219928E-2"/>
                  <c:y val="6.0338789108905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B1A-47A0-8B83-647E91D5B27D}"/>
                </c:ext>
              </c:extLst>
            </c:dLbl>
            <c:dLbl>
              <c:idx val="1"/>
              <c:layout>
                <c:manualLayout>
                  <c:x val="2.2143556260430814E-2"/>
                  <c:y val="5.26697787219256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B1A-47A0-8B83-647E91D5B27D}"/>
                </c:ext>
              </c:extLst>
            </c:dLbl>
            <c:dLbl>
              <c:idx val="2"/>
              <c:layout>
                <c:manualLayout>
                  <c:x val="1.3409339832542031E-2"/>
                  <c:y val="5.00720179582449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B1A-47A0-8B83-647E91D5B27D}"/>
                </c:ext>
              </c:extLst>
            </c:dLbl>
            <c:dLbl>
              <c:idx val="3"/>
              <c:layout>
                <c:manualLayout>
                  <c:x val="1.9901841118880461E-2"/>
                  <c:y val="-8.276030841418773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B1A-47A0-8B83-647E91D5B2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Office Word]Лист1'!$A$2:$A$5</c:f>
              <c:strCache>
                <c:ptCount val="4"/>
                <c:pt idx="0">
                  <c:v>2018/19 уч.г.</c:v>
                </c:pt>
                <c:pt idx="1">
                  <c:v>2019/20 уч.г.</c:v>
                </c:pt>
                <c:pt idx="2">
                  <c:v>2020/21 уч.г.</c:v>
                </c:pt>
                <c:pt idx="3">
                  <c:v>2021/22 уч.г. (план)</c:v>
                </c:pt>
              </c:strCache>
            </c:strRef>
          </c:cat>
          <c:val>
            <c:numRef>
              <c:f>'[Диаграмма в Microsoft Office Word]Лист1'!$C$2:$C$5</c:f>
              <c:numCache>
                <c:formatCode>General</c:formatCode>
                <c:ptCount val="4"/>
                <c:pt idx="0">
                  <c:v>743.3</c:v>
                </c:pt>
                <c:pt idx="1">
                  <c:v>746.9</c:v>
                </c:pt>
                <c:pt idx="2">
                  <c:v>799.6</c:v>
                </c:pt>
                <c:pt idx="3">
                  <c:v>896.4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B1A-47A0-8B83-647E91D5B2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166592"/>
        <c:axId val="69801088"/>
      </c:barChart>
      <c:catAx>
        <c:axId val="51166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69801088"/>
        <c:crosses val="autoZero"/>
        <c:auto val="1"/>
        <c:lblAlgn val="ctr"/>
        <c:lblOffset val="100"/>
        <c:noMultiLvlLbl val="0"/>
      </c:catAx>
      <c:valAx>
        <c:axId val="69801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5116659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Office Word]Лист1'!$B$1</c:f>
              <c:strCache>
                <c:ptCount val="1"/>
                <c:pt idx="0">
                  <c:v>бакалавры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1.8570752816272379E-3"/>
                  <c:y val="1.1145979034514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A69-4D4E-BF54-4123A7D65A9C}"/>
                </c:ext>
              </c:extLst>
            </c:dLbl>
            <c:dLbl>
              <c:idx val="1"/>
              <c:layout>
                <c:manualLayout>
                  <c:x val="2.6195940630321051E-4"/>
                  <c:y val="7.06263135100742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A69-4D4E-BF54-4123A7D65A9C}"/>
                </c:ext>
              </c:extLst>
            </c:dLbl>
            <c:dLbl>
              <c:idx val="2"/>
              <c:layout>
                <c:manualLayout>
                  <c:x val="-3.1258264443850114E-3"/>
                  <c:y val="5.41263512819201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A69-4D4E-BF54-4123A7D65A9C}"/>
                </c:ext>
              </c:extLst>
            </c:dLbl>
            <c:dLbl>
              <c:idx val="3"/>
              <c:layout>
                <c:manualLayout>
                  <c:x val="-1.5298763034357562E-3"/>
                  <c:y val="1.2511396070883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A69-4D4E-BF54-4123A7D65A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Office Word]Лист1'!$A$2:$A$5</c:f>
              <c:strCache>
                <c:ptCount val="4"/>
                <c:pt idx="0">
                  <c:v>2018/19 уч.г.</c:v>
                </c:pt>
                <c:pt idx="1">
                  <c:v>2019/20 уч.г.</c:v>
                </c:pt>
                <c:pt idx="2">
                  <c:v>2020/21 уч.г.</c:v>
                </c:pt>
                <c:pt idx="3">
                  <c:v>2021/22 уч.г. (план)</c:v>
                </c:pt>
              </c:strCache>
            </c:strRef>
          </c:cat>
          <c:val>
            <c:numRef>
              <c:f>'[Диаграмма в Microsoft Office Word]Лист1'!$B$2:$B$5</c:f>
              <c:numCache>
                <c:formatCode>General</c:formatCode>
                <c:ptCount val="4"/>
                <c:pt idx="0">
                  <c:v>2312</c:v>
                </c:pt>
                <c:pt idx="1">
                  <c:v>2328</c:v>
                </c:pt>
                <c:pt idx="2">
                  <c:v>2257</c:v>
                </c:pt>
                <c:pt idx="3">
                  <c:v>2284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69-4D4E-BF54-4123A7D65A9C}"/>
            </c:ext>
          </c:extLst>
        </c:ser>
        <c:ser>
          <c:idx val="1"/>
          <c:order val="1"/>
          <c:tx>
            <c:strRef>
              <c:f>'[Диаграмма в Microsoft Office Word]Лист1'!$C$1</c:f>
              <c:strCache>
                <c:ptCount val="1"/>
                <c:pt idx="0">
                  <c:v>магистры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4.0423506601961028E-3"/>
                  <c:y val="-2.8136506043261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A69-4D4E-BF54-4123A7D65A9C}"/>
                </c:ext>
              </c:extLst>
            </c:dLbl>
            <c:dLbl>
              <c:idx val="1"/>
              <c:layout>
                <c:manualLayout>
                  <c:x val="4.6738897384493838E-3"/>
                  <c:y val="9.846486772581112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A69-4D4E-BF54-4123A7D65A9C}"/>
                </c:ext>
              </c:extLst>
            </c:dLbl>
            <c:dLbl>
              <c:idx val="2"/>
              <c:layout>
                <c:manualLayout>
                  <c:x val="4.4349560634008509E-3"/>
                  <c:y val="-3.6364199422208062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A69-4D4E-BF54-4123A7D65A9C}"/>
                </c:ext>
              </c:extLst>
            </c:dLbl>
            <c:dLbl>
              <c:idx val="3"/>
              <c:layout>
                <c:manualLayout>
                  <c:x val="-7.7586703140775342E-4"/>
                  <c:y val="5.61416317531250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A69-4D4E-BF54-4123A7D65A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Office Word]Лист1'!$A$2:$A$5</c:f>
              <c:strCache>
                <c:ptCount val="4"/>
                <c:pt idx="0">
                  <c:v>2018/19 уч.г.</c:v>
                </c:pt>
                <c:pt idx="1">
                  <c:v>2019/20 уч.г.</c:v>
                </c:pt>
                <c:pt idx="2">
                  <c:v>2020/21 уч.г.</c:v>
                </c:pt>
                <c:pt idx="3">
                  <c:v>2021/22 уч.г. (план)</c:v>
                </c:pt>
              </c:strCache>
            </c:strRef>
          </c:cat>
          <c:val>
            <c:numRef>
              <c:f>'[Диаграмма в Microsoft Office Word]Лист1'!$C$2:$C$5</c:f>
              <c:numCache>
                <c:formatCode>General</c:formatCode>
                <c:ptCount val="4"/>
                <c:pt idx="0">
                  <c:v>228</c:v>
                </c:pt>
                <c:pt idx="1">
                  <c:v>235</c:v>
                </c:pt>
                <c:pt idx="2">
                  <c:v>242</c:v>
                </c:pt>
                <c:pt idx="3">
                  <c:v>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A69-4D4E-BF54-4123A7D65A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839872"/>
        <c:axId val="69858048"/>
      </c:barChart>
      <c:catAx>
        <c:axId val="69839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69858048"/>
        <c:crosses val="autoZero"/>
        <c:auto val="1"/>
        <c:lblAlgn val="ctr"/>
        <c:lblOffset val="100"/>
        <c:noMultiLvlLbl val="0"/>
      </c:catAx>
      <c:valAx>
        <c:axId val="69858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698398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9992433210779718"/>
          <c:y val="3.8733737578106782E-2"/>
          <c:w val="0.40862730768300243"/>
          <c:h val="6.4010844508090914E-2"/>
        </c:manualLayout>
      </c:layout>
      <c:overlay val="0"/>
      <c:spPr>
        <a:noFill/>
      </c:spPr>
      <c:txPr>
        <a:bodyPr/>
        <a:lstStyle/>
        <a:p>
          <a:pPr>
            <a:defRPr sz="14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Office Word]Лист1'!$B$1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1.303684190552656E-17"/>
                  <c:y val="6.16291982791604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0" cap="none" spc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E72-481C-88DC-9FA1D47B6AA8}"/>
                </c:ext>
              </c:extLst>
            </c:dLbl>
            <c:dLbl>
              <c:idx val="1"/>
              <c:layout>
                <c:manualLayout>
                  <c:x val="0"/>
                  <c:y val="6.399955205912814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E72-481C-88DC-9FA1D47B6AA8}"/>
                </c:ext>
              </c:extLst>
            </c:dLbl>
            <c:dLbl>
              <c:idx val="2"/>
              <c:layout>
                <c:manualLayout>
                  <c:x val="0"/>
                  <c:y val="6.39995520591281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E72-481C-88DC-9FA1D47B6A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Office Word]Лист1'!$A$2:$A$4</c:f>
              <c:strCache>
                <c:ptCount val="3"/>
                <c:pt idx="0">
                  <c:v>выпуск</c:v>
                </c:pt>
                <c:pt idx="1">
                  <c:v>трудоустроенные</c:v>
                </c:pt>
                <c:pt idx="2">
                  <c:v>трудоустроенные по специальности (профилю подготовки)</c:v>
                </c:pt>
              </c:strCache>
            </c:strRef>
          </c:cat>
          <c:val>
            <c:numRef>
              <c:f>'[Диаграмма в Microsoft Office Word]Лист1'!$B$2:$B$4</c:f>
              <c:numCache>
                <c:formatCode>General</c:formatCode>
                <c:ptCount val="3"/>
                <c:pt idx="0">
                  <c:v>422</c:v>
                </c:pt>
                <c:pt idx="1">
                  <c:v>383</c:v>
                </c:pt>
                <c:pt idx="2">
                  <c:v>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72-481C-88DC-9FA1D47B6AA8}"/>
            </c:ext>
          </c:extLst>
        </c:ser>
        <c:ser>
          <c:idx val="1"/>
          <c:order val="1"/>
          <c:tx>
            <c:strRef>
              <c:f>'[Диаграмма в Microsoft Office Word]Лист1'!$C$1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2.1987256484471292E-3"/>
                  <c:y val="6.5958733447184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E72-481C-88DC-9FA1D47B6AA8}"/>
                </c:ext>
              </c:extLst>
            </c:dLbl>
            <c:dLbl>
              <c:idx val="1"/>
              <c:layout>
                <c:manualLayout>
                  <c:x val="9.0730748720167136E-4"/>
                  <c:y val="6.509290107039199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E72-481C-88DC-9FA1D47B6AA8}"/>
                </c:ext>
              </c:extLst>
            </c:dLbl>
            <c:dLbl>
              <c:idx val="2"/>
              <c:layout>
                <c:manualLayout>
                  <c:x val="0"/>
                  <c:y val="5.925884449919277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E72-481C-88DC-9FA1D47B6A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Office Word]Лист1'!$A$2:$A$4</c:f>
              <c:strCache>
                <c:ptCount val="3"/>
                <c:pt idx="0">
                  <c:v>выпуск</c:v>
                </c:pt>
                <c:pt idx="1">
                  <c:v>трудоустроенные</c:v>
                </c:pt>
                <c:pt idx="2">
                  <c:v>трудоустроенные по специальности (профилю подготовки)</c:v>
                </c:pt>
              </c:strCache>
            </c:strRef>
          </c:cat>
          <c:val>
            <c:numRef>
              <c:f>'[Диаграмма в Microsoft Office Word]Лист1'!$C$2:$C$4</c:f>
              <c:numCache>
                <c:formatCode>General</c:formatCode>
                <c:ptCount val="3"/>
                <c:pt idx="0">
                  <c:v>493</c:v>
                </c:pt>
                <c:pt idx="1">
                  <c:v>438</c:v>
                </c:pt>
                <c:pt idx="2">
                  <c:v>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E72-481C-88DC-9FA1D47B6AA8}"/>
            </c:ext>
          </c:extLst>
        </c:ser>
        <c:ser>
          <c:idx val="2"/>
          <c:order val="2"/>
          <c:tx>
            <c:strRef>
              <c:f>'[Диаграмма в Microsoft Office Word]Лист1'!$D$1</c:f>
              <c:strCache>
                <c:ptCount val="1"/>
                <c:pt idx="0">
                  <c:v>2019</c:v>
                </c:pt>
              </c:strCache>
            </c:strRef>
          </c:tx>
          <c:spPr>
            <a:ln w="28575">
              <a:solidFill>
                <a:schemeClr val="accent1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3.9228562424925036E-4"/>
                  <c:y val="6.4043226294129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E72-481C-88DC-9FA1D47B6AA8}"/>
                </c:ext>
              </c:extLst>
            </c:dLbl>
            <c:dLbl>
              <c:idx val="1"/>
              <c:layout>
                <c:manualLayout>
                  <c:x val="8.1749502055943988E-6"/>
                  <c:y val="6.573140345474397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E72-481C-88DC-9FA1D47B6AA8}"/>
                </c:ext>
              </c:extLst>
            </c:dLbl>
            <c:dLbl>
              <c:idx val="2"/>
              <c:layout>
                <c:manualLayout>
                  <c:x val="1.0378827192526201E-3"/>
                  <c:y val="6.486538443592113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E72-481C-88DC-9FA1D47B6A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Office Word]Лист1'!$A$2:$A$4</c:f>
              <c:strCache>
                <c:ptCount val="3"/>
                <c:pt idx="0">
                  <c:v>выпуск</c:v>
                </c:pt>
                <c:pt idx="1">
                  <c:v>трудоустроенные</c:v>
                </c:pt>
                <c:pt idx="2">
                  <c:v>трудоустроенные по специальности (профилю подготовки)</c:v>
                </c:pt>
              </c:strCache>
            </c:strRef>
          </c:cat>
          <c:val>
            <c:numRef>
              <c:f>'[Диаграмма в Microsoft Office Word]Лист1'!$D$2:$D$4</c:f>
              <c:numCache>
                <c:formatCode>General</c:formatCode>
                <c:ptCount val="3"/>
                <c:pt idx="0">
                  <c:v>450</c:v>
                </c:pt>
                <c:pt idx="1">
                  <c:v>415</c:v>
                </c:pt>
                <c:pt idx="2">
                  <c:v>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E72-481C-88DC-9FA1D47B6AA8}"/>
            </c:ext>
          </c:extLst>
        </c:ser>
        <c:ser>
          <c:idx val="3"/>
          <c:order val="3"/>
          <c:tx>
            <c:strRef>
              <c:f>'[Диаграмма в Microsoft Office Word]Лист1'!$E$1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1.2262425308396811E-4"/>
                  <c:y val="7.0926770999561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AE72-481C-88DC-9FA1D47B6AA8}"/>
                </c:ext>
              </c:extLst>
            </c:dLbl>
            <c:dLbl>
              <c:idx val="1"/>
              <c:layout>
                <c:manualLayout>
                  <c:x val="-1.1444930287842587E-4"/>
                  <c:y val="6.874025961906365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E72-481C-88DC-9FA1D47B6AA8}"/>
                </c:ext>
              </c:extLst>
            </c:dLbl>
            <c:dLbl>
              <c:idx val="2"/>
              <c:layout>
                <c:manualLayout>
                  <c:x val="7.8468323411759889E-4"/>
                  <c:y val="6.39995520591281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AE72-481C-88DC-9FA1D47B6A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Office Word]Лист1'!$A$2:$A$4</c:f>
              <c:strCache>
                <c:ptCount val="3"/>
                <c:pt idx="0">
                  <c:v>выпуск</c:v>
                </c:pt>
                <c:pt idx="1">
                  <c:v>трудоустроенные</c:v>
                </c:pt>
                <c:pt idx="2">
                  <c:v>трудоустроенные по специальности (профилю подготовки)</c:v>
                </c:pt>
              </c:strCache>
            </c:strRef>
          </c:cat>
          <c:val>
            <c:numRef>
              <c:f>'[Диаграмма в Microsoft Office Word]Лист1'!$E$2:$E$4</c:f>
              <c:numCache>
                <c:formatCode>General</c:formatCode>
                <c:ptCount val="3"/>
                <c:pt idx="0">
                  <c:v>484</c:v>
                </c:pt>
                <c:pt idx="1">
                  <c:v>401</c:v>
                </c:pt>
                <c:pt idx="2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E72-481C-88DC-9FA1D47B6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671616"/>
        <c:axId val="72673152"/>
      </c:barChart>
      <c:catAx>
        <c:axId val="72671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72673152"/>
        <c:crosses val="autoZero"/>
        <c:auto val="1"/>
        <c:lblAlgn val="ctr"/>
        <c:lblOffset val="100"/>
        <c:noMultiLvlLbl val="0"/>
      </c:catAx>
      <c:valAx>
        <c:axId val="7267315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7267161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52790462191106"/>
          <c:y val="0.17448989926264194"/>
          <c:w val="0.68002785271705235"/>
          <c:h val="0.44925252283356543"/>
        </c:manualLayout>
      </c:layout>
      <c:pieChart>
        <c:varyColors val="1"/>
        <c:ser>
          <c:idx val="0"/>
          <c:order val="0"/>
          <c:spPr>
            <a:ln w="19050">
              <a:solidFill>
                <a:schemeClr val="bg1"/>
              </a:solidFill>
            </a:ln>
            <a:effectLst>
              <a:glow rad="50800">
                <a:schemeClr val="tx1">
                  <a:lumMod val="65000"/>
                  <a:lumOff val="35000"/>
                  <a:alpha val="22000"/>
                </a:schemeClr>
              </a:glow>
            </a:effectLst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>
                <a:glow rad="50800">
                  <a:schemeClr val="tx1">
                    <a:lumMod val="65000"/>
                    <a:lumOff val="35000"/>
                    <a:alpha val="22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4662-4F34-8368-D6F2E8CA28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>
                <a:glow rad="50800">
                  <a:schemeClr val="tx1">
                    <a:lumMod val="65000"/>
                    <a:lumOff val="35000"/>
                    <a:alpha val="22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3-4662-4F34-8368-D6F2E8CA28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bg1"/>
                </a:solidFill>
              </a:ln>
              <a:effectLst>
                <a:glow rad="50800">
                  <a:schemeClr val="tx1">
                    <a:lumMod val="65000"/>
                    <a:lumOff val="35000"/>
                    <a:alpha val="22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5-4662-4F34-8368-D6F2E8CA284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>
                <a:glow rad="50800">
                  <a:schemeClr val="tx1">
                    <a:lumMod val="65000"/>
                    <a:lumOff val="35000"/>
                    <a:alpha val="22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7-4662-4F34-8368-D6F2E8CA284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bg1"/>
                </a:solidFill>
              </a:ln>
              <a:effectLst>
                <a:glow rad="50800">
                  <a:schemeClr val="tx1">
                    <a:lumMod val="65000"/>
                    <a:lumOff val="35000"/>
                    <a:alpha val="22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9-4662-4F34-8368-D6F2E8CA284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bg1"/>
                </a:solidFill>
              </a:ln>
              <a:effectLst>
                <a:glow rad="50800">
                  <a:schemeClr val="tx1">
                    <a:lumMod val="65000"/>
                    <a:lumOff val="35000"/>
                    <a:alpha val="22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B-4662-4F34-8368-D6F2E8CA284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bg1"/>
                </a:solidFill>
              </a:ln>
              <a:effectLst>
                <a:glow rad="50800">
                  <a:schemeClr val="tx1">
                    <a:lumMod val="65000"/>
                    <a:lumOff val="35000"/>
                    <a:alpha val="22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D-4662-4F34-8368-D6F2E8CA284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bg1"/>
                </a:solidFill>
              </a:ln>
              <a:effectLst>
                <a:glow rad="50800">
                  <a:schemeClr val="tx1">
                    <a:lumMod val="65000"/>
                    <a:lumOff val="35000"/>
                    <a:alpha val="22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E-4662-4F34-8368-D6F2E8CA2840}"/>
              </c:ext>
            </c:extLst>
          </c:dPt>
          <c:dLbls>
            <c:dLbl>
              <c:idx val="0"/>
              <c:layout>
                <c:manualLayout>
                  <c:x val="0.1729582712467945"/>
                  <c:y val="0.215695838966894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2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НИЖНЕКАМСКНЕФТЕХИМ </a:t>
                    </a:r>
                    <a:endParaRPr lang="ru-RU" sz="2200" b="1" dirty="0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  <a:p>
                    <a:pPr>
                      <a:defRPr b="1"/>
                    </a:pPr>
                    <a:r>
                      <a:rPr lang="ru-RU" sz="40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46,88%</a:t>
                    </a:r>
                    <a:endParaRPr lang="ru-RU" sz="4000" b="1" dirty="0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13665153712852"/>
                      <c:h val="0.139496149535729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662-4F34-8368-D6F2E8CA2840}"/>
                </c:ext>
              </c:extLst>
            </c:dLbl>
            <c:dLbl>
              <c:idx val="1"/>
              <c:layout>
                <c:manualLayout>
                  <c:x val="9.9841851786954441E-2"/>
                  <c:y val="-5.31728435209150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Татнефть-</a:t>
                    </a:r>
                    <a:r>
                      <a:rPr lang="ru-RU" sz="2000" dirty="0" err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Нефтехим</a:t>
                    </a:r>
                    <a:r>
                      <a:rPr lang="ru-RU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662-4F34-8368-D6F2E8CA2840}"/>
                </c:ext>
              </c:extLst>
            </c:dLbl>
            <c:dLbl>
              <c:idx val="2"/>
              <c:layout>
                <c:manualLayout>
                  <c:x val="1.8173989248745057E-2"/>
                  <c:y val="-1.35148731480178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ТАИФ-НК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662-4F34-8368-D6F2E8CA2840}"/>
                </c:ext>
              </c:extLst>
            </c:dLbl>
            <c:dLbl>
              <c:idx val="3"/>
              <c:layout>
                <c:manualLayout>
                  <c:x val="2.5909851005504969E-2"/>
                  <c:y val="3.306150375989078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ТАНЕКО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662-4F34-8368-D6F2E8CA284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662-4F34-8368-D6F2E8CA2840}"/>
                </c:ext>
              </c:extLst>
            </c:dLbl>
            <c:dLbl>
              <c:idx val="5"/>
              <c:layout>
                <c:manualLayout>
                  <c:x val="4.1822667992837077E-2"/>
                  <c:y val="5.05637014300571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Сфера образования и медицинских </a:t>
                    </a:r>
                    <a:r>
                      <a: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услуг</a:t>
                    </a:r>
                    <a:endParaRPr lang="ru-RU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662-4F34-8368-D6F2E8CA2840}"/>
                </c:ext>
              </c:extLst>
            </c:dLbl>
            <c:dLbl>
              <c:idx val="6"/>
              <c:layout>
                <c:manualLayout>
                  <c:x val="-0.17312625135446541"/>
                  <c:y val="7.20776683984753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Городское и муниципальное управление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98456039202421"/>
                      <c:h val="9.34904636919056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4662-4F34-8368-D6F2E8CA2840}"/>
                </c:ext>
              </c:extLst>
            </c:dLbl>
            <c:dLbl>
              <c:idx val="7"/>
              <c:layout>
                <c:manualLayout>
                  <c:x val="5.7319524495201793E-2"/>
                  <c:y val="-0.16530762792413217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>
                        <a:solidFill>
                          <a:schemeClr val="tx1"/>
                        </a:solidFill>
                      </a:rPr>
                      <a:t>Другие</a:t>
                    </a:r>
                    <a:r>
                      <a:rPr lang="ru-RU" sz="1800" b="1" dirty="0">
                        <a:solidFill>
                          <a:schemeClr val="tx1"/>
                        </a:solidFill>
                      </a:rPr>
                      <a:t> </a:t>
                    </a:r>
                    <a:endParaRPr lang="ru-RU" sz="1800" b="1" dirty="0" smtClean="0">
                      <a:solidFill>
                        <a:schemeClr val="tx1"/>
                      </a:solidFill>
                    </a:endParaRPr>
                  </a:p>
                  <a:p>
                    <a:r>
                      <a:rPr lang="ru-RU" sz="2800" b="1" dirty="0" smtClean="0">
                        <a:solidFill>
                          <a:schemeClr val="tx1"/>
                        </a:solidFill>
                      </a:rPr>
                      <a:t>31,67%</a:t>
                    </a:r>
                    <a:endParaRPr lang="ru-RU" sz="2800" b="1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4662-4F34-8368-D6F2E8CA284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Диаграмма!$A$37:$H$37</c:f>
              <c:strCache>
                <c:ptCount val="8"/>
                <c:pt idx="0">
                  <c:v>НКНХ</c:v>
                </c:pt>
                <c:pt idx="1">
                  <c:v>Татнефть-Нефтехим</c:v>
                </c:pt>
                <c:pt idx="2">
                  <c:v>ТАИФ-НК</c:v>
                </c:pt>
                <c:pt idx="3">
                  <c:v>ТАНЕКО</c:v>
                </c:pt>
                <c:pt idx="4">
                  <c:v>Сфера обслуживания</c:v>
                </c:pt>
                <c:pt idx="5">
                  <c:v>Сфера образования и медицинских услуг</c:v>
                </c:pt>
                <c:pt idx="6">
                  <c:v>Городское и муниципальное управление</c:v>
                </c:pt>
                <c:pt idx="7">
                  <c:v>Другие предприятия и организации</c:v>
                </c:pt>
              </c:strCache>
            </c:strRef>
          </c:cat>
          <c:val>
            <c:numRef>
              <c:f>Диаграмма!$A$38:$H$38</c:f>
              <c:numCache>
                <c:formatCode>General</c:formatCode>
                <c:ptCount val="8"/>
                <c:pt idx="0" formatCode="#,##0">
                  <c:v>188</c:v>
                </c:pt>
                <c:pt idx="1">
                  <c:v>3</c:v>
                </c:pt>
                <c:pt idx="2">
                  <c:v>36</c:v>
                </c:pt>
                <c:pt idx="3">
                  <c:v>40</c:v>
                </c:pt>
                <c:pt idx="4">
                  <c:v>0</c:v>
                </c:pt>
                <c:pt idx="5">
                  <c:v>5</c:v>
                </c:pt>
                <c:pt idx="6">
                  <c:v>2</c:v>
                </c:pt>
                <c:pt idx="7" formatCode="#,##0">
                  <c:v>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662-4F34-8368-D6F2E8CA2840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eparator> </c:separator>
          <c:showLeaderLines val="1"/>
        </c:dLbls>
        <c:firstSliceAng val="26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3175">
      <a:solidFill>
        <a:schemeClr val="bg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штатной основе</c:v>
                </c:pt>
              </c:strCache>
            </c:strRef>
          </c:tx>
          <c:spPr>
            <a:solidFill>
              <a:srgbClr val="92D050"/>
            </a:solidFill>
            <a:ln w="28575">
              <a:solidFill>
                <a:schemeClr val="accent1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1.8519247594050998E-3"/>
                  <c:y val="-5.14201266428162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BF4-4C5C-B861-18A63C2E512F}"/>
                </c:ext>
              </c:extLst>
            </c:dLbl>
            <c:dLbl>
              <c:idx val="1"/>
              <c:layout>
                <c:manualLayout>
                  <c:x val="3.7036307961503794E-3"/>
                  <c:y val="-2.34751403903383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BF4-4C5C-B861-18A63C2E512F}"/>
                </c:ext>
              </c:extLst>
            </c:dLbl>
            <c:dLbl>
              <c:idx val="2"/>
              <c:layout>
                <c:manualLayout>
                  <c:x val="-1.8519247594049725E-3"/>
                  <c:y val="1.1185176672981345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777777777777783E-2"/>
                      <c:h val="6.27764080014465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BF4-4C5C-B861-18A63C2E51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2018/19 уч.г.</c:v>
                </c:pt>
                <c:pt idx="1">
                  <c:v>2019/20 уч.г.</c:v>
                </c:pt>
                <c:pt idx="2">
                  <c:v>2020/21 уч.г.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81</c:v>
                </c:pt>
                <c:pt idx="1">
                  <c:v>79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F4-4C5C-B861-18A63C2E512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внешние совместители</c:v>
                </c:pt>
              </c:strCache>
            </c:strRef>
          </c:tx>
          <c:spPr>
            <a:solidFill>
              <a:srgbClr val="00B0F0"/>
            </a:solidFill>
            <a:ln w="28575">
              <a:solidFill>
                <a:schemeClr val="accent1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2.7777777777777779E-3"/>
                  <c:y val="-1.06190525278730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BF4-4C5C-B861-18A63C2E512F}"/>
                </c:ext>
              </c:extLst>
            </c:dLbl>
            <c:dLbl>
              <c:idx val="1"/>
              <c:layout>
                <c:manualLayout>
                  <c:x val="1.8519247594050744E-3"/>
                  <c:y val="8.27174972918976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BF4-4C5C-B861-18A63C2E512F}"/>
                </c:ext>
              </c:extLst>
            </c:dLbl>
            <c:dLbl>
              <c:idx val="2"/>
              <c:layout>
                <c:manualLayout>
                  <c:x val="3.7036307961504813E-3"/>
                  <c:y val="4.30359970460149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BF4-4C5C-B861-18A63C2E51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2018/19 уч.г.</c:v>
                </c:pt>
                <c:pt idx="1">
                  <c:v>2019/20 уч.г.</c:v>
                </c:pt>
                <c:pt idx="2">
                  <c:v>2020/21 уч.г.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BF4-4C5C-B861-18A63C2E5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470272"/>
        <c:axId val="44471808"/>
      </c:barChart>
      <c:catAx>
        <c:axId val="44470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4471808"/>
        <c:crosses val="autoZero"/>
        <c:auto val="1"/>
        <c:lblAlgn val="ctr"/>
        <c:lblOffset val="100"/>
        <c:noMultiLvlLbl val="0"/>
      </c:catAx>
      <c:valAx>
        <c:axId val="44471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447027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892322959856637E-2"/>
          <c:y val="0.14483633614908287"/>
          <c:w val="0.87847805997908324"/>
          <c:h val="0.771528097685044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старшие преподаватели</c:v>
                </c:pt>
              </c:strCache>
            </c:strRef>
          </c:tx>
          <c:spPr>
            <a:ln w="28575">
              <a:solidFill>
                <a:schemeClr val="accent1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2.0748491200760929E-3"/>
                  <c:y val="1.611814925675051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8D4-47DF-9E88-AE6B23D2CEBF}"/>
                </c:ext>
              </c:extLst>
            </c:dLbl>
            <c:dLbl>
              <c:idx val="1"/>
              <c:layout>
                <c:manualLayout>
                  <c:x val="-1.5928959780111738E-3"/>
                  <c:y val="2.5603680095837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8D4-47DF-9E88-AE6B23D2CEBF}"/>
                </c:ext>
              </c:extLst>
            </c:dLbl>
            <c:dLbl>
              <c:idx val="2"/>
              <c:layout>
                <c:manualLayout>
                  <c:x val="-2.0748491200760929E-3"/>
                  <c:y val="5.12033306543616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8D4-47DF-9E88-AE6B23D2CE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2018/19  уч.г.</c:v>
                </c:pt>
                <c:pt idx="1">
                  <c:v>2019/20  уч.г.</c:v>
                </c:pt>
                <c:pt idx="2">
                  <c:v>2020/21  уч.г.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14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D4-47DF-9E88-AE6B23D2CE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доценты</c:v>
                </c:pt>
              </c:strCache>
            </c:strRef>
          </c:tx>
          <c:spPr>
            <a:ln w="28575">
              <a:solidFill>
                <a:schemeClr val="accent1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2.9445703240701939E-3"/>
                  <c:y val="1.02350247786323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53110729796319E-2"/>
                      <c:h val="7.52274321229476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8D4-47DF-9E88-AE6B23D2CEBF}"/>
                </c:ext>
              </c:extLst>
            </c:dLbl>
            <c:dLbl>
              <c:idx val="1"/>
              <c:layout>
                <c:manualLayout>
                  <c:x val="-6.2874463296164131E-4"/>
                  <c:y val="7.676772276138573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980202018419754E-2"/>
                      <c:h val="6.49924073443152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8D4-47DF-9E88-AE6B23D2CEBF}"/>
                </c:ext>
              </c:extLst>
            </c:dLbl>
            <c:dLbl>
              <c:idx val="2"/>
              <c:layout>
                <c:manualLayout>
                  <c:x val="-1.4679149089672202E-4"/>
                  <c:y val="2.17499313467580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27959849872412E-2"/>
                      <c:h val="8.80212130962380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18D4-47DF-9E88-AE6B23D2CE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2018/19  уч.г.</c:v>
                </c:pt>
                <c:pt idx="1">
                  <c:v>2019/20  уч.г.</c:v>
                </c:pt>
                <c:pt idx="2">
                  <c:v>2020/21  уч.г.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59</c:v>
                </c:pt>
                <c:pt idx="1">
                  <c:v>60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8D4-47DF-9E88-AE6B23D2CE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профессора</c:v>
                </c:pt>
              </c:strCache>
            </c:strRef>
          </c:tx>
          <c:spPr>
            <a:ln w="25400">
              <a:solidFill>
                <a:schemeClr val="accent1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3.5208719202172753E-3"/>
                  <c:y val="5.11811681991332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8D4-47DF-9E88-AE6B23D2CEBF}"/>
                </c:ext>
              </c:extLst>
            </c:dLbl>
            <c:dLbl>
              <c:idx val="1"/>
              <c:layout>
                <c:manualLayout>
                  <c:x val="1.9281393161525264E-3"/>
                  <c:y val="-1.278370713000435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514044849742532E-2"/>
                      <c:h val="5.7316138760341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18D4-47DF-9E88-AE6B23D2CEBF}"/>
                </c:ext>
              </c:extLst>
            </c:dLbl>
            <c:dLbl>
              <c:idx val="2"/>
              <c:layout>
                <c:manualLayout>
                  <c:x val="-1.4670980392349068E-4"/>
                  <c:y val="1.0073843285117244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8D4-47DF-9E88-AE6B23D2CE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2018/19  уч.г.</c:v>
                </c:pt>
                <c:pt idx="1">
                  <c:v>2019/20  уч.г.</c:v>
                </c:pt>
                <c:pt idx="2">
                  <c:v>2020/21  уч.г.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</c:v>
                </c:pt>
                <c:pt idx="1">
                  <c:v>5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8D4-47DF-9E88-AE6B23D2CE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549248"/>
        <c:axId val="44550784"/>
      </c:barChart>
      <c:catAx>
        <c:axId val="44549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4550784"/>
        <c:crosses val="autoZero"/>
        <c:auto val="1"/>
        <c:lblAlgn val="ctr"/>
        <c:lblOffset val="100"/>
        <c:noMultiLvlLbl val="0"/>
      </c:catAx>
      <c:valAx>
        <c:axId val="44550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45492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3082892724454952E-2"/>
          <c:y val="8.0807515226171966E-3"/>
          <c:w val="0.97691710727554504"/>
          <c:h val="0.10761100746822631"/>
        </c:manualLayout>
      </c:layout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Лист1!$C$6</c:f>
              <c:strCache>
                <c:ptCount val="1"/>
                <c:pt idx="0">
                  <c:v>Гранты (тыс.руб.)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Лист1!$D$5:$F$5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Лист1!$D$6:$F$6</c:f>
              <c:numCache>
                <c:formatCode>General</c:formatCode>
                <c:ptCount val="3"/>
                <c:pt idx="0">
                  <c:v>0</c:v>
                </c:pt>
                <c:pt idx="1">
                  <c:v>530</c:v>
                </c:pt>
                <c:pt idx="2">
                  <c:v>470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ED-498E-B9B0-55116CDE3972}"/>
            </c:ext>
          </c:extLst>
        </c:ser>
        <c:ser>
          <c:idx val="1"/>
          <c:order val="1"/>
          <c:tx>
            <c:strRef>
              <c:f>Лист1!$C$7</c:f>
              <c:strCache>
                <c:ptCount val="1"/>
                <c:pt idx="0">
                  <c:v>Хозяйственные договора (тыс.руб.)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Лист1!$D$5:$F$5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Лист1!$D$7:$F$7</c:f>
              <c:numCache>
                <c:formatCode>General</c:formatCode>
                <c:ptCount val="3"/>
                <c:pt idx="0">
                  <c:v>5556</c:v>
                </c:pt>
                <c:pt idx="1">
                  <c:v>2273</c:v>
                </c:pt>
                <c:pt idx="2">
                  <c:v>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ED-498E-B9B0-55116CDE39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"/>
        <c:axId val="1722317312"/>
        <c:axId val="1722315232"/>
      </c:barChart>
      <c:catAx>
        <c:axId val="1722317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722315232"/>
        <c:crosses val="autoZero"/>
        <c:auto val="1"/>
        <c:lblAlgn val="ctr"/>
        <c:lblOffset val="100"/>
        <c:noMultiLvlLbl val="0"/>
      </c:catAx>
      <c:valAx>
        <c:axId val="1722315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2231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0.59304</cdr:x>
      <cdr:y>0.26686</cdr:y>
    </cdr:from>
    <cdr:to>
      <cdr:x>0.66718</cdr:x>
      <cdr:y>0.31724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986690" y="2445472"/>
          <a:ext cx="1123445" cy="461665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glow rad="127000">
            <a:schemeClr val="bg1">
              <a:alpha val="59000"/>
            </a:schemeClr>
          </a:glow>
        </a:effectLst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cap="none" spc="0" dirty="0" smtClean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0,75%</a:t>
          </a:r>
          <a:endParaRPr lang="ru-RU" sz="2400" b="1" cap="none" spc="0" dirty="0">
            <a:ln w="0"/>
            <a:solidFill>
              <a:schemeClr val="tx1">
                <a:lumMod val="85000"/>
                <a:lumOff val="15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7772-381D-4F8E-88A9-AE32FCA75CBE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69E5-473F-49CC-BEF2-C6738ED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85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7772-381D-4F8E-88A9-AE32FCA75CBE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69E5-473F-49CC-BEF2-C6738ED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140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7772-381D-4F8E-88A9-AE32FCA75CBE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69E5-473F-49CC-BEF2-C6738ED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44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7772-381D-4F8E-88A9-AE32FCA75CBE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69E5-473F-49CC-BEF2-C6738ED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36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7772-381D-4F8E-88A9-AE32FCA75CBE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69E5-473F-49CC-BEF2-C6738ED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66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7772-381D-4F8E-88A9-AE32FCA75CBE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69E5-473F-49CC-BEF2-C6738ED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6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7772-381D-4F8E-88A9-AE32FCA75CBE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69E5-473F-49CC-BEF2-C6738ED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45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7772-381D-4F8E-88A9-AE32FCA75CBE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69E5-473F-49CC-BEF2-C6738ED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53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7772-381D-4F8E-88A9-AE32FCA75CBE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69E5-473F-49CC-BEF2-C6738ED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89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7772-381D-4F8E-88A9-AE32FCA75CBE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69E5-473F-49CC-BEF2-C6738ED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25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7772-381D-4F8E-88A9-AE32FCA75CBE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69E5-473F-49CC-BEF2-C6738ED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78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87772-381D-4F8E-88A9-AE32FCA75CBE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569E5-473F-49CC-BEF2-C6738ED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harpenSoften amount="-25000"/>
                    </a14:imgEffect>
                    <a14:imgEffect>
                      <a14:colorTemperature colorTemp="4476"/>
                    </a14:imgEffect>
                    <a14:imgEffect>
                      <a14:saturation sa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5" t="14386" r="1717" b="14875"/>
          <a:stretch/>
        </p:blipFill>
        <p:spPr>
          <a:xfrm>
            <a:off x="8709" y="0"/>
            <a:ext cx="12183291" cy="6858000"/>
          </a:xfrm>
          <a:prstGeom prst="rect">
            <a:avLst/>
          </a:prstGeom>
        </p:spPr>
      </p:pic>
      <p:pic>
        <p:nvPicPr>
          <p:cNvPr id="5" name="Picture 2" descr="НИЖНЕКАМСКИЙ ХИМИКО-ТЕХНОЛОГИЧЕСКИЙ ИНСТИТУТ">
            <a:extLst>
              <a:ext uri="{FF2B5EF4-FFF2-40B4-BE49-F238E27FC236}">
                <a16:creationId xmlns:a16="http://schemas.microsoft.com/office/drawing/2014/main" id="{98C5A8E2-084A-4F75-8591-39585DE50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659" y="491439"/>
            <a:ext cx="718242" cy="7182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800" y="401233"/>
            <a:ext cx="685249" cy="7409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6999436-74C2-4BDB-B318-25D30F110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473" y="3225505"/>
            <a:ext cx="11547762" cy="56607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  <a:latin typeface="+mn-lt"/>
              </a:rPr>
              <a:t>«СОСТОЯНИЕ И ПЕРСПЕКТИВЫ РАЗВИТИЯ</a:t>
            </a:r>
            <a:r>
              <a:rPr lang="ru-RU" sz="2400" b="1" dirty="0" smtClean="0">
                <a:solidFill>
                  <a:schemeClr val="accent5"/>
                </a:solidFill>
                <a:latin typeface="+mn-lt"/>
              </a:rPr>
              <a:t>»</a:t>
            </a:r>
            <a:endParaRPr lang="ru-RU" sz="24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6999436-74C2-4BDB-B318-25D30F110DB1}"/>
              </a:ext>
            </a:extLst>
          </p:cNvPr>
          <p:cNvSpPr txBox="1">
            <a:spLocks/>
          </p:cNvSpPr>
          <p:nvPr/>
        </p:nvSpPr>
        <p:spPr>
          <a:xfrm>
            <a:off x="3860049" y="5209902"/>
            <a:ext cx="4480610" cy="14630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5"/>
                </a:solidFill>
                <a:latin typeface="+mn-lt"/>
              </a:rPr>
              <a:t>Казань</a:t>
            </a:r>
            <a:r>
              <a:rPr lang="ru-RU" sz="1600" b="1" dirty="0" smtClean="0">
                <a:solidFill>
                  <a:schemeClr val="accent5"/>
                </a:solidFill>
                <a:latin typeface="+mn-lt"/>
              </a:rPr>
              <a:t> 2021</a:t>
            </a:r>
            <a:endParaRPr lang="ru-RU" sz="16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999436-74C2-4BDB-B318-25D30F110DB1}"/>
              </a:ext>
            </a:extLst>
          </p:cNvPr>
          <p:cNvSpPr txBox="1">
            <a:spLocks/>
          </p:cNvSpPr>
          <p:nvPr/>
        </p:nvSpPr>
        <p:spPr>
          <a:xfrm>
            <a:off x="333598" y="1594602"/>
            <a:ext cx="11547762" cy="9217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accent5"/>
                </a:solidFill>
                <a:latin typeface="+mn-lt"/>
              </a:rPr>
              <a:t>Нижнекамский химико-технологический институт</a:t>
            </a:r>
            <a:r>
              <a:rPr lang="en-US" sz="2000" b="1" dirty="0" smtClean="0">
                <a:solidFill>
                  <a:schemeClr val="accent5"/>
                </a:solidFill>
                <a:latin typeface="+mn-lt"/>
              </a:rPr>
              <a:t> (</a:t>
            </a:r>
            <a:r>
              <a:rPr lang="ru-RU" sz="2000" b="1" dirty="0" smtClean="0">
                <a:solidFill>
                  <a:schemeClr val="accent5"/>
                </a:solidFill>
                <a:latin typeface="+mn-lt"/>
              </a:rPr>
              <a:t>филиал</a:t>
            </a:r>
            <a:r>
              <a:rPr lang="en-US" sz="2000" b="1" dirty="0" smtClean="0">
                <a:solidFill>
                  <a:schemeClr val="accent5"/>
                </a:solidFill>
                <a:latin typeface="+mn-lt"/>
              </a:rPr>
              <a:t>)</a:t>
            </a:r>
          </a:p>
          <a:p>
            <a:r>
              <a:rPr lang="ru-RU" sz="2000" b="1" dirty="0" smtClean="0">
                <a:solidFill>
                  <a:schemeClr val="accent5"/>
                </a:solidFill>
                <a:latin typeface="+mn-lt"/>
              </a:rPr>
              <a:t>ФГБОУ ВО «КНИТУ»</a:t>
            </a:r>
            <a:endParaRPr lang="ru-RU" sz="2000" b="1" dirty="0">
              <a:solidFill>
                <a:schemeClr val="accent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690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999436-74C2-4BDB-B318-25D30F110DB1}"/>
              </a:ext>
            </a:extLst>
          </p:cNvPr>
          <p:cNvSpPr txBox="1">
            <a:spLocks/>
          </p:cNvSpPr>
          <p:nvPr/>
        </p:nvSpPr>
        <p:spPr>
          <a:xfrm>
            <a:off x="1208881" y="840657"/>
            <a:ext cx="3545715" cy="55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Структура ППС НХТИ</a:t>
            </a:r>
          </a:p>
          <a:p>
            <a:pPr algn="ctr"/>
            <a:r>
              <a:rPr lang="ru-RU" sz="1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(по физическим лицам)</a:t>
            </a:r>
            <a:endParaRPr lang="ru-RU" sz="1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0" y="522514"/>
            <a:ext cx="12192000" cy="34077"/>
          </a:xfrm>
          <a:prstGeom prst="line">
            <a:avLst/>
          </a:prstGeom>
          <a:ln w="88900"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НИЖНЕКАМСКИЙ ХИМИКО-ТЕХНОЛОГИЧЕСКИЙ ИНСТИТУТ">
            <a:extLst>
              <a:ext uri="{FF2B5EF4-FFF2-40B4-BE49-F238E27FC236}">
                <a16:creationId xmlns:a16="http://schemas.microsoft.com/office/drawing/2014/main" id="{98C5A8E2-084A-4F75-8591-39585DE50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1" y="79512"/>
            <a:ext cx="369248" cy="369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6999436-74C2-4BDB-B318-25D30F110DB1}"/>
              </a:ext>
            </a:extLst>
          </p:cNvPr>
          <p:cNvSpPr txBox="1">
            <a:spLocks/>
          </p:cNvSpPr>
          <p:nvPr/>
        </p:nvSpPr>
        <p:spPr>
          <a:xfrm>
            <a:off x="644238" y="134709"/>
            <a:ext cx="6392666" cy="338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5"/>
                </a:solidFill>
                <a:latin typeface="+mn-lt"/>
              </a:rPr>
              <a:t>НИЖНЕКАМСКИЙ  ХИМИКО-ТЕХНОЛОГИЧЕСКИЙ  ИНСТИТУТ</a:t>
            </a:r>
            <a:endParaRPr lang="ru-RU" sz="18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6999436-74C2-4BDB-B318-25D30F110DB1}"/>
              </a:ext>
            </a:extLst>
          </p:cNvPr>
          <p:cNvSpPr txBox="1">
            <a:spLocks/>
          </p:cNvSpPr>
          <p:nvPr/>
        </p:nvSpPr>
        <p:spPr>
          <a:xfrm>
            <a:off x="5766274" y="630345"/>
            <a:ext cx="6341166" cy="969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Структура штатного ППС НХТИ по должностям</a:t>
            </a:r>
          </a:p>
          <a:p>
            <a:pPr algn="ctr"/>
            <a:r>
              <a:rPr lang="ru-RU" sz="1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(по физическим лицам) </a:t>
            </a:r>
            <a:endParaRPr lang="ru-RU" sz="1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0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026694"/>
              </p:ext>
            </p:extLst>
          </p:nvPr>
        </p:nvGraphicFramePr>
        <p:xfrm>
          <a:off x="695738" y="1474359"/>
          <a:ext cx="5070535" cy="4733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477125349"/>
              </p:ext>
            </p:extLst>
          </p:nvPr>
        </p:nvGraphicFramePr>
        <p:xfrm>
          <a:off x="5766273" y="1391381"/>
          <a:ext cx="6120927" cy="4963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34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999436-74C2-4BDB-B318-25D30F110DB1}"/>
              </a:ext>
            </a:extLst>
          </p:cNvPr>
          <p:cNvSpPr txBox="1">
            <a:spLocks/>
          </p:cNvSpPr>
          <p:nvPr/>
        </p:nvSpPr>
        <p:spPr>
          <a:xfrm>
            <a:off x="-516701" y="1656652"/>
            <a:ext cx="6792686" cy="55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ПУБЛИКАЦИОННАЯ АКТИВНОСТЬ</a:t>
            </a:r>
            <a:endParaRPr lang="ru-RU" sz="20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0" y="522514"/>
            <a:ext cx="12192000" cy="34077"/>
          </a:xfrm>
          <a:prstGeom prst="line">
            <a:avLst/>
          </a:prstGeom>
          <a:ln w="88900"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НИЖНЕКАМСКИЙ ХИМИКО-ТЕХНОЛОГИЧЕСКИЙ ИНСТИТУТ">
            <a:extLst>
              <a:ext uri="{FF2B5EF4-FFF2-40B4-BE49-F238E27FC236}">
                <a16:creationId xmlns:a16="http://schemas.microsoft.com/office/drawing/2014/main" id="{98C5A8E2-084A-4F75-8591-39585DE50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1" y="79512"/>
            <a:ext cx="369248" cy="369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6999436-74C2-4BDB-B318-25D30F110DB1}"/>
              </a:ext>
            </a:extLst>
          </p:cNvPr>
          <p:cNvSpPr txBox="1">
            <a:spLocks/>
          </p:cNvSpPr>
          <p:nvPr/>
        </p:nvSpPr>
        <p:spPr>
          <a:xfrm>
            <a:off x="644238" y="134709"/>
            <a:ext cx="6392666" cy="338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5"/>
                </a:solidFill>
                <a:latin typeface="+mn-lt"/>
              </a:rPr>
              <a:t>НИЖНЕКАМСКИЙ  ХИМИКО-ТЕХНОЛОГИЧЕСКИЙ  ИНСТИТУТ</a:t>
            </a:r>
            <a:endParaRPr lang="ru-RU" sz="1800" b="1" dirty="0">
              <a:solidFill>
                <a:schemeClr val="accent5"/>
              </a:solidFill>
              <a:latin typeface="+mn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08721" y="2836971"/>
          <a:ext cx="5617313" cy="298548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921933">
                  <a:extLst>
                    <a:ext uri="{9D8B030D-6E8A-4147-A177-3AD203B41FA5}">
                      <a16:colId xmlns:a16="http://schemas.microsoft.com/office/drawing/2014/main" val="3081571947"/>
                    </a:ext>
                  </a:extLst>
                </a:gridCol>
                <a:gridCol w="1695380">
                  <a:extLst>
                    <a:ext uri="{9D8B030D-6E8A-4147-A177-3AD203B41FA5}">
                      <a16:colId xmlns:a16="http://schemas.microsoft.com/office/drawing/2014/main" val="2483599558"/>
                    </a:ext>
                  </a:extLst>
                </a:gridCol>
              </a:tblGrid>
              <a:tr h="216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Всего  по НХТИ (2020 г.)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5480277"/>
                  </a:ext>
                </a:extLst>
              </a:tr>
              <a:tr h="21639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Научные публикации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88814"/>
                  </a:ext>
                </a:extLst>
              </a:tr>
              <a:tr h="216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Монографии</a:t>
                      </a:r>
                      <a:endParaRPr lang="ru-RU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</a:t>
                      </a:r>
                      <a:endParaRPr lang="ru-RU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6665887"/>
                  </a:ext>
                </a:extLst>
              </a:tr>
              <a:tr h="216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Статьи </a:t>
                      </a:r>
                      <a:r>
                        <a:rPr lang="en-US" sz="1400" b="0" dirty="0">
                          <a:effectLst/>
                        </a:rPr>
                        <a:t>Scopus/</a:t>
                      </a:r>
                      <a:r>
                        <a:rPr lang="en-US" sz="1400" b="0" dirty="0" err="1">
                          <a:effectLst/>
                        </a:rPr>
                        <a:t>WoS</a:t>
                      </a:r>
                      <a:endParaRPr lang="ru-RU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38</a:t>
                      </a:r>
                      <a:endParaRPr lang="ru-RU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4343314"/>
                  </a:ext>
                </a:extLst>
              </a:tr>
              <a:tr h="216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Статьи ВАК</a:t>
                      </a:r>
                      <a:endParaRPr lang="ru-RU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</a:t>
                      </a:r>
                      <a:endParaRPr lang="ru-RU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8680594"/>
                  </a:ext>
                </a:extLst>
              </a:tr>
              <a:tr h="216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Статьи РИНЦ</a:t>
                      </a:r>
                      <a:endParaRPr lang="ru-RU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38</a:t>
                      </a:r>
                      <a:endParaRPr lang="ru-RU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5038824"/>
                  </a:ext>
                </a:extLst>
              </a:tr>
              <a:tr h="216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Статьи в сборниках конференций</a:t>
                      </a:r>
                      <a:endParaRPr lang="ru-RU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36</a:t>
                      </a:r>
                      <a:endParaRPr lang="ru-RU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6490902"/>
                  </a:ext>
                </a:extLst>
              </a:tr>
              <a:tr h="216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Другие статьи</a:t>
                      </a:r>
                      <a:endParaRPr lang="ru-RU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15</a:t>
                      </a:r>
                      <a:endParaRPr lang="ru-RU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5102530"/>
                  </a:ext>
                </a:extLst>
              </a:tr>
              <a:tr h="286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Опубликованные результаты НИРС (статьи)</a:t>
                      </a:r>
                      <a:endParaRPr lang="ru-RU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30</a:t>
                      </a:r>
                      <a:endParaRPr lang="ru-RU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2824671"/>
                  </a:ext>
                </a:extLst>
              </a:tr>
              <a:tr h="21639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Учебно-методические публикации</a:t>
                      </a:r>
                      <a:endParaRPr lang="ru-RU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515986"/>
                  </a:ext>
                </a:extLst>
              </a:tr>
              <a:tr h="216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Учебные пособия</a:t>
                      </a:r>
                      <a:endParaRPr lang="ru-RU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21</a:t>
                      </a:r>
                      <a:endParaRPr lang="ru-RU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1121042"/>
                  </a:ext>
                </a:extLst>
              </a:tr>
              <a:tr h="216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Учебно-методические пособия</a:t>
                      </a:r>
                      <a:endParaRPr lang="ru-RU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</a:t>
                      </a:r>
                      <a:endParaRPr lang="ru-RU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893499"/>
                  </a:ext>
                </a:extLst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/>
          </p:nvPr>
        </p:nvGraphicFramePr>
        <p:xfrm>
          <a:off x="6026331" y="2734491"/>
          <a:ext cx="5987688" cy="3345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06999436-74C2-4BDB-B318-25D30F110DB1}"/>
              </a:ext>
            </a:extLst>
          </p:cNvPr>
          <p:cNvSpPr txBox="1">
            <a:spLocks/>
          </p:cNvSpPr>
          <p:nvPr/>
        </p:nvSpPr>
        <p:spPr>
          <a:xfrm>
            <a:off x="5623832" y="1661252"/>
            <a:ext cx="6792686" cy="55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ОБЪЕМ НИОКР</a:t>
            </a:r>
            <a:endParaRPr lang="ru-RU" sz="20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63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999436-74C2-4BDB-B318-25D30F110DB1}"/>
              </a:ext>
            </a:extLst>
          </p:cNvPr>
          <p:cNvSpPr txBox="1">
            <a:spLocks/>
          </p:cNvSpPr>
          <p:nvPr/>
        </p:nvSpPr>
        <p:spPr>
          <a:xfrm>
            <a:off x="2498096" y="630345"/>
            <a:ext cx="6792686" cy="55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ФИНАНСОВО-ХОЗЯЙСТВЕНАЯ ДЕЯТЕЛЬНОСТЬ </a:t>
            </a:r>
            <a:endParaRPr lang="ru-RU" sz="2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0" y="522514"/>
            <a:ext cx="12192000" cy="34077"/>
          </a:xfrm>
          <a:prstGeom prst="line">
            <a:avLst/>
          </a:prstGeom>
          <a:ln w="88900"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НИЖНЕКАМСКИЙ ХИМИКО-ТЕХНОЛОГИЧЕСКИЙ ИНСТИТУТ">
            <a:extLst>
              <a:ext uri="{FF2B5EF4-FFF2-40B4-BE49-F238E27FC236}">
                <a16:creationId xmlns:a16="http://schemas.microsoft.com/office/drawing/2014/main" id="{98C5A8E2-084A-4F75-8591-39585DE50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1" y="79512"/>
            <a:ext cx="369248" cy="369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6999436-74C2-4BDB-B318-25D30F110DB1}"/>
              </a:ext>
            </a:extLst>
          </p:cNvPr>
          <p:cNvSpPr txBox="1">
            <a:spLocks/>
          </p:cNvSpPr>
          <p:nvPr/>
        </p:nvSpPr>
        <p:spPr>
          <a:xfrm>
            <a:off x="644238" y="134709"/>
            <a:ext cx="6392666" cy="338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5"/>
                </a:solidFill>
                <a:latin typeface="+mn-lt"/>
              </a:rPr>
              <a:t>НИЖНЕКАМСКИЙ  ХИМИКО-ТЕХНОЛОГИЧЕСКИЙ  ИНСТИТУТ</a:t>
            </a:r>
            <a:endParaRPr lang="ru-RU" sz="1800" b="1" dirty="0">
              <a:solidFill>
                <a:schemeClr val="accent5"/>
              </a:solidFill>
              <a:latin typeface="+mn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08721" y="1335449"/>
          <a:ext cx="11843940" cy="5431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65844">
                  <a:extLst>
                    <a:ext uri="{9D8B030D-6E8A-4147-A177-3AD203B41FA5}">
                      <a16:colId xmlns:a16="http://schemas.microsoft.com/office/drawing/2014/main" val="2512495524"/>
                    </a:ext>
                  </a:extLst>
                </a:gridCol>
                <a:gridCol w="1289518">
                  <a:extLst>
                    <a:ext uri="{9D8B030D-6E8A-4147-A177-3AD203B41FA5}">
                      <a16:colId xmlns:a16="http://schemas.microsoft.com/office/drawing/2014/main" val="1823035586"/>
                    </a:ext>
                  </a:extLst>
                </a:gridCol>
                <a:gridCol w="1485749">
                  <a:extLst>
                    <a:ext uri="{9D8B030D-6E8A-4147-A177-3AD203B41FA5}">
                      <a16:colId xmlns:a16="http://schemas.microsoft.com/office/drawing/2014/main" val="1469456935"/>
                    </a:ext>
                  </a:extLst>
                </a:gridCol>
                <a:gridCol w="1485749">
                  <a:extLst>
                    <a:ext uri="{9D8B030D-6E8A-4147-A177-3AD203B41FA5}">
                      <a16:colId xmlns:a16="http://schemas.microsoft.com/office/drawing/2014/main" val="3830078296"/>
                    </a:ext>
                  </a:extLst>
                </a:gridCol>
                <a:gridCol w="1457716">
                  <a:extLst>
                    <a:ext uri="{9D8B030D-6E8A-4147-A177-3AD203B41FA5}">
                      <a16:colId xmlns:a16="http://schemas.microsoft.com/office/drawing/2014/main" val="1093763967"/>
                    </a:ext>
                  </a:extLst>
                </a:gridCol>
                <a:gridCol w="1429682">
                  <a:extLst>
                    <a:ext uri="{9D8B030D-6E8A-4147-A177-3AD203B41FA5}">
                      <a16:colId xmlns:a16="http://schemas.microsoft.com/office/drawing/2014/main" val="1334155233"/>
                    </a:ext>
                  </a:extLst>
                </a:gridCol>
                <a:gridCol w="1429682">
                  <a:extLst>
                    <a:ext uri="{9D8B030D-6E8A-4147-A177-3AD203B41FA5}">
                      <a16:colId xmlns:a16="http://schemas.microsoft.com/office/drawing/2014/main" val="1923551349"/>
                    </a:ext>
                  </a:extLst>
                </a:gridCol>
              </a:tblGrid>
              <a:tr h="3176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статей расходов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431507"/>
                  </a:ext>
                </a:extLst>
              </a:tr>
              <a:tr h="9316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 на выполнение </a:t>
                      </a:r>
                      <a:r>
                        <a:rPr lang="ru-RU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гос.задания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Средства от приносящей доход деятельности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 на выполнение </a:t>
                      </a:r>
                      <a:r>
                        <a:rPr lang="ru-RU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гос.задания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Средства от приносящей доход деятельности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 на выполнение </a:t>
                      </a:r>
                      <a:r>
                        <a:rPr lang="ru-RU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гос.задания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Средства от приносящей доход деятельности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010764"/>
                  </a:ext>
                </a:extLst>
              </a:tr>
              <a:tr h="550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 на выполнение </a:t>
                      </a:r>
                      <a:r>
                        <a:rPr lang="ru-RU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гос.задания</a:t>
                      </a:r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субсидии на иные цели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91 518,60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98 125,60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92 817,00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496652"/>
                  </a:ext>
                </a:extLst>
              </a:tr>
              <a:tr h="2752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                                                        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86 179,00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91 541,20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71 256,50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8247031"/>
                  </a:ext>
                </a:extLst>
              </a:tr>
              <a:tr h="25408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т.ч. образовательные услуги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80 623,00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88 737,80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70 133,20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116164"/>
                  </a:ext>
                </a:extLst>
              </a:tr>
              <a:tr h="25408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5 289,00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2 061,90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384,00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607400"/>
                  </a:ext>
                </a:extLst>
              </a:tr>
              <a:tr h="25408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267,00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741,50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739,30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35027"/>
                  </a:ext>
                </a:extLst>
              </a:tr>
              <a:tr h="2752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91 518,60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80 234,50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98 125,60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66 784,50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92 817,00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71 314,00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42736"/>
                  </a:ext>
                </a:extLst>
              </a:tr>
              <a:tr h="25408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в том числе: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141205"/>
                  </a:ext>
                </a:extLst>
              </a:tr>
              <a:tr h="25408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Зарплата и начисления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73 057,80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68 641,10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76 164,90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58 350,90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70 958,20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60 712,40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173155"/>
                  </a:ext>
                </a:extLst>
              </a:tr>
              <a:tr h="46582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Выплаты персоналу при направлении в служ.командировкм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488,70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580,40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215,50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007496"/>
                  </a:ext>
                </a:extLst>
              </a:tr>
              <a:tr h="25408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Стипендия, гранты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13 256,10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13 393,20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13 649,90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198349"/>
                  </a:ext>
                </a:extLst>
              </a:tr>
              <a:tr h="25408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Коммунальные услуги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5 369,00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5 669,20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4 055,70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5 765,70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1 976,70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1258215"/>
                  </a:ext>
                </a:extLst>
              </a:tr>
              <a:tr h="25408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расходы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5 204,70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3 446,90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2 898,30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2 606,50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2 443,20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4 395,10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114200"/>
                  </a:ext>
                </a:extLst>
              </a:tr>
              <a:tr h="25408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Материально-техническое оснащение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2 288,80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1 191,00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3 534,30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6755993"/>
                  </a:ext>
                </a:extLst>
              </a:tr>
              <a:tr h="32819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Отчисления головному вузу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6 630,00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13 700,00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8 139,00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06093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67886" y="945403"/>
            <a:ext cx="1337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77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999436-74C2-4BDB-B318-25D30F110DB1}"/>
              </a:ext>
            </a:extLst>
          </p:cNvPr>
          <p:cNvSpPr txBox="1">
            <a:spLocks/>
          </p:cNvSpPr>
          <p:nvPr/>
        </p:nvSpPr>
        <p:spPr>
          <a:xfrm>
            <a:off x="2460171" y="717360"/>
            <a:ext cx="6792686" cy="55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ВОСПИТАТЕЛЬНАЯ  РАБОТА  НХТИ</a:t>
            </a:r>
            <a:endParaRPr lang="ru-RU" sz="2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0" y="522514"/>
            <a:ext cx="12192000" cy="34077"/>
          </a:xfrm>
          <a:prstGeom prst="line">
            <a:avLst/>
          </a:prstGeom>
          <a:ln w="88900"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НИЖНЕКАМСКИЙ ХИМИКО-ТЕХНОЛОГИЧЕСКИЙ ИНСТИТУТ">
            <a:extLst>
              <a:ext uri="{FF2B5EF4-FFF2-40B4-BE49-F238E27FC236}">
                <a16:creationId xmlns:a16="http://schemas.microsoft.com/office/drawing/2014/main" id="{98C5A8E2-084A-4F75-8591-39585DE50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1" y="79512"/>
            <a:ext cx="369248" cy="369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6999436-74C2-4BDB-B318-25D30F110DB1}"/>
              </a:ext>
            </a:extLst>
          </p:cNvPr>
          <p:cNvSpPr txBox="1">
            <a:spLocks/>
          </p:cNvSpPr>
          <p:nvPr/>
        </p:nvSpPr>
        <p:spPr>
          <a:xfrm>
            <a:off x="644238" y="134709"/>
            <a:ext cx="6392666" cy="338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5"/>
                </a:solidFill>
                <a:latin typeface="+mn-lt"/>
              </a:rPr>
              <a:t>НИЖНЕКАМСКИЙ  ХИМИКО-ТЕХНОЛОГИЧЕСКИЙ  ИНСТИТУТ</a:t>
            </a:r>
            <a:endParaRPr lang="ru-RU" sz="18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353786" y="1178482"/>
            <a:ext cx="11484428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За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2020-2021 учебный год студенты НХТИ приняли участие и стали организаторами более 80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мероприятий.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реализовали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совместный социальный проект «Дружи! Мечтай! Твори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!»;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победитель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конкурса на предоставление гранта Президента РФ (2020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социальный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проект «Вместе мы едины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!»;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победитель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Всероссийской программы «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ЭтНик:ПроДвижение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» (2020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социальный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проект «Здоровый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Этно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STYLE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»;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победитель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конкурса на предоставление гранта Президента РФ (2021). </a:t>
            </a:r>
          </a:p>
          <a:p>
            <a:pPr algn="just"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области культурно-массовой и общественной работы (без учета спортивных наград) студентами НХТИ было завоевано:</a:t>
            </a:r>
          </a:p>
          <a:p>
            <a:pPr marL="2419350" algn="just"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- 20 всероссийских наград; </a:t>
            </a:r>
          </a:p>
          <a:p>
            <a:pPr marL="2419350" algn="just"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- 11 республиканских наград; </a:t>
            </a:r>
          </a:p>
          <a:p>
            <a:pPr marL="2419350" algn="just">
              <a:buFontTx/>
              <a:buChar char="-"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16 городских наград;</a:t>
            </a:r>
          </a:p>
          <a:p>
            <a:pPr marL="2419350" algn="just">
              <a:buFontTx/>
              <a:buChar char="-"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15 благодарственных писем всероссийского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и республиканского уровней.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660" y="5610465"/>
            <a:ext cx="11754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Спортивные достижения: студенты приняли участие в 18 соревнованиях по различными видам спорта и завевали 26 наград.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7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522514"/>
            <a:ext cx="12192000" cy="34077"/>
          </a:xfrm>
          <a:prstGeom prst="line">
            <a:avLst/>
          </a:prstGeom>
          <a:ln w="88900"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НИЖНЕКАМСКИЙ ХИМИКО-ТЕХНОЛОГИЧЕСКИЙ ИНСТИТУТ">
            <a:extLst>
              <a:ext uri="{FF2B5EF4-FFF2-40B4-BE49-F238E27FC236}">
                <a16:creationId xmlns:a16="http://schemas.microsoft.com/office/drawing/2014/main" id="{98C5A8E2-084A-4F75-8591-39585DE50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1" y="79512"/>
            <a:ext cx="369248" cy="369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6999436-74C2-4BDB-B318-25D30F110DB1}"/>
              </a:ext>
            </a:extLst>
          </p:cNvPr>
          <p:cNvSpPr txBox="1">
            <a:spLocks/>
          </p:cNvSpPr>
          <p:nvPr/>
        </p:nvSpPr>
        <p:spPr>
          <a:xfrm>
            <a:off x="644238" y="134709"/>
            <a:ext cx="6392666" cy="338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5"/>
                </a:solidFill>
                <a:latin typeface="+mn-lt"/>
              </a:rPr>
              <a:t>НИЖНЕКАМСКИЙ  ХИМИКО-ТЕХНОЛОГИЧЕСКИЙ  ИНСТИТУТ</a:t>
            </a:r>
            <a:endParaRPr lang="ru-RU" sz="1800" b="1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8" name="Содержимое 4" descr="NfHy8EJPrN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5365" y="973782"/>
            <a:ext cx="2628920" cy="2628920"/>
          </a:xfrm>
          <a:effectLst/>
        </p:spPr>
      </p:pic>
      <p:pic>
        <p:nvPicPr>
          <p:cNvPr id="10" name="Рисунок 9" descr="Y-yE7xAZuw4.jpg"/>
          <p:cNvPicPr>
            <a:picLocks noChangeAspect="1"/>
          </p:cNvPicPr>
          <p:nvPr/>
        </p:nvPicPr>
        <p:blipFill rotWithShape="1">
          <a:blip r:embed="rId4"/>
          <a:srcRect l="9691" r="21664"/>
          <a:stretch/>
        </p:blipFill>
        <p:spPr>
          <a:xfrm>
            <a:off x="9196228" y="1021984"/>
            <a:ext cx="2361662" cy="258071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Рисунок 11" descr="h2aslNVKxh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365" y="4044001"/>
            <a:ext cx="3615892" cy="241059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Рисунок 12" descr="YOUwyzQTB5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8375" y="4016991"/>
            <a:ext cx="2851137" cy="243760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Рисунок 14" descr="IMG_181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6631" y="3992751"/>
            <a:ext cx="3662363" cy="244157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" name="Picture 2" descr="E:\Мои документы\Гранты\президентский грант 1-2021\фото для аналитического отчета\экскурсия в конноспортивную школу\новость НХТИ\IMG_507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90256" y="973782"/>
            <a:ext cx="4887687" cy="263718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06999436-74C2-4BDB-B318-25D30F110DB1}"/>
              </a:ext>
            </a:extLst>
          </p:cNvPr>
          <p:cNvSpPr txBox="1">
            <a:spLocks/>
          </p:cNvSpPr>
          <p:nvPr/>
        </p:nvSpPr>
        <p:spPr>
          <a:xfrm>
            <a:off x="-152400" y="3538615"/>
            <a:ext cx="6792686" cy="55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Социальный проект «ДРУЖИ! МЕЧТАЙ! ТВОРИ!»</a:t>
            </a:r>
            <a:endParaRPr lang="ru-RU" sz="20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6999436-74C2-4BDB-B318-25D30F110DB1}"/>
              </a:ext>
            </a:extLst>
          </p:cNvPr>
          <p:cNvSpPr txBox="1">
            <a:spLocks/>
          </p:cNvSpPr>
          <p:nvPr/>
        </p:nvSpPr>
        <p:spPr>
          <a:xfrm>
            <a:off x="5490743" y="503396"/>
            <a:ext cx="6792686" cy="55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Социальный проект «Здоровый </a:t>
            </a:r>
            <a:r>
              <a:rPr lang="ru-RU" sz="20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Этно</a:t>
            </a:r>
            <a:r>
              <a:rPr lang="en-US" sz="2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STYLE</a:t>
            </a:r>
            <a:r>
              <a:rPr lang="ru-RU" sz="2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</a:t>
            </a:r>
            <a:endParaRPr lang="ru-RU" sz="20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970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876" y="687147"/>
            <a:ext cx="8178247" cy="587462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6999436-74C2-4BDB-B318-25D30F110DB1}"/>
              </a:ext>
            </a:extLst>
          </p:cNvPr>
          <p:cNvSpPr txBox="1">
            <a:spLocks/>
          </p:cNvSpPr>
          <p:nvPr/>
        </p:nvSpPr>
        <p:spPr>
          <a:xfrm>
            <a:off x="1999065" y="630345"/>
            <a:ext cx="8186058" cy="55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ПРЕДПОСЫЛКИ РАЗВИТИЯ</a:t>
            </a:r>
            <a:endParaRPr lang="ru-RU" sz="2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0" y="522514"/>
            <a:ext cx="12192000" cy="34077"/>
          </a:xfrm>
          <a:prstGeom prst="line">
            <a:avLst/>
          </a:prstGeom>
          <a:ln w="88900"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НИЖНЕКАМСКИЙ ХИМИКО-ТЕХНОЛОГИЧЕСКИЙ ИНСТИТУТ">
            <a:extLst>
              <a:ext uri="{FF2B5EF4-FFF2-40B4-BE49-F238E27FC236}">
                <a16:creationId xmlns:a16="http://schemas.microsoft.com/office/drawing/2014/main" id="{98C5A8E2-084A-4F75-8591-39585DE50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1" y="79512"/>
            <a:ext cx="369248" cy="369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6999436-74C2-4BDB-B318-25D30F110DB1}"/>
              </a:ext>
            </a:extLst>
          </p:cNvPr>
          <p:cNvSpPr txBox="1">
            <a:spLocks/>
          </p:cNvSpPr>
          <p:nvPr/>
        </p:nvSpPr>
        <p:spPr>
          <a:xfrm>
            <a:off x="644238" y="134709"/>
            <a:ext cx="6392666" cy="338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5"/>
                </a:solidFill>
                <a:latin typeface="+mn-lt"/>
              </a:rPr>
              <a:t>НИЖНЕКАМСКИЙ  ХИМИКО-ТЕХНОЛОГИЧЕСКИЙ  ИНСТИТУТ</a:t>
            </a:r>
            <a:endParaRPr lang="ru-RU" sz="1800" b="1" dirty="0">
              <a:solidFill>
                <a:schemeClr val="accent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38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999436-74C2-4BDB-B318-25D30F110DB1}"/>
              </a:ext>
            </a:extLst>
          </p:cNvPr>
          <p:cNvSpPr txBox="1">
            <a:spLocks/>
          </p:cNvSpPr>
          <p:nvPr/>
        </p:nvSpPr>
        <p:spPr>
          <a:xfrm>
            <a:off x="1689055" y="629176"/>
            <a:ext cx="8186058" cy="55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ПРОБЛЕМА КАДРОВОГО ОБЕСПЕЧЕНИЯ</a:t>
            </a:r>
            <a:endParaRPr lang="ru-RU" sz="2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0" y="522514"/>
            <a:ext cx="12192000" cy="34077"/>
          </a:xfrm>
          <a:prstGeom prst="line">
            <a:avLst/>
          </a:prstGeom>
          <a:ln w="88900"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НИЖНЕКАМСКИЙ ХИМИКО-ТЕХНОЛОГИЧЕСКИЙ ИНСТИТУТ">
            <a:extLst>
              <a:ext uri="{FF2B5EF4-FFF2-40B4-BE49-F238E27FC236}">
                <a16:creationId xmlns:a16="http://schemas.microsoft.com/office/drawing/2014/main" id="{98C5A8E2-084A-4F75-8591-39585DE50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1" y="79512"/>
            <a:ext cx="369248" cy="369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6999436-74C2-4BDB-B318-25D30F110DB1}"/>
              </a:ext>
            </a:extLst>
          </p:cNvPr>
          <p:cNvSpPr txBox="1">
            <a:spLocks/>
          </p:cNvSpPr>
          <p:nvPr/>
        </p:nvSpPr>
        <p:spPr>
          <a:xfrm>
            <a:off x="644238" y="134709"/>
            <a:ext cx="6392666" cy="338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5"/>
                </a:solidFill>
                <a:latin typeface="+mn-lt"/>
              </a:rPr>
              <a:t>НИЖНЕКАМСКИЙ  ХИМИКО-ТЕХНОЛОГИЧЕСКИЙ  ИНСТИТУТ</a:t>
            </a:r>
            <a:endParaRPr lang="ru-RU" sz="1800" b="1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000" y="1418442"/>
            <a:ext cx="3960000" cy="4356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b="1805"/>
          <a:stretch/>
        </p:blipFill>
        <p:spPr>
          <a:xfrm>
            <a:off x="0" y="1418746"/>
            <a:ext cx="3844328" cy="43556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511" y="1419050"/>
            <a:ext cx="3960000" cy="43553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7399" y="5987976"/>
            <a:ext cx="4667901" cy="7716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64500" y="6207081"/>
            <a:ext cx="857370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9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999436-74C2-4BDB-B318-25D30F110DB1}"/>
              </a:ext>
            </a:extLst>
          </p:cNvPr>
          <p:cNvSpPr txBox="1">
            <a:spLocks/>
          </p:cNvSpPr>
          <p:nvPr/>
        </p:nvSpPr>
        <p:spPr>
          <a:xfrm>
            <a:off x="2489388" y="532152"/>
            <a:ext cx="6792686" cy="55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КАМПУС НХТИ</a:t>
            </a:r>
            <a:endParaRPr lang="ru-RU" sz="2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0" y="522514"/>
            <a:ext cx="12192000" cy="34077"/>
          </a:xfrm>
          <a:prstGeom prst="line">
            <a:avLst/>
          </a:prstGeom>
          <a:ln w="88900"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НИЖНЕКАМСКИЙ ХИМИКО-ТЕХНОЛОГИЧЕСКИЙ ИНСТИТУТ">
            <a:extLst>
              <a:ext uri="{FF2B5EF4-FFF2-40B4-BE49-F238E27FC236}">
                <a16:creationId xmlns:a16="http://schemas.microsoft.com/office/drawing/2014/main" id="{98C5A8E2-084A-4F75-8591-39585DE50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1" y="79512"/>
            <a:ext cx="369248" cy="369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6999436-74C2-4BDB-B318-25D30F110DB1}"/>
              </a:ext>
            </a:extLst>
          </p:cNvPr>
          <p:cNvSpPr txBox="1">
            <a:spLocks/>
          </p:cNvSpPr>
          <p:nvPr/>
        </p:nvSpPr>
        <p:spPr>
          <a:xfrm>
            <a:off x="644238" y="134709"/>
            <a:ext cx="6392666" cy="338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5"/>
                </a:solidFill>
                <a:latin typeface="+mn-lt"/>
              </a:rPr>
              <a:t>НИЖНЕКАМСКИЙ  ХИМИКО-ТЕХНОЛОГИЧЕСКИЙ  ИНСТИТУТ</a:t>
            </a:r>
            <a:endParaRPr lang="ru-RU" sz="1800" b="1" dirty="0">
              <a:solidFill>
                <a:schemeClr val="accent5"/>
              </a:solidFill>
              <a:latin typeface="+mn-lt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6B07031-2723-4030-8516-985B2F821C68}"/>
              </a:ext>
            </a:extLst>
          </p:cNvPr>
          <p:cNvGrpSpPr/>
          <p:nvPr/>
        </p:nvGrpSpPr>
        <p:grpSpPr>
          <a:xfrm>
            <a:off x="212803" y="1176027"/>
            <a:ext cx="2845952" cy="2442643"/>
            <a:chOff x="253480" y="1063333"/>
            <a:chExt cx="2845952" cy="2442643"/>
          </a:xfrm>
        </p:grpSpPr>
        <p:sp>
          <p:nvSpPr>
            <p:cNvPr id="12" name="六边形 13">
              <a:extLst>
                <a:ext uri="{FF2B5EF4-FFF2-40B4-BE49-F238E27FC236}">
                  <a16:creationId xmlns:a16="http://schemas.microsoft.com/office/drawing/2014/main" id="{4BFE9389-44A9-4C34-B267-DF37CFEAF6A0}"/>
                </a:ext>
              </a:extLst>
            </p:cNvPr>
            <p:cNvSpPr/>
            <p:nvPr/>
          </p:nvSpPr>
          <p:spPr>
            <a:xfrm>
              <a:off x="543080" y="1063333"/>
              <a:ext cx="2311915" cy="1993033"/>
            </a:xfrm>
            <a:prstGeom prst="hexagon">
              <a:avLst/>
            </a:prstGeom>
            <a:solidFill>
              <a:srgbClr val="F5F5F5"/>
            </a:solidFill>
            <a:ln w="22225">
              <a:gradFill flip="none" rotWithShape="1">
                <a:gsLst>
                  <a:gs pos="39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92100" sx="109000" sy="109000" algn="c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方正黑体简体" panose="02010601030101010101" pitchFamily="2" charset="-122"/>
                <a:cs typeface="+mn-cs"/>
              </a:endParaRPr>
            </a:p>
          </p:txBody>
        </p:sp>
        <p:sp>
          <p:nvSpPr>
            <p:cNvPr id="20" name="TextBox 11">
              <a:extLst>
                <a:ext uri="{FF2B5EF4-FFF2-40B4-BE49-F238E27FC236}">
                  <a16:creationId xmlns:a16="http://schemas.microsoft.com/office/drawing/2014/main" id="{5751F019-8014-4EBD-B782-16B103E0205E}"/>
                </a:ext>
              </a:extLst>
            </p:cNvPr>
            <p:cNvSpPr txBox="1"/>
            <p:nvPr/>
          </p:nvSpPr>
          <p:spPr>
            <a:xfrm>
              <a:off x="253480" y="3192044"/>
              <a:ext cx="2845952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90000"/>
                </a:lnSpc>
                <a:defRPr/>
              </a:pPr>
              <a:r>
                <a:rPr lang="ru-RU" altLang="zh-CN" sz="1600" b="1" kern="0" dirty="0">
                  <a:latin typeface="+mn-ea"/>
                </a:rPr>
                <a:t>УЧЕБНЫЕ КОРПУСА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27C357A-397C-4D63-9972-A67B8B3A2152}"/>
              </a:ext>
            </a:extLst>
          </p:cNvPr>
          <p:cNvGrpSpPr/>
          <p:nvPr/>
        </p:nvGrpSpPr>
        <p:grpSpPr>
          <a:xfrm>
            <a:off x="3209370" y="1176027"/>
            <a:ext cx="2845952" cy="2442643"/>
            <a:chOff x="253480" y="1063333"/>
            <a:chExt cx="2845952" cy="2442643"/>
          </a:xfrm>
        </p:grpSpPr>
        <p:grpSp>
          <p:nvGrpSpPr>
            <p:cNvPr id="22" name="组合 12">
              <a:extLst>
                <a:ext uri="{FF2B5EF4-FFF2-40B4-BE49-F238E27FC236}">
                  <a16:creationId xmlns:a16="http://schemas.microsoft.com/office/drawing/2014/main" id="{23DF5B0F-855B-4895-BCDE-22AF302F3BE4}"/>
                </a:ext>
              </a:extLst>
            </p:cNvPr>
            <p:cNvGrpSpPr/>
            <p:nvPr/>
          </p:nvGrpSpPr>
          <p:grpSpPr>
            <a:xfrm>
              <a:off x="543080" y="1063333"/>
              <a:ext cx="2311915" cy="1993033"/>
              <a:chOff x="979199" y="1599428"/>
              <a:chExt cx="2532090" cy="2182838"/>
            </a:xfrm>
          </p:grpSpPr>
          <p:sp>
            <p:nvSpPr>
              <p:cNvPr id="24" name="六边形 13">
                <a:extLst>
                  <a:ext uri="{FF2B5EF4-FFF2-40B4-BE49-F238E27FC236}">
                    <a16:creationId xmlns:a16="http://schemas.microsoft.com/office/drawing/2014/main" id="{CF1C9EB1-D459-4293-BCD3-0DAFD17EE120}"/>
                  </a:ext>
                </a:extLst>
              </p:cNvPr>
              <p:cNvSpPr/>
              <p:nvPr/>
            </p:nvSpPr>
            <p:spPr>
              <a:xfrm>
                <a:off x="979199" y="1599428"/>
                <a:ext cx="2532090" cy="2182838"/>
              </a:xfrm>
              <a:prstGeom prst="hexagon">
                <a:avLst/>
              </a:prstGeom>
              <a:solidFill>
                <a:srgbClr val="F5F5F5"/>
              </a:solidFill>
              <a:ln w="22225">
                <a:gradFill flip="none" rotWithShape="1">
                  <a:gsLst>
                    <a:gs pos="3900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92100" sx="109000" sy="109000" algn="ctr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cs"/>
                </a:endParaRPr>
              </a:p>
            </p:txBody>
          </p:sp>
          <p:sp>
            <p:nvSpPr>
              <p:cNvPr id="25" name="六边形 16">
                <a:extLst>
                  <a:ext uri="{FF2B5EF4-FFF2-40B4-BE49-F238E27FC236}">
                    <a16:creationId xmlns:a16="http://schemas.microsoft.com/office/drawing/2014/main" id="{E4078BAB-FC2A-451A-A98B-D07C710699E5}"/>
                  </a:ext>
                </a:extLst>
              </p:cNvPr>
              <p:cNvSpPr/>
              <p:nvPr/>
            </p:nvSpPr>
            <p:spPr>
              <a:xfrm>
                <a:off x="1131600" y="1734086"/>
                <a:ext cx="2221201" cy="1914830"/>
              </a:xfrm>
              <a:prstGeom prst="hexagon">
                <a:avLst/>
              </a:prstGeom>
              <a:blipFill dpi="0" rotWithShape="0">
                <a:blip r:embed="rId3"/>
                <a:srcRect/>
                <a:stretch>
                  <a:fillRect/>
                </a:stretch>
              </a:blipFill>
              <a:ln w="22225">
                <a:gradFill flip="none" rotWithShape="1">
                  <a:gsLst>
                    <a:gs pos="3900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cs"/>
                </a:endParaRPr>
              </a:p>
            </p:txBody>
          </p:sp>
        </p:grpSp>
        <p:sp>
          <p:nvSpPr>
            <p:cNvPr id="23" name="TextBox 11">
              <a:extLst>
                <a:ext uri="{FF2B5EF4-FFF2-40B4-BE49-F238E27FC236}">
                  <a16:creationId xmlns:a16="http://schemas.microsoft.com/office/drawing/2014/main" id="{D3C2FC4D-9A7B-4CD8-B3CF-CA943A945853}"/>
                </a:ext>
              </a:extLst>
            </p:cNvPr>
            <p:cNvSpPr txBox="1"/>
            <p:nvPr/>
          </p:nvSpPr>
          <p:spPr>
            <a:xfrm>
              <a:off x="253480" y="3192044"/>
              <a:ext cx="2845952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90000"/>
                </a:lnSpc>
                <a:defRPr/>
              </a:pPr>
              <a:r>
                <a:rPr lang="ru-RU" altLang="zh-CN" sz="1600" b="1" kern="0" dirty="0">
                  <a:latin typeface="+mn-ea"/>
                </a:rPr>
                <a:t>ОБЩЕЖИТИЕ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F830B9FB-27F8-44B0-84C2-B4154DBA3DA0}"/>
              </a:ext>
            </a:extLst>
          </p:cNvPr>
          <p:cNvGrpSpPr/>
          <p:nvPr/>
        </p:nvGrpSpPr>
        <p:grpSpPr>
          <a:xfrm>
            <a:off x="8893266" y="1237160"/>
            <a:ext cx="3158637" cy="2673602"/>
            <a:chOff x="113383" y="1063333"/>
            <a:chExt cx="3158637" cy="2673602"/>
          </a:xfrm>
        </p:grpSpPr>
        <p:grpSp>
          <p:nvGrpSpPr>
            <p:cNvPr id="27" name="组合 12">
              <a:extLst>
                <a:ext uri="{FF2B5EF4-FFF2-40B4-BE49-F238E27FC236}">
                  <a16:creationId xmlns:a16="http://schemas.microsoft.com/office/drawing/2014/main" id="{8F00CDA6-119A-401E-8AC2-CF3EBBD47BE5}"/>
                </a:ext>
              </a:extLst>
            </p:cNvPr>
            <p:cNvGrpSpPr/>
            <p:nvPr/>
          </p:nvGrpSpPr>
          <p:grpSpPr>
            <a:xfrm>
              <a:off x="543080" y="1063333"/>
              <a:ext cx="2311915" cy="1993033"/>
              <a:chOff x="979199" y="1599428"/>
              <a:chExt cx="2532090" cy="2182838"/>
            </a:xfrm>
          </p:grpSpPr>
          <p:sp>
            <p:nvSpPr>
              <p:cNvPr id="29" name="六边形 13">
                <a:extLst>
                  <a:ext uri="{FF2B5EF4-FFF2-40B4-BE49-F238E27FC236}">
                    <a16:creationId xmlns:a16="http://schemas.microsoft.com/office/drawing/2014/main" id="{11D4943D-A31A-4973-8AAA-266DDD9C8F8D}"/>
                  </a:ext>
                </a:extLst>
              </p:cNvPr>
              <p:cNvSpPr/>
              <p:nvPr/>
            </p:nvSpPr>
            <p:spPr>
              <a:xfrm>
                <a:off x="979199" y="1599428"/>
                <a:ext cx="2532090" cy="2182838"/>
              </a:xfrm>
              <a:prstGeom prst="hexagon">
                <a:avLst/>
              </a:prstGeom>
              <a:solidFill>
                <a:srgbClr val="F5F5F5"/>
              </a:solidFill>
              <a:ln w="22225">
                <a:gradFill flip="none" rotWithShape="1">
                  <a:gsLst>
                    <a:gs pos="3900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92100" sx="109000" sy="109000" algn="ctr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cs"/>
                </a:endParaRPr>
              </a:p>
            </p:txBody>
          </p:sp>
          <p:sp>
            <p:nvSpPr>
              <p:cNvPr id="30" name="六边形 16">
                <a:extLst>
                  <a:ext uri="{FF2B5EF4-FFF2-40B4-BE49-F238E27FC236}">
                    <a16:creationId xmlns:a16="http://schemas.microsoft.com/office/drawing/2014/main" id="{9DADA74A-4DCE-463B-941C-3478B8AE5CC8}"/>
                  </a:ext>
                </a:extLst>
              </p:cNvPr>
              <p:cNvSpPr/>
              <p:nvPr/>
            </p:nvSpPr>
            <p:spPr>
              <a:xfrm>
                <a:off x="1131600" y="1734086"/>
                <a:ext cx="2221201" cy="1914830"/>
              </a:xfrm>
              <a:prstGeom prst="hexagon">
                <a:avLst/>
              </a:prstGeom>
              <a:blipFill dpi="0" rotWithShape="0">
                <a:blip r:embed="rId4"/>
                <a:srcRect/>
                <a:stretch>
                  <a:fillRect/>
                </a:stretch>
              </a:blipFill>
              <a:ln w="22225">
                <a:gradFill flip="none" rotWithShape="1">
                  <a:gsLst>
                    <a:gs pos="3900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cs"/>
                </a:endParaRPr>
              </a:p>
            </p:txBody>
          </p:sp>
        </p:grpSp>
        <p:sp>
          <p:nvSpPr>
            <p:cNvPr id="28" name="TextBox 11">
              <a:extLst>
                <a:ext uri="{FF2B5EF4-FFF2-40B4-BE49-F238E27FC236}">
                  <a16:creationId xmlns:a16="http://schemas.microsoft.com/office/drawing/2014/main" id="{58B6F0F4-411B-434F-AB12-4EDEAF543874}"/>
                </a:ext>
              </a:extLst>
            </p:cNvPr>
            <p:cNvSpPr txBox="1"/>
            <p:nvPr/>
          </p:nvSpPr>
          <p:spPr>
            <a:xfrm>
              <a:off x="113383" y="3201404"/>
              <a:ext cx="3158637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90000"/>
                </a:lnSpc>
                <a:defRPr/>
              </a:pPr>
              <a:r>
                <a:rPr lang="ru-RU" altLang="zh-CN" sz="1600" b="1" kern="0" dirty="0">
                  <a:latin typeface="+mn-ea"/>
                </a:rPr>
                <a:t>НЕФТЕХИМИЧЕСКИЙ ИНЖИНИРИНГОВЫЙ ЦЕНТР</a:t>
              </a: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4DBBEF6E-E5EF-4B24-AD53-D67E1717C5E6}"/>
              </a:ext>
            </a:extLst>
          </p:cNvPr>
          <p:cNvGrpSpPr/>
          <p:nvPr/>
        </p:nvGrpSpPr>
        <p:grpSpPr>
          <a:xfrm>
            <a:off x="1798699" y="4196716"/>
            <a:ext cx="3204265" cy="2651514"/>
            <a:chOff x="-8460" y="1063333"/>
            <a:chExt cx="3204265" cy="2651513"/>
          </a:xfrm>
        </p:grpSpPr>
        <p:grpSp>
          <p:nvGrpSpPr>
            <p:cNvPr id="32" name="组合 12">
              <a:extLst>
                <a:ext uri="{FF2B5EF4-FFF2-40B4-BE49-F238E27FC236}">
                  <a16:creationId xmlns:a16="http://schemas.microsoft.com/office/drawing/2014/main" id="{AC034F6F-80E6-47F3-9986-18F061215C8C}"/>
                </a:ext>
              </a:extLst>
            </p:cNvPr>
            <p:cNvGrpSpPr/>
            <p:nvPr/>
          </p:nvGrpSpPr>
          <p:grpSpPr>
            <a:xfrm>
              <a:off x="543080" y="1063333"/>
              <a:ext cx="2311915" cy="1993033"/>
              <a:chOff x="979199" y="1599428"/>
              <a:chExt cx="2532090" cy="2182838"/>
            </a:xfrm>
          </p:grpSpPr>
          <p:sp>
            <p:nvSpPr>
              <p:cNvPr id="34" name="六边形 13">
                <a:extLst>
                  <a:ext uri="{FF2B5EF4-FFF2-40B4-BE49-F238E27FC236}">
                    <a16:creationId xmlns:a16="http://schemas.microsoft.com/office/drawing/2014/main" id="{64A48945-9052-4EEF-9FE1-2BA2FD90E282}"/>
                  </a:ext>
                </a:extLst>
              </p:cNvPr>
              <p:cNvSpPr/>
              <p:nvPr/>
            </p:nvSpPr>
            <p:spPr>
              <a:xfrm>
                <a:off x="979199" y="1599428"/>
                <a:ext cx="2532090" cy="2182838"/>
              </a:xfrm>
              <a:prstGeom prst="hexagon">
                <a:avLst/>
              </a:prstGeom>
              <a:solidFill>
                <a:srgbClr val="F5F5F5"/>
              </a:solidFill>
              <a:ln w="22225">
                <a:gradFill flip="none" rotWithShape="1">
                  <a:gsLst>
                    <a:gs pos="3900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92100" sx="109000" sy="109000" algn="ctr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cs"/>
                </a:endParaRPr>
              </a:p>
            </p:txBody>
          </p:sp>
          <p:sp>
            <p:nvSpPr>
              <p:cNvPr id="35" name="六边形 16">
                <a:extLst>
                  <a:ext uri="{FF2B5EF4-FFF2-40B4-BE49-F238E27FC236}">
                    <a16:creationId xmlns:a16="http://schemas.microsoft.com/office/drawing/2014/main" id="{D153ECB2-0A86-4887-92E3-E88215A7D94F}"/>
                  </a:ext>
                </a:extLst>
              </p:cNvPr>
              <p:cNvSpPr/>
              <p:nvPr/>
            </p:nvSpPr>
            <p:spPr>
              <a:xfrm>
                <a:off x="1131600" y="1734086"/>
                <a:ext cx="2221201" cy="1914830"/>
              </a:xfrm>
              <a:prstGeom prst="hexagon">
                <a:avLst/>
              </a:prstGeom>
              <a:blipFill dpi="0" rotWithShape="0">
                <a:blip r:embed="rId5"/>
                <a:srcRect/>
                <a:stretch>
                  <a:fillRect/>
                </a:stretch>
              </a:blipFill>
              <a:ln w="22225">
                <a:gradFill flip="none" rotWithShape="1">
                  <a:gsLst>
                    <a:gs pos="3900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cs"/>
                </a:endParaRPr>
              </a:p>
            </p:txBody>
          </p:sp>
        </p:grpSp>
        <p:sp>
          <p:nvSpPr>
            <p:cNvPr id="33" name="TextBox 11">
              <a:extLst>
                <a:ext uri="{FF2B5EF4-FFF2-40B4-BE49-F238E27FC236}">
                  <a16:creationId xmlns:a16="http://schemas.microsoft.com/office/drawing/2014/main" id="{70A6F0BE-EBDC-48D1-9EA4-03382A82425B}"/>
                </a:ext>
              </a:extLst>
            </p:cNvPr>
            <p:cNvSpPr txBox="1"/>
            <p:nvPr/>
          </p:nvSpPr>
          <p:spPr>
            <a:xfrm>
              <a:off x="-8460" y="3179315"/>
              <a:ext cx="3204265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90000"/>
                </a:lnSpc>
                <a:defRPr/>
              </a:pPr>
              <a:r>
                <a:rPr lang="ru-RU" altLang="zh-CN" sz="1600" b="1" kern="0" dirty="0">
                  <a:latin typeface="+mn-ea"/>
                </a:rPr>
                <a:t>ЦЕНТР ТЕХНОЛОГИЧЕСКОГО ПРЕДПРИНИМАТЕЛЬСТВА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4F129067-85A6-4FED-AF88-5B06A3655C21}"/>
              </a:ext>
            </a:extLst>
          </p:cNvPr>
          <p:cNvGrpSpPr/>
          <p:nvPr/>
        </p:nvGrpSpPr>
        <p:grpSpPr>
          <a:xfrm>
            <a:off x="5002964" y="4196716"/>
            <a:ext cx="2845952" cy="2664242"/>
            <a:chOff x="253480" y="1063333"/>
            <a:chExt cx="2845952" cy="2664242"/>
          </a:xfrm>
        </p:grpSpPr>
        <p:grpSp>
          <p:nvGrpSpPr>
            <p:cNvPr id="37" name="组合 12">
              <a:extLst>
                <a:ext uri="{FF2B5EF4-FFF2-40B4-BE49-F238E27FC236}">
                  <a16:creationId xmlns:a16="http://schemas.microsoft.com/office/drawing/2014/main" id="{891272F6-A374-4E2A-995F-F5ABE5A9C843}"/>
                </a:ext>
              </a:extLst>
            </p:cNvPr>
            <p:cNvGrpSpPr/>
            <p:nvPr/>
          </p:nvGrpSpPr>
          <p:grpSpPr>
            <a:xfrm>
              <a:off x="543080" y="1063333"/>
              <a:ext cx="2311915" cy="1993033"/>
              <a:chOff x="979199" y="1599428"/>
              <a:chExt cx="2532090" cy="2182838"/>
            </a:xfrm>
          </p:grpSpPr>
          <p:sp>
            <p:nvSpPr>
              <p:cNvPr id="39" name="六边形 13">
                <a:extLst>
                  <a:ext uri="{FF2B5EF4-FFF2-40B4-BE49-F238E27FC236}">
                    <a16:creationId xmlns:a16="http://schemas.microsoft.com/office/drawing/2014/main" id="{38AD04F5-26CC-4F28-B935-6302C8840253}"/>
                  </a:ext>
                </a:extLst>
              </p:cNvPr>
              <p:cNvSpPr/>
              <p:nvPr/>
            </p:nvSpPr>
            <p:spPr>
              <a:xfrm>
                <a:off x="979199" y="1599428"/>
                <a:ext cx="2532090" cy="2182838"/>
              </a:xfrm>
              <a:prstGeom prst="hexagon">
                <a:avLst/>
              </a:prstGeom>
              <a:solidFill>
                <a:srgbClr val="F5F5F5"/>
              </a:solidFill>
              <a:ln w="22225">
                <a:gradFill flip="none" rotWithShape="1">
                  <a:gsLst>
                    <a:gs pos="3900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92100" sx="109000" sy="109000" algn="ctr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cs"/>
                </a:endParaRPr>
              </a:p>
            </p:txBody>
          </p:sp>
          <p:sp>
            <p:nvSpPr>
              <p:cNvPr id="40" name="六边形 16">
                <a:extLst>
                  <a:ext uri="{FF2B5EF4-FFF2-40B4-BE49-F238E27FC236}">
                    <a16:creationId xmlns:a16="http://schemas.microsoft.com/office/drawing/2014/main" id="{CF9726D9-210D-4C33-A2C0-FCBF0F3FE9DF}"/>
                  </a:ext>
                </a:extLst>
              </p:cNvPr>
              <p:cNvSpPr/>
              <p:nvPr/>
            </p:nvSpPr>
            <p:spPr>
              <a:xfrm>
                <a:off x="1131600" y="1734086"/>
                <a:ext cx="2221201" cy="1914830"/>
              </a:xfrm>
              <a:prstGeom prst="hexagon">
                <a:avLst/>
              </a:prstGeom>
              <a:blipFill dpi="0" rotWithShape="0">
                <a:blip r:embed="rId6"/>
                <a:srcRect/>
                <a:stretch>
                  <a:fillRect/>
                </a:stretch>
              </a:blipFill>
              <a:ln w="22225">
                <a:gradFill flip="none" rotWithShape="1">
                  <a:gsLst>
                    <a:gs pos="3900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cs"/>
                </a:endParaRPr>
              </a:p>
            </p:txBody>
          </p:sp>
        </p:grpSp>
        <p:sp>
          <p:nvSpPr>
            <p:cNvPr id="38" name="TextBox 11">
              <a:extLst>
                <a:ext uri="{FF2B5EF4-FFF2-40B4-BE49-F238E27FC236}">
                  <a16:creationId xmlns:a16="http://schemas.microsoft.com/office/drawing/2014/main" id="{5C98715A-A52E-4E52-A53D-0DC3F22F7106}"/>
                </a:ext>
              </a:extLst>
            </p:cNvPr>
            <p:cNvSpPr txBox="1"/>
            <p:nvPr/>
          </p:nvSpPr>
          <p:spPr>
            <a:xfrm>
              <a:off x="253480" y="3192044"/>
              <a:ext cx="2845952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90000"/>
                </a:lnSpc>
                <a:defRPr/>
              </a:pPr>
              <a:r>
                <a:rPr lang="ru-RU" altLang="zh-CN" sz="1600" b="1" kern="0" dirty="0">
                  <a:latin typeface="+mn-ea"/>
                </a:rPr>
                <a:t>ЦЕНТР ЦИФРОВЫХ КОМПЕТЕНЦИЙ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1AF4213F-3707-446F-96E3-619E5D2F2440}"/>
              </a:ext>
            </a:extLst>
          </p:cNvPr>
          <p:cNvGrpSpPr/>
          <p:nvPr/>
        </p:nvGrpSpPr>
        <p:grpSpPr>
          <a:xfrm>
            <a:off x="7999531" y="4196716"/>
            <a:ext cx="2845952" cy="2664242"/>
            <a:chOff x="253480" y="1063333"/>
            <a:chExt cx="2845952" cy="2664242"/>
          </a:xfrm>
        </p:grpSpPr>
        <p:grpSp>
          <p:nvGrpSpPr>
            <p:cNvPr id="42" name="组合 12">
              <a:extLst>
                <a:ext uri="{FF2B5EF4-FFF2-40B4-BE49-F238E27FC236}">
                  <a16:creationId xmlns:a16="http://schemas.microsoft.com/office/drawing/2014/main" id="{F74C688F-8ABE-4AF3-B055-21715762E729}"/>
                </a:ext>
              </a:extLst>
            </p:cNvPr>
            <p:cNvGrpSpPr/>
            <p:nvPr/>
          </p:nvGrpSpPr>
          <p:grpSpPr>
            <a:xfrm>
              <a:off x="543080" y="1063333"/>
              <a:ext cx="2311915" cy="1993033"/>
              <a:chOff x="979199" y="1599428"/>
              <a:chExt cx="2532090" cy="2182838"/>
            </a:xfrm>
          </p:grpSpPr>
          <p:sp>
            <p:nvSpPr>
              <p:cNvPr id="44" name="六边形 13">
                <a:extLst>
                  <a:ext uri="{FF2B5EF4-FFF2-40B4-BE49-F238E27FC236}">
                    <a16:creationId xmlns:a16="http://schemas.microsoft.com/office/drawing/2014/main" id="{CF5CE61E-927F-4E6B-8B55-0A9325E6083A}"/>
                  </a:ext>
                </a:extLst>
              </p:cNvPr>
              <p:cNvSpPr/>
              <p:nvPr/>
            </p:nvSpPr>
            <p:spPr>
              <a:xfrm>
                <a:off x="979199" y="1599428"/>
                <a:ext cx="2532090" cy="2182838"/>
              </a:xfrm>
              <a:prstGeom prst="hexagon">
                <a:avLst/>
              </a:prstGeom>
              <a:solidFill>
                <a:srgbClr val="F5F5F5"/>
              </a:solidFill>
              <a:ln w="22225">
                <a:gradFill flip="none" rotWithShape="1">
                  <a:gsLst>
                    <a:gs pos="3900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92100" sx="109000" sy="109000" algn="ctr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cs"/>
                </a:endParaRPr>
              </a:p>
            </p:txBody>
          </p:sp>
          <p:sp>
            <p:nvSpPr>
              <p:cNvPr id="45" name="六边形 16">
                <a:extLst>
                  <a:ext uri="{FF2B5EF4-FFF2-40B4-BE49-F238E27FC236}">
                    <a16:creationId xmlns:a16="http://schemas.microsoft.com/office/drawing/2014/main" id="{CE7BEBB5-657F-494F-AA25-2F316E8E9FD6}"/>
                  </a:ext>
                </a:extLst>
              </p:cNvPr>
              <p:cNvSpPr/>
              <p:nvPr/>
            </p:nvSpPr>
            <p:spPr>
              <a:xfrm>
                <a:off x="1131600" y="1734086"/>
                <a:ext cx="2221201" cy="1914830"/>
              </a:xfrm>
              <a:prstGeom prst="hexagon">
                <a:avLst/>
              </a:prstGeom>
              <a:blipFill dpi="0" rotWithShape="0">
                <a:blip r:embed="rId7"/>
                <a:srcRect/>
                <a:stretch>
                  <a:fillRect/>
                </a:stretch>
              </a:blipFill>
              <a:ln w="22225">
                <a:gradFill flip="none" rotWithShape="1">
                  <a:gsLst>
                    <a:gs pos="3900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cs"/>
                </a:endParaRPr>
              </a:p>
            </p:txBody>
          </p:sp>
        </p:grpSp>
        <p:sp>
          <p:nvSpPr>
            <p:cNvPr id="43" name="TextBox 11">
              <a:extLst>
                <a:ext uri="{FF2B5EF4-FFF2-40B4-BE49-F238E27FC236}">
                  <a16:creationId xmlns:a16="http://schemas.microsoft.com/office/drawing/2014/main" id="{36671BFA-BEDA-47FE-B8F5-6B7885637BCE}"/>
                </a:ext>
              </a:extLst>
            </p:cNvPr>
            <p:cNvSpPr txBox="1"/>
            <p:nvPr/>
          </p:nvSpPr>
          <p:spPr>
            <a:xfrm>
              <a:off x="253480" y="3192044"/>
              <a:ext cx="2845952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90000"/>
                </a:lnSpc>
                <a:defRPr/>
              </a:pPr>
              <a:r>
                <a:rPr lang="ru-RU" altLang="zh-CN" sz="1600" b="1" kern="0" dirty="0">
                  <a:latin typeface="+mn-ea"/>
                </a:rPr>
                <a:t>ЦЕНТР ЯЗЫКОВОЙ ПОДГОТОВКИ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DB04C5E-BCF2-4EA7-BD0E-69D3ADDCE82F}"/>
              </a:ext>
            </a:extLst>
          </p:cNvPr>
          <p:cNvGrpSpPr/>
          <p:nvPr/>
        </p:nvGrpSpPr>
        <p:grpSpPr>
          <a:xfrm>
            <a:off x="6096000" y="1252227"/>
            <a:ext cx="2845952" cy="2442643"/>
            <a:chOff x="-9065713" y="2811662"/>
            <a:chExt cx="2845952" cy="2442643"/>
          </a:xfrm>
        </p:grpSpPr>
        <p:grpSp>
          <p:nvGrpSpPr>
            <p:cNvPr id="47" name="组合 12">
              <a:extLst>
                <a:ext uri="{FF2B5EF4-FFF2-40B4-BE49-F238E27FC236}">
                  <a16:creationId xmlns:a16="http://schemas.microsoft.com/office/drawing/2014/main" id="{F98A23A6-0280-4ECD-BE07-6416C9DB374E}"/>
                </a:ext>
              </a:extLst>
            </p:cNvPr>
            <p:cNvGrpSpPr/>
            <p:nvPr/>
          </p:nvGrpSpPr>
          <p:grpSpPr>
            <a:xfrm>
              <a:off x="-8776113" y="2811662"/>
              <a:ext cx="2311915" cy="1993033"/>
              <a:chOff x="-9227507" y="3514258"/>
              <a:chExt cx="2532090" cy="2182838"/>
            </a:xfrm>
          </p:grpSpPr>
          <p:sp>
            <p:nvSpPr>
              <p:cNvPr id="49" name="六边形 13">
                <a:extLst>
                  <a:ext uri="{FF2B5EF4-FFF2-40B4-BE49-F238E27FC236}">
                    <a16:creationId xmlns:a16="http://schemas.microsoft.com/office/drawing/2014/main" id="{753E2074-83E9-445D-BD77-4CE99E7CEEA5}"/>
                  </a:ext>
                </a:extLst>
              </p:cNvPr>
              <p:cNvSpPr/>
              <p:nvPr/>
            </p:nvSpPr>
            <p:spPr>
              <a:xfrm>
                <a:off x="-9227507" y="3514258"/>
                <a:ext cx="2532090" cy="2182838"/>
              </a:xfrm>
              <a:prstGeom prst="hexagon">
                <a:avLst/>
              </a:prstGeom>
              <a:solidFill>
                <a:srgbClr val="F5F5F5"/>
              </a:solidFill>
              <a:ln w="22225">
                <a:gradFill flip="none" rotWithShape="1">
                  <a:gsLst>
                    <a:gs pos="3900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92100" sx="109000" sy="109000" algn="ctr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cs"/>
                </a:endParaRPr>
              </a:p>
            </p:txBody>
          </p:sp>
          <p:sp>
            <p:nvSpPr>
              <p:cNvPr id="50" name="六边形 16">
                <a:extLst>
                  <a:ext uri="{FF2B5EF4-FFF2-40B4-BE49-F238E27FC236}">
                    <a16:creationId xmlns:a16="http://schemas.microsoft.com/office/drawing/2014/main" id="{3925A67B-664F-44B1-BD91-B3F143209627}"/>
                  </a:ext>
                </a:extLst>
              </p:cNvPr>
              <p:cNvSpPr/>
              <p:nvPr/>
            </p:nvSpPr>
            <p:spPr>
              <a:xfrm>
                <a:off x="-9075106" y="3648916"/>
                <a:ext cx="2221201" cy="1914830"/>
              </a:xfrm>
              <a:prstGeom prst="hexagon">
                <a:avLst/>
              </a:prstGeom>
              <a:blipFill dpi="0" rotWithShape="0">
                <a:blip r:embed="rId8"/>
                <a:srcRect/>
                <a:stretch>
                  <a:fillRect/>
                </a:stretch>
              </a:blipFill>
              <a:ln w="22225">
                <a:gradFill flip="none" rotWithShape="1">
                  <a:gsLst>
                    <a:gs pos="3900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方正黑体简体" panose="02010601030101010101" pitchFamily="2" charset="-122"/>
                  <a:cs typeface="+mn-cs"/>
                </a:endParaRPr>
              </a:p>
            </p:txBody>
          </p:sp>
        </p:grpSp>
        <p:sp>
          <p:nvSpPr>
            <p:cNvPr id="48" name="TextBox 11">
              <a:extLst>
                <a:ext uri="{FF2B5EF4-FFF2-40B4-BE49-F238E27FC236}">
                  <a16:creationId xmlns:a16="http://schemas.microsoft.com/office/drawing/2014/main" id="{F75CCF72-CAED-4B8E-B297-3E12B373B44C}"/>
                </a:ext>
              </a:extLst>
            </p:cNvPr>
            <p:cNvSpPr txBox="1"/>
            <p:nvPr/>
          </p:nvSpPr>
          <p:spPr>
            <a:xfrm>
              <a:off x="-9065713" y="4940373"/>
              <a:ext cx="2845952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90000"/>
                </a:lnSpc>
                <a:defRPr/>
              </a:pPr>
              <a:r>
                <a:rPr lang="ru-RU" altLang="zh-CN" sz="1600" b="1" kern="0" dirty="0">
                  <a:latin typeface="+mn-ea"/>
                </a:rPr>
                <a:t>КОНГРЕСС-ЦЕНТР</a:t>
              </a:r>
            </a:p>
          </p:txBody>
        </p:sp>
      </p:grp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9"/>
          <a:srcRect l="15700" r="14616"/>
          <a:stretch/>
        </p:blipFill>
        <p:spPr>
          <a:xfrm>
            <a:off x="680460" y="1297743"/>
            <a:ext cx="1955800" cy="1749600"/>
          </a:xfrm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val="346014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999436-74C2-4BDB-B318-25D30F110DB1}"/>
              </a:ext>
            </a:extLst>
          </p:cNvPr>
          <p:cNvSpPr txBox="1">
            <a:spLocks/>
          </p:cNvSpPr>
          <p:nvPr/>
        </p:nvSpPr>
        <p:spPr>
          <a:xfrm>
            <a:off x="1999065" y="630345"/>
            <a:ext cx="8186058" cy="55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ПРОЕКТ РЕШЕНИЙ</a:t>
            </a:r>
            <a:endParaRPr lang="ru-RU" sz="2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0" y="522514"/>
            <a:ext cx="12192000" cy="34077"/>
          </a:xfrm>
          <a:prstGeom prst="line">
            <a:avLst/>
          </a:prstGeom>
          <a:ln w="88900"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НИЖНЕКАМСКИЙ ХИМИКО-ТЕХНОЛОГИЧЕСКИЙ ИНСТИТУТ">
            <a:extLst>
              <a:ext uri="{FF2B5EF4-FFF2-40B4-BE49-F238E27FC236}">
                <a16:creationId xmlns:a16="http://schemas.microsoft.com/office/drawing/2014/main" id="{98C5A8E2-084A-4F75-8591-39585DE50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1" y="79512"/>
            <a:ext cx="369248" cy="369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6999436-74C2-4BDB-B318-25D30F110DB1}"/>
              </a:ext>
            </a:extLst>
          </p:cNvPr>
          <p:cNvSpPr txBox="1">
            <a:spLocks/>
          </p:cNvSpPr>
          <p:nvPr/>
        </p:nvSpPr>
        <p:spPr>
          <a:xfrm>
            <a:off x="644238" y="134709"/>
            <a:ext cx="6392666" cy="338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5"/>
                </a:solidFill>
                <a:latin typeface="+mn-lt"/>
              </a:rPr>
              <a:t>НИЖНЕКАМСКИЙ  ХИМИКО-ТЕХНОЛОГИЧЕСКИЙ  ИНСТИТУТ</a:t>
            </a:r>
            <a:endParaRPr lang="ru-RU" sz="18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353786" y="1178482"/>
            <a:ext cx="1148442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Принять к сведению информацию о текущем состоянии работы в НХТИ;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Принять к сведению концепцию развития НХТИ;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Разработать программу мероприятий по формированию КЦП для НХТИ в соответствии с потребностями промышленных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предприятий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НМР;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Срок: 30.09.21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Ответственный: Ахметов И.Г., Султанова Д.Ш.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Разработать программу мероприятий по развитию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кадрового потенциала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НХТИ;</a:t>
            </a:r>
          </a:p>
          <a:p>
            <a:pPr marL="914400" lvl="1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Срок: </a:t>
            </a:r>
            <a:r>
              <a:rPr lang="ru-RU" sz="2000" dirty="0" smtClean="0">
                <a:solidFill>
                  <a:srgbClr val="5B9BD5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30.09.21</a:t>
            </a:r>
            <a:endParaRPr lang="ru-RU" sz="2000" dirty="0">
              <a:solidFill>
                <a:srgbClr val="5B9BD5">
                  <a:lumMod val="75000"/>
                </a:srgbClr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914400" lvl="1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Ответственный: </a:t>
            </a:r>
            <a:r>
              <a:rPr lang="ru-RU" sz="2000" dirty="0" smtClean="0">
                <a:solidFill>
                  <a:srgbClr val="5B9BD5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Ахметов </a:t>
            </a:r>
            <a:r>
              <a:rPr lang="ru-RU" sz="20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И.Г</a:t>
            </a:r>
            <a:r>
              <a:rPr lang="ru-RU" sz="2000" dirty="0" smtClean="0">
                <a:solidFill>
                  <a:srgbClr val="5B9BD5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., Султанова Д.Ш., Догадина Л.М.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Разработать программу активизации НИР в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НХТИ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914400" lvl="1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Срок: </a:t>
            </a:r>
            <a:r>
              <a:rPr lang="ru-RU" sz="2000" dirty="0" smtClean="0">
                <a:solidFill>
                  <a:srgbClr val="5B9BD5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30.09.21</a:t>
            </a:r>
            <a:endParaRPr lang="ru-RU" sz="2000" dirty="0">
              <a:solidFill>
                <a:srgbClr val="5B9BD5">
                  <a:lumMod val="75000"/>
                </a:srgbClr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914400" lvl="1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Ответственный: </a:t>
            </a:r>
            <a:r>
              <a:rPr lang="ru-RU" sz="2000" dirty="0" smtClean="0">
                <a:solidFill>
                  <a:srgbClr val="5B9BD5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Ахметов </a:t>
            </a:r>
            <a:r>
              <a:rPr lang="ru-RU" sz="20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И.Г</a:t>
            </a:r>
            <a:r>
              <a:rPr lang="ru-RU" sz="2000" dirty="0" smtClean="0">
                <a:solidFill>
                  <a:srgbClr val="5B9BD5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., Зотов Р.А.</a:t>
            </a:r>
            <a:endParaRPr lang="ru-RU" sz="20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20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999436-74C2-4BDB-B318-25D30F110DB1}"/>
              </a:ext>
            </a:extLst>
          </p:cNvPr>
          <p:cNvSpPr txBox="1">
            <a:spLocks/>
          </p:cNvSpPr>
          <p:nvPr/>
        </p:nvSpPr>
        <p:spPr>
          <a:xfrm>
            <a:off x="2928257" y="605492"/>
            <a:ext cx="6792686" cy="55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ДИНАМИКА  ПРИЕМА  АБИТУРИЕНТОВ</a:t>
            </a:r>
            <a:endParaRPr lang="ru-RU" sz="2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0" y="522514"/>
            <a:ext cx="12192000" cy="34077"/>
          </a:xfrm>
          <a:prstGeom prst="line">
            <a:avLst/>
          </a:prstGeom>
          <a:ln w="88900"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НИЖНЕКАМСКИЙ ХИМИКО-ТЕХНОЛОГИЧЕСКИЙ ИНСТИТУТ">
            <a:extLst>
              <a:ext uri="{FF2B5EF4-FFF2-40B4-BE49-F238E27FC236}">
                <a16:creationId xmlns:a16="http://schemas.microsoft.com/office/drawing/2014/main" id="{98C5A8E2-084A-4F75-8591-39585DE50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1" y="79512"/>
            <a:ext cx="369248" cy="369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6999436-74C2-4BDB-B318-25D30F110DB1}"/>
              </a:ext>
            </a:extLst>
          </p:cNvPr>
          <p:cNvSpPr txBox="1">
            <a:spLocks/>
          </p:cNvSpPr>
          <p:nvPr/>
        </p:nvSpPr>
        <p:spPr>
          <a:xfrm>
            <a:off x="644238" y="134709"/>
            <a:ext cx="6392666" cy="338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5"/>
                </a:solidFill>
                <a:latin typeface="+mn-lt"/>
              </a:rPr>
              <a:t>НИЖНЕКАМСКИЙ  ХИМИКО-ТЕХНОЛОГИЧЕСКИЙ  ИНСТИТУТ</a:t>
            </a:r>
            <a:endParaRPr lang="ru-RU" sz="1800" b="1" dirty="0">
              <a:solidFill>
                <a:schemeClr val="accent5"/>
              </a:solidFill>
              <a:latin typeface="+mn-lt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100628"/>
              </p:ext>
            </p:extLst>
          </p:nvPr>
        </p:nvGraphicFramePr>
        <p:xfrm>
          <a:off x="108857" y="1156217"/>
          <a:ext cx="11908972" cy="5592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432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999436-74C2-4BDB-B318-25D30F110DB1}"/>
              </a:ext>
            </a:extLst>
          </p:cNvPr>
          <p:cNvSpPr txBox="1">
            <a:spLocks/>
          </p:cNvSpPr>
          <p:nvPr/>
        </p:nvSpPr>
        <p:spPr>
          <a:xfrm>
            <a:off x="2699657" y="630345"/>
            <a:ext cx="6792686" cy="55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СРЕДНИЙ БАЛ ЕГЭ</a:t>
            </a:r>
            <a:endParaRPr lang="ru-RU" sz="2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0" y="522514"/>
            <a:ext cx="12192000" cy="34077"/>
          </a:xfrm>
          <a:prstGeom prst="line">
            <a:avLst/>
          </a:prstGeom>
          <a:ln w="88900"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НИЖНЕКАМСКИЙ ХИМИКО-ТЕХНОЛОГИЧЕСКИЙ ИНСТИТУТ">
            <a:extLst>
              <a:ext uri="{FF2B5EF4-FFF2-40B4-BE49-F238E27FC236}">
                <a16:creationId xmlns:a16="http://schemas.microsoft.com/office/drawing/2014/main" id="{98C5A8E2-084A-4F75-8591-39585DE50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1" y="79512"/>
            <a:ext cx="369248" cy="369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6999436-74C2-4BDB-B318-25D30F110DB1}"/>
              </a:ext>
            </a:extLst>
          </p:cNvPr>
          <p:cNvSpPr txBox="1">
            <a:spLocks/>
          </p:cNvSpPr>
          <p:nvPr/>
        </p:nvSpPr>
        <p:spPr>
          <a:xfrm>
            <a:off x="644238" y="134709"/>
            <a:ext cx="6392666" cy="338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5"/>
                </a:solidFill>
                <a:latin typeface="+mn-lt"/>
              </a:rPr>
              <a:t>НИЖНЕКАМСКИЙ  ХИМИКО-ТЕХНОЛОГИЧЕСКИЙ  ИНСТИТУТ</a:t>
            </a:r>
            <a:endParaRPr lang="ru-RU" sz="1800" b="1" dirty="0">
              <a:solidFill>
                <a:schemeClr val="accent5"/>
              </a:solidFill>
              <a:latin typeface="+mn-lt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0302050"/>
              </p:ext>
            </p:extLst>
          </p:nvPr>
        </p:nvGraphicFramePr>
        <p:xfrm>
          <a:off x="990600" y="1382486"/>
          <a:ext cx="10210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071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999436-74C2-4BDB-B318-25D30F110DB1}"/>
              </a:ext>
            </a:extLst>
          </p:cNvPr>
          <p:cNvSpPr txBox="1">
            <a:spLocks/>
          </p:cNvSpPr>
          <p:nvPr/>
        </p:nvSpPr>
        <p:spPr>
          <a:xfrm>
            <a:off x="2852056" y="669668"/>
            <a:ext cx="6792686" cy="55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ПЛАН ПРИЕМА (</a:t>
            </a:r>
            <a:r>
              <a:rPr lang="ru-RU" sz="28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бакалавриат</a:t>
            </a:r>
            <a:r>
              <a:rPr lang="ru-RU" sz="2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endParaRPr lang="ru-RU" sz="2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0" y="522514"/>
            <a:ext cx="12192000" cy="34077"/>
          </a:xfrm>
          <a:prstGeom prst="line">
            <a:avLst/>
          </a:prstGeom>
          <a:ln w="88900"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НИЖНЕКАМСКИЙ ХИМИКО-ТЕХНОЛОГИЧЕСКИЙ ИНСТИТУТ">
            <a:extLst>
              <a:ext uri="{FF2B5EF4-FFF2-40B4-BE49-F238E27FC236}">
                <a16:creationId xmlns:a16="http://schemas.microsoft.com/office/drawing/2014/main" id="{98C5A8E2-084A-4F75-8591-39585DE50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1" y="79512"/>
            <a:ext cx="369248" cy="369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6999436-74C2-4BDB-B318-25D30F110DB1}"/>
              </a:ext>
            </a:extLst>
          </p:cNvPr>
          <p:cNvSpPr txBox="1">
            <a:spLocks/>
          </p:cNvSpPr>
          <p:nvPr/>
        </p:nvSpPr>
        <p:spPr>
          <a:xfrm>
            <a:off x="644238" y="134709"/>
            <a:ext cx="6392666" cy="338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5"/>
                </a:solidFill>
                <a:latin typeface="+mn-lt"/>
              </a:rPr>
              <a:t>НИЖНЕКАМСКИЙ  ХИМИКО-ТЕХНОЛОГИЧЕСКИЙ  ИНСТИТУТ</a:t>
            </a:r>
            <a:endParaRPr lang="ru-RU" sz="1800" b="1" dirty="0">
              <a:solidFill>
                <a:schemeClr val="accent5"/>
              </a:solidFill>
              <a:latin typeface="+mn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125938"/>
              </p:ext>
            </p:extLst>
          </p:nvPr>
        </p:nvGraphicFramePr>
        <p:xfrm>
          <a:off x="959659" y="1333469"/>
          <a:ext cx="10394141" cy="53939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4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7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7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76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76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76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76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676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629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Направление (специальность)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очную форму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очно-заочную форму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9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КЦ 2021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КЦ 2022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КЦ 2021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КЦ 2022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разница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КЦ 2021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КЦ 2022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разница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2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 и вычислительная техника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09.00.00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2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Электро- и теплоэнергетика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13.00.00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9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Машиностроение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15.00.00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9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Химические технологии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18.00.00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2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Промышленная экология и биотехнологии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19.00.00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5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Техносферная безопасность и природообустройство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20.00.00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42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в технических системах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27.00.00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9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40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999436-74C2-4BDB-B318-25D30F110DB1}"/>
              </a:ext>
            </a:extLst>
          </p:cNvPr>
          <p:cNvSpPr txBox="1">
            <a:spLocks/>
          </p:cNvSpPr>
          <p:nvPr/>
        </p:nvSpPr>
        <p:spPr>
          <a:xfrm>
            <a:off x="2873828" y="706545"/>
            <a:ext cx="6792686" cy="55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ПЛАН ПРИЕМА (магистратура)</a:t>
            </a:r>
            <a:endParaRPr lang="ru-RU" sz="2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0" y="522514"/>
            <a:ext cx="12192000" cy="34077"/>
          </a:xfrm>
          <a:prstGeom prst="line">
            <a:avLst/>
          </a:prstGeom>
          <a:ln w="88900"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НИЖНЕКАМСКИЙ ХИМИКО-ТЕХНОЛОГИЧЕСКИЙ ИНСТИТУТ">
            <a:extLst>
              <a:ext uri="{FF2B5EF4-FFF2-40B4-BE49-F238E27FC236}">
                <a16:creationId xmlns:a16="http://schemas.microsoft.com/office/drawing/2014/main" id="{98C5A8E2-084A-4F75-8591-39585DE50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1" y="79512"/>
            <a:ext cx="369248" cy="369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6999436-74C2-4BDB-B318-25D30F110DB1}"/>
              </a:ext>
            </a:extLst>
          </p:cNvPr>
          <p:cNvSpPr txBox="1">
            <a:spLocks/>
          </p:cNvSpPr>
          <p:nvPr/>
        </p:nvSpPr>
        <p:spPr>
          <a:xfrm>
            <a:off x="644238" y="134709"/>
            <a:ext cx="6392666" cy="338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5"/>
                </a:solidFill>
                <a:latin typeface="+mn-lt"/>
              </a:rPr>
              <a:t>НИЖНЕКАМСКИЙ  ХИМИКО-ТЕХНОЛОГИЧЕСКИЙ  ИНСТИТУТ</a:t>
            </a:r>
            <a:endParaRPr lang="ru-RU" sz="1800" b="1" dirty="0">
              <a:solidFill>
                <a:schemeClr val="accent5"/>
              </a:solidFill>
              <a:latin typeface="+mn-lt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691151"/>
              </p:ext>
            </p:extLst>
          </p:nvPr>
        </p:nvGraphicFramePr>
        <p:xfrm>
          <a:off x="468087" y="1436914"/>
          <a:ext cx="11321138" cy="5333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5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5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0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50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50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50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450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4506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717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Направление (специальность)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очную форму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очно-заочную форму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0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КЦ 2021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КЦ 2022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КЦ 2021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КЦ 2022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разница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КЦ 2021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КЦ 2022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разница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 и вычислительная техника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2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Электро- и теплоэнергетика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Машиностроение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2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Химические технологии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99" marR="9199" marT="9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65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999436-74C2-4BDB-B318-25D30F110DB1}"/>
              </a:ext>
            </a:extLst>
          </p:cNvPr>
          <p:cNvSpPr txBox="1">
            <a:spLocks/>
          </p:cNvSpPr>
          <p:nvPr/>
        </p:nvSpPr>
        <p:spPr>
          <a:xfrm>
            <a:off x="1722024" y="1308896"/>
            <a:ext cx="3545715" cy="33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КОНТИНГЕНТ СТУДЕНТОВ</a:t>
            </a:r>
            <a:endParaRPr lang="ru-RU" sz="1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0" y="522514"/>
            <a:ext cx="12192000" cy="34077"/>
          </a:xfrm>
          <a:prstGeom prst="line">
            <a:avLst/>
          </a:prstGeom>
          <a:ln w="88900"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НИЖНЕКАМСКИЙ ХИМИКО-ТЕХНОЛОГИЧЕСКИЙ ИНСТИТУТ">
            <a:extLst>
              <a:ext uri="{FF2B5EF4-FFF2-40B4-BE49-F238E27FC236}">
                <a16:creationId xmlns:a16="http://schemas.microsoft.com/office/drawing/2014/main" id="{98C5A8E2-084A-4F75-8591-39585DE50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1" y="79512"/>
            <a:ext cx="369248" cy="369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6999436-74C2-4BDB-B318-25D30F110DB1}"/>
              </a:ext>
            </a:extLst>
          </p:cNvPr>
          <p:cNvSpPr txBox="1">
            <a:spLocks/>
          </p:cNvSpPr>
          <p:nvPr/>
        </p:nvSpPr>
        <p:spPr>
          <a:xfrm>
            <a:off x="644238" y="134709"/>
            <a:ext cx="6392666" cy="338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5"/>
                </a:solidFill>
                <a:latin typeface="+mn-lt"/>
              </a:rPr>
              <a:t>НИЖНЕКАМСКИЙ  ХИМИКО-ТЕХНОЛОГИЧЕСКИЙ  ИНСТИТУТ</a:t>
            </a:r>
            <a:endParaRPr lang="ru-RU" sz="1800" b="1" dirty="0">
              <a:solidFill>
                <a:schemeClr val="accent5"/>
              </a:solidFill>
              <a:latin typeface="+mn-lt"/>
            </a:endParaRPr>
          </a:p>
        </p:txBody>
      </p:sp>
      <p:graphicFrame>
        <p:nvGraphicFramePr>
          <p:cNvPr id="1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254749"/>
              </p:ext>
            </p:extLst>
          </p:nvPr>
        </p:nvGraphicFramePr>
        <p:xfrm>
          <a:off x="79512" y="1769891"/>
          <a:ext cx="5665305" cy="4184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741441"/>
              </p:ext>
            </p:extLst>
          </p:nvPr>
        </p:nvGraphicFramePr>
        <p:xfrm>
          <a:off x="5899624" y="1740798"/>
          <a:ext cx="5993295" cy="4262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itle 1">
            <a:extLst>
              <a:ext uri="{FF2B5EF4-FFF2-40B4-BE49-F238E27FC236}">
                <a16:creationId xmlns:a16="http://schemas.microsoft.com/office/drawing/2014/main" id="{06999436-74C2-4BDB-B318-25D30F110DB1}"/>
              </a:ext>
            </a:extLst>
          </p:cNvPr>
          <p:cNvSpPr txBox="1">
            <a:spLocks/>
          </p:cNvSpPr>
          <p:nvPr/>
        </p:nvSpPr>
        <p:spPr>
          <a:xfrm>
            <a:off x="5899624" y="1185361"/>
            <a:ext cx="6341166" cy="729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СООТНОШЕНИЕ ЧИСЛЕННОСТИ ОБУЧАЮЩИХСЯ ПО УРОВНЯМ ОБРАЗОВАНИЯ</a:t>
            </a:r>
            <a:endParaRPr lang="ru-RU" sz="1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750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999436-74C2-4BDB-B318-25D30F110DB1}"/>
              </a:ext>
            </a:extLst>
          </p:cNvPr>
          <p:cNvSpPr txBox="1">
            <a:spLocks/>
          </p:cNvSpPr>
          <p:nvPr/>
        </p:nvSpPr>
        <p:spPr>
          <a:xfrm>
            <a:off x="3267134" y="730375"/>
            <a:ext cx="5701276" cy="50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ТРУДОУСТРОЙСТВО ВЫПУСКНИКОВ НХТИ</a:t>
            </a:r>
            <a:endParaRPr lang="ru-RU" sz="2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0" y="522514"/>
            <a:ext cx="12192000" cy="34077"/>
          </a:xfrm>
          <a:prstGeom prst="line">
            <a:avLst/>
          </a:prstGeom>
          <a:ln w="88900"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НИЖНЕКАМСКИЙ ХИМИКО-ТЕХНОЛОГИЧЕСКИЙ ИНСТИТУТ">
            <a:extLst>
              <a:ext uri="{FF2B5EF4-FFF2-40B4-BE49-F238E27FC236}">
                <a16:creationId xmlns:a16="http://schemas.microsoft.com/office/drawing/2014/main" id="{98C5A8E2-084A-4F75-8591-39585DE50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1" y="79512"/>
            <a:ext cx="369248" cy="369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6999436-74C2-4BDB-B318-25D30F110DB1}"/>
              </a:ext>
            </a:extLst>
          </p:cNvPr>
          <p:cNvSpPr txBox="1">
            <a:spLocks/>
          </p:cNvSpPr>
          <p:nvPr/>
        </p:nvSpPr>
        <p:spPr>
          <a:xfrm>
            <a:off x="644238" y="134709"/>
            <a:ext cx="6392666" cy="338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5"/>
                </a:solidFill>
                <a:latin typeface="+mn-lt"/>
              </a:rPr>
              <a:t>НИЖНЕКАМСКИЙ  ХИМИКО-ТЕХНОЛОГИЧЕСКИЙ  ИНСТИТУТ</a:t>
            </a:r>
            <a:endParaRPr lang="ru-RU" sz="18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13" name="Заголовок 2"/>
          <p:cNvSpPr>
            <a:spLocks noGrp="1"/>
          </p:cNvSpPr>
          <p:nvPr>
            <p:ph type="title"/>
          </p:nvPr>
        </p:nvSpPr>
        <p:spPr>
          <a:xfrm>
            <a:off x="1538475" y="2468762"/>
            <a:ext cx="8857381" cy="1100051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Стажировку по программе «Федеральная экспериментальная площадка» ежегодно проходят студенты по следующим направлениям подготовки:</a:t>
            </a:r>
            <a:endParaRPr lang="ru-RU" sz="18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339026"/>
              </p:ext>
            </p:extLst>
          </p:nvPr>
        </p:nvGraphicFramePr>
        <p:xfrm>
          <a:off x="783771" y="3670739"/>
          <a:ext cx="10744199" cy="2921726"/>
        </p:xfrm>
        <a:graphic>
          <a:graphicData uri="http://schemas.openxmlformats.org/drawingml/2006/table">
            <a:tbl>
              <a:tblPr/>
              <a:tblGrid>
                <a:gridCol w="1093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0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0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Направления подготовки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Профиль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2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27.03.04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в технических системах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Системы и средства автоматизации технологических процессов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2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09.03.01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 и вычислительная техника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Автоматизированные системы обработки информации и управления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2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13.03.02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Электроэнергетика и электротехника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2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13.03.01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Теплоэнергетика и теплотехника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Энергообеспечение предприятий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18.03.02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Энерго- и ресурсосберегающие процессы в химической технологии и биотехнологии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Машины и аппараты химических производств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0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18.03.01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Химическая технология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Химическая технология органических веществ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Технология и переработка полимеров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295877"/>
              </p:ext>
            </p:extLst>
          </p:nvPr>
        </p:nvGraphicFramePr>
        <p:xfrm>
          <a:off x="783771" y="1230722"/>
          <a:ext cx="10744199" cy="1379553"/>
        </p:xfrm>
        <a:graphic>
          <a:graphicData uri="http://schemas.openxmlformats.org/drawingml/2006/table">
            <a:tbl>
              <a:tblPr/>
              <a:tblGrid>
                <a:gridCol w="1084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9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4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8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90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80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5567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Действующий договор по программе ФЭП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99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Предприятие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Номер договора,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 подписания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действия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99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ПАО «Нижнекамскнефтехим»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4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600039131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16.04.2018 г.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бессрочный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6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999436-74C2-4BDB-B318-25D30F110DB1}"/>
              </a:ext>
            </a:extLst>
          </p:cNvPr>
          <p:cNvSpPr txBox="1">
            <a:spLocks/>
          </p:cNvSpPr>
          <p:nvPr/>
        </p:nvSpPr>
        <p:spPr>
          <a:xfrm>
            <a:off x="2996410" y="696450"/>
            <a:ext cx="7489371" cy="33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ТРУДОУСТРОЙСТВО ВЫПУСКНИКОВ НХТИ</a:t>
            </a:r>
            <a:endParaRPr lang="ru-RU" sz="2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0" y="522514"/>
            <a:ext cx="12192000" cy="34077"/>
          </a:xfrm>
          <a:prstGeom prst="line">
            <a:avLst/>
          </a:prstGeom>
          <a:ln w="88900"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НИЖНЕКАМСКИЙ ХИМИКО-ТЕХНОЛОГИЧЕСКИЙ ИНСТИТУТ">
            <a:extLst>
              <a:ext uri="{FF2B5EF4-FFF2-40B4-BE49-F238E27FC236}">
                <a16:creationId xmlns:a16="http://schemas.microsoft.com/office/drawing/2014/main" id="{98C5A8E2-084A-4F75-8591-39585DE50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1" y="79512"/>
            <a:ext cx="369248" cy="369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6999436-74C2-4BDB-B318-25D30F110DB1}"/>
              </a:ext>
            </a:extLst>
          </p:cNvPr>
          <p:cNvSpPr txBox="1">
            <a:spLocks/>
          </p:cNvSpPr>
          <p:nvPr/>
        </p:nvSpPr>
        <p:spPr>
          <a:xfrm>
            <a:off x="644238" y="134709"/>
            <a:ext cx="6392666" cy="338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5"/>
                </a:solidFill>
                <a:latin typeface="+mn-lt"/>
              </a:rPr>
              <a:t>НИЖНЕКАМСКИЙ  ХИМИКО-ТЕХНОЛОГИЧЕСКИЙ  ИНСТИТУТ</a:t>
            </a:r>
            <a:endParaRPr lang="ru-RU" sz="1800" b="1" dirty="0">
              <a:solidFill>
                <a:schemeClr val="accent5"/>
              </a:solidFill>
              <a:latin typeface="+mn-lt"/>
            </a:endParaRPr>
          </a:p>
        </p:txBody>
      </p:sp>
      <p:graphicFrame>
        <p:nvGraphicFramePr>
          <p:cNvPr id="1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2899185"/>
              </p:ext>
            </p:extLst>
          </p:nvPr>
        </p:nvGraphicFramePr>
        <p:xfrm>
          <a:off x="1556063" y="1167235"/>
          <a:ext cx="8929718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133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555831"/>
              </p:ext>
            </p:extLst>
          </p:nvPr>
        </p:nvGraphicFramePr>
        <p:xfrm>
          <a:off x="-2961580" y="-52487"/>
          <a:ext cx="15153580" cy="9163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06999436-74C2-4BDB-B318-25D30F110DB1}"/>
              </a:ext>
            </a:extLst>
          </p:cNvPr>
          <p:cNvSpPr txBox="1">
            <a:spLocks/>
          </p:cNvSpPr>
          <p:nvPr/>
        </p:nvSpPr>
        <p:spPr>
          <a:xfrm>
            <a:off x="2996410" y="696450"/>
            <a:ext cx="7715133" cy="435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ТРУДОУСТРОЙСТВО ВЫПУСКНИКОВ НХТИ (выпуск 2020)</a:t>
            </a:r>
            <a:endParaRPr lang="ru-RU" sz="2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0" y="522514"/>
            <a:ext cx="12192000" cy="34077"/>
          </a:xfrm>
          <a:prstGeom prst="line">
            <a:avLst/>
          </a:prstGeom>
          <a:ln w="88900"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НИЖНЕКАМСКИЙ ХИМИКО-ТЕХНОЛОГИЧЕСКИЙ ИНСТИТУТ">
            <a:extLst>
              <a:ext uri="{FF2B5EF4-FFF2-40B4-BE49-F238E27FC236}">
                <a16:creationId xmlns:a16="http://schemas.microsoft.com/office/drawing/2014/main" id="{98C5A8E2-084A-4F75-8591-39585DE50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1" y="79512"/>
            <a:ext cx="369248" cy="369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6999436-74C2-4BDB-B318-25D30F110DB1}"/>
              </a:ext>
            </a:extLst>
          </p:cNvPr>
          <p:cNvSpPr txBox="1">
            <a:spLocks/>
          </p:cNvSpPr>
          <p:nvPr/>
        </p:nvSpPr>
        <p:spPr>
          <a:xfrm>
            <a:off x="644238" y="134709"/>
            <a:ext cx="6392666" cy="338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5"/>
                </a:solidFill>
                <a:latin typeface="+mn-lt"/>
              </a:rPr>
              <a:t>НИЖНЕКАМСКИЙ  ХИМИКО-ТЕХНОЛОГИЧЕСКИЙ  ИНСТИТУТ</a:t>
            </a:r>
            <a:endParaRPr lang="ru-RU" sz="18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10551" y="3312760"/>
            <a:ext cx="960865" cy="461665"/>
          </a:xfrm>
          <a:prstGeom prst="rect">
            <a:avLst/>
          </a:prstGeom>
          <a:noFill/>
          <a:effectLst>
            <a:glow rad="863600">
              <a:schemeClr val="bg1">
                <a:alpha val="47000"/>
              </a:schemeClr>
            </a:glow>
          </a:effectLst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cap="none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8,98%</a:t>
            </a:r>
            <a:endParaRPr lang="ru-RU" sz="2400" b="1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2850" y="4137900"/>
            <a:ext cx="960865" cy="461665"/>
          </a:xfrm>
          <a:prstGeom prst="rect">
            <a:avLst/>
          </a:prstGeom>
          <a:noFill/>
          <a:effectLst>
            <a:glow rad="127000">
              <a:schemeClr val="bg1">
                <a:alpha val="59000"/>
              </a:schemeClr>
            </a:glow>
          </a:effectLst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r>
              <a:rPr lang="ru-RU" sz="2400" b="1" cap="none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,98%</a:t>
            </a:r>
            <a:endParaRPr lang="ru-RU" sz="2400" b="1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5791" y="5326514"/>
            <a:ext cx="960865" cy="461665"/>
          </a:xfrm>
          <a:prstGeom prst="rect">
            <a:avLst/>
          </a:prstGeom>
          <a:noFill/>
          <a:effectLst>
            <a:glow rad="127000">
              <a:schemeClr val="bg1">
                <a:alpha val="59000"/>
              </a:schemeClr>
            </a:glow>
          </a:effectLst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ru-RU" sz="2400" b="1" cap="none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,25%</a:t>
            </a:r>
            <a:endParaRPr lang="ru-RU" sz="2400" b="1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87101" y="5788179"/>
            <a:ext cx="960865" cy="461665"/>
          </a:xfrm>
          <a:prstGeom prst="rect">
            <a:avLst/>
          </a:prstGeom>
          <a:noFill/>
          <a:effectLst>
            <a:glow rad="127000">
              <a:schemeClr val="bg1">
                <a:alpha val="59000"/>
              </a:schemeClr>
            </a:glow>
          </a:effectLst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ru-RU" sz="2400" b="1" cap="none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,50%</a:t>
            </a:r>
            <a:endParaRPr lang="ru-RU" sz="2400" b="1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21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1032</Words>
  <Application>Microsoft Office PowerPoint</Application>
  <PresentationFormat>Широкоэкранный</PresentationFormat>
  <Paragraphs>447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等线</vt:lpstr>
      <vt:lpstr>Times New Roman</vt:lpstr>
      <vt:lpstr>Wingdings</vt:lpstr>
      <vt:lpstr>方正黑体简体</vt:lpstr>
      <vt:lpstr>Тема Office</vt:lpstr>
      <vt:lpstr>«СОСТОЯНИЕ И ПЕРСПЕКТИВЫ РАЗВИТИЯ»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Стажировку по программе «Федеральная экспериментальная площадка» ежегодно проходят студенты по следующим направлениям подготовки: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Давлетшин Ильнур Альфисович</dc:creator>
  <cp:lastModifiedBy>Ахметов Ильдар Гумерович</cp:lastModifiedBy>
  <cp:revision>55</cp:revision>
  <dcterms:created xsi:type="dcterms:W3CDTF">2021-06-18T13:30:47Z</dcterms:created>
  <dcterms:modified xsi:type="dcterms:W3CDTF">2021-06-24T11:43:42Z</dcterms:modified>
</cp:coreProperties>
</file>