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8"/>
  </p:notesMasterIdLst>
  <p:sldIdLst>
    <p:sldId id="350" r:id="rId2"/>
    <p:sldId id="291" r:id="rId3"/>
    <p:sldId id="349" r:id="rId4"/>
    <p:sldId id="318" r:id="rId5"/>
    <p:sldId id="312" r:id="rId6"/>
    <p:sldId id="294" r:id="rId7"/>
    <p:sldId id="309" r:id="rId8"/>
    <p:sldId id="343" r:id="rId9"/>
    <p:sldId id="344" r:id="rId10"/>
    <p:sldId id="345" r:id="rId11"/>
    <p:sldId id="346" r:id="rId12"/>
    <p:sldId id="347" r:id="rId13"/>
    <p:sldId id="353" r:id="rId14"/>
    <p:sldId id="354" r:id="rId15"/>
    <p:sldId id="355" r:id="rId16"/>
    <p:sldId id="352" r:id="rId17"/>
  </p:sldIdLst>
  <p:sldSz cx="12192000" cy="6858000"/>
  <p:notesSz cx="6858000" cy="9144000"/>
  <p:embeddedFontLst>
    <p:embeddedFont>
      <p:font typeface="Proxima Nova Rg" charset="0"/>
      <p:regular r:id="rId19"/>
      <p:bold r:id="rId20"/>
    </p:embeddedFont>
    <p:embeddedFont>
      <p:font typeface="Proxima Nova Th" charset="0"/>
      <p:bold r:id="rId21"/>
    </p:embeddedFont>
    <p:embeddedFont>
      <p:font typeface="Proxima Nova Bl" charset="0"/>
      <p:bold r:id="rId22"/>
    </p:embeddedFont>
    <p:embeddedFont>
      <p:font typeface="Proxima Nova" charset="0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2260" userDrawn="1">
          <p15:clr>
            <a:srgbClr val="A4A3A4"/>
          </p15:clr>
        </p15:guide>
        <p15:guide id="6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99D"/>
    <a:srgbClr val="005C55"/>
    <a:srgbClr val="FFFFFF"/>
    <a:srgbClr val="00E2D2"/>
    <a:srgbClr val="AAEDFF"/>
    <a:srgbClr val="81E4FE"/>
    <a:srgbClr val="A0C6FE"/>
    <a:srgbClr val="00CCCB"/>
    <a:srgbClr val="00544E"/>
    <a:srgbClr val="00D0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8" y="-114"/>
      </p:cViewPr>
      <p:guideLst>
        <p:guide orient="horz" pos="300"/>
        <p:guide orient="horz" pos="4020"/>
        <p:guide orient="horz" pos="2260"/>
        <p:guide pos="3840"/>
        <p:guide pos="742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0D87A-0484-40A0-B399-7001E0FBA4B1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EE1E7-46DC-4C3F-B95E-C94C93BF8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07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фотографию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72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9487F-8F16-4970-AE6C-74F2F526E771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2952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Вставить фотографию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9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9487F-8F16-4970-AE6C-74F2F526E77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11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9487F-8F16-4970-AE6C-74F2F526E77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56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9487F-8F16-4970-AE6C-74F2F526E77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0347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9487F-8F16-4970-AE6C-74F2F526E77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738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9487F-8F16-4970-AE6C-74F2F526E77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159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9487F-8F16-4970-AE6C-74F2F526E77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555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9487F-8F16-4970-AE6C-74F2F526E771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893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6677-D251-40B8-B45F-C115224F888E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12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73E92-3229-4052-95BB-8FF738AC2E96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951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7943-9AB7-4FCD-AEFA-0C4FD6175A24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43E8-09F2-4EFA-A5D2-64C9A796F958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390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4592C-DD0B-447B-88D7-8FB6F71DDC08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27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8914-C27A-4800-84C1-33C6C824C5A9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4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33662-243A-47E0-BA23-88677DFC05AE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67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D45-084A-4142-8640-D3CED6B14453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604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5F62D-CCE2-4631-9A85-5617E739C359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887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28DB7-F7C8-42BF-BD6B-B693067B6EB2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53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3E75B-591F-4B6E-B927-50A3C5EE0395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7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A55D2-FBBC-436B-91B6-002C9E1416D0}" type="datetime1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0B5E9-44AD-44BB-8E20-9775CB82D7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6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.png"/><Relationship Id="rId5" Type="http://schemas.openxmlformats.org/officeDocument/2006/relationships/image" Target="../media/image48.jpeg"/><Relationship Id="rId10" Type="http://schemas.openxmlformats.org/officeDocument/2006/relationships/image" Target="../media/image7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10" Type="http://schemas.openxmlformats.org/officeDocument/2006/relationships/image" Target="../media/image5.png"/><Relationship Id="rId4" Type="http://schemas.openxmlformats.org/officeDocument/2006/relationships/image" Target="../media/image54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microsoft.com/office/2007/relationships/hdphoto" Target="../media/hdphoto3.wdp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jpeg"/><Relationship Id="rId18" Type="http://schemas.openxmlformats.org/officeDocument/2006/relationships/image" Target="../media/image26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5.png"/><Relationship Id="rId2" Type="http://schemas.openxmlformats.org/officeDocument/2006/relationships/image" Target="../media/image1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19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gif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5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828"/>
          <a:stretch/>
        </p:blipFill>
        <p:spPr>
          <a:xfrm>
            <a:off x="4710028" y="3444240"/>
            <a:ext cx="7481972" cy="26877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324" y="1621425"/>
            <a:ext cx="107323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Proxima Nova Th" panose="02000506030000020004" pitchFamily="2" charset="0"/>
              </a:rPr>
              <a:t>РЕСПУБЛИКАНСКИЙ ЦЕНТР </a:t>
            </a:r>
            <a:r>
              <a:rPr lang="ru-RU" sz="3200" dirty="0">
                <a:solidFill>
                  <a:schemeClr val="bg1"/>
                </a:solidFill>
                <a:latin typeface="Proxima Nova Th" panose="02000506030000020004" pitchFamily="2" charset="0"/>
              </a:rPr>
              <a:t>ВЫЯВЛЕНИЯ И ПОДДЕРЖКИ ОДАРЁННЫХ ДЕТЕЙ И МОЛОДЕЖИ В РЕСПУБЛИКЕ ТАТАРСТАН</a:t>
            </a:r>
          </a:p>
          <a:p>
            <a:endParaRPr lang="ru-RU" sz="3200" dirty="0">
              <a:solidFill>
                <a:schemeClr val="bg1"/>
              </a:solidFill>
              <a:latin typeface="Proxima Nova Th" panose="02000506030000020004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9778" r="9904" b="51778"/>
          <a:stretch/>
        </p:blipFill>
        <p:spPr>
          <a:xfrm>
            <a:off x="0" y="5471123"/>
            <a:ext cx="12192000" cy="13868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324" y="628241"/>
            <a:ext cx="3477120" cy="627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324" y="3683528"/>
            <a:ext cx="528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Proxima Nova Th" panose="02000506030000020004" pitchFamily="2" charset="0"/>
              </a:rPr>
              <a:t>Рыбушкин Николай Анатольевич – </a:t>
            </a:r>
            <a:r>
              <a:rPr lang="ru-RU" dirty="0">
                <a:solidFill>
                  <a:schemeClr val="bg1"/>
                </a:solidFill>
                <a:latin typeface="Proxima Nova Th" panose="02000506030000020004" pitchFamily="2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Proxima Nova Th" panose="02000506030000020004" pitchFamily="2" charset="0"/>
              </a:rPr>
              <a:t>аместитель Исполнительного директора по направлению Республиканского центра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214160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03" y="1221842"/>
            <a:ext cx="115221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400" dirty="0" smtClean="0">
                <a:latin typeface="Proxima Nova Rg" panose="02000506030000020004" pitchFamily="2" charset="0"/>
              </a:rPr>
              <a:t>Лаборатория «Компьютерное моделирование и искусственный интеллект»</a:t>
            </a:r>
            <a:endParaRPr lang="ru-RU" sz="2400" dirty="0">
              <a:latin typeface="Proxima Nova Rg" panose="02000506030000020004" pitchFamily="2" charset="0"/>
            </a:endParaRPr>
          </a:p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400" dirty="0" smtClean="0">
                <a:latin typeface="Proxima Nova Rg" panose="02000506030000020004" pitchFamily="2" charset="0"/>
              </a:rPr>
              <a:t>Лаборатория «Виртуальная, дополненная и смешанная реальности </a:t>
            </a:r>
            <a:r>
              <a:rPr lang="en-US" sz="2400" dirty="0" smtClean="0">
                <a:latin typeface="Proxima Nova Rg" panose="02000506030000020004" pitchFamily="2" charset="0"/>
              </a:rPr>
              <a:t>VR/AR/MR</a:t>
            </a:r>
            <a:r>
              <a:rPr lang="ru-RU" sz="2400" dirty="0" smtClean="0">
                <a:latin typeface="Proxima Nova Rg" panose="02000506030000020004" pitchFamily="2" charset="0"/>
              </a:rPr>
              <a:t>»</a:t>
            </a:r>
          </a:p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400" dirty="0">
                <a:latin typeface="Proxima Nova Rg" panose="02000506030000020004" pitchFamily="2" charset="0"/>
              </a:rPr>
              <a:t>Лаборатория </a:t>
            </a:r>
            <a:r>
              <a:rPr lang="ru-RU" sz="2400" dirty="0" smtClean="0">
                <a:latin typeface="Proxima Nova Rg" panose="02000506030000020004" pitchFamily="2" charset="0"/>
              </a:rPr>
              <a:t>«</a:t>
            </a:r>
            <a:r>
              <a:rPr lang="ru-RU" sz="2400" dirty="0" err="1" smtClean="0">
                <a:latin typeface="Proxima Nova Rg" panose="02000506030000020004" pitchFamily="2" charset="0"/>
              </a:rPr>
              <a:t>Киберфизические</a:t>
            </a:r>
            <a:r>
              <a:rPr lang="ru-RU" sz="2400" dirty="0" smtClean="0">
                <a:latin typeface="Proxima Nova Rg" panose="02000506030000020004" pitchFamily="2" charset="0"/>
              </a:rPr>
              <a:t> системы»</a:t>
            </a:r>
            <a:endParaRPr lang="ru-RU" sz="2400" dirty="0">
              <a:latin typeface="Proxima Nova Rg" panose="0200050603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963" y="2982118"/>
            <a:ext cx="294295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latin typeface="Proxima Nova Rg" panose="02000506030000020004" pitchFamily="2" charset="0"/>
              </a:rPr>
              <a:t>Компании</a:t>
            </a:r>
            <a:endParaRPr lang="ru-RU" sz="1600" b="1" dirty="0">
              <a:latin typeface="Proxima Nova Rg" panose="02000506030000020004" pitchFamily="2" charset="0"/>
            </a:endParaRPr>
          </a:p>
        </p:txBody>
      </p:sp>
      <p:pic>
        <p:nvPicPr>
          <p:cNvPr id="17" name="Picture 10" descr="КФУ. Открытое акционерное общество 'Научно-производственное ...">
            <a:extLst>
              <a:ext uri="{FF2B5EF4-FFF2-40B4-BE49-F238E27FC236}">
                <a16:creationId xmlns:a16="http://schemas.microsoft.com/office/drawing/2014/main" xmlns="" id="{956C5877-D98E-4B01-9160-13D0725D1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78" t="7405" r="11049" b="13775"/>
          <a:stretch/>
        </p:blipFill>
        <p:spPr bwMode="auto">
          <a:xfrm>
            <a:off x="2790271" y="4354319"/>
            <a:ext cx="827046" cy="6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Компания «MERA» — Хабр Карьера">
            <a:extLst>
              <a:ext uri="{FF2B5EF4-FFF2-40B4-BE49-F238E27FC236}">
                <a16:creationId xmlns:a16="http://schemas.microsoft.com/office/drawing/2014/main" xmlns="" id="{E4F67E7B-5367-4ED1-BBF7-7D041F399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11" b="28127"/>
          <a:stretch/>
        </p:blipFill>
        <p:spPr bwMode="auto">
          <a:xfrm>
            <a:off x="336881" y="5280057"/>
            <a:ext cx="1469560" cy="64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Вакансия: Инженер в отдел гарантийного ремонта, Казань, ОАО НПО ...">
            <a:extLst>
              <a:ext uri="{FF2B5EF4-FFF2-40B4-BE49-F238E27FC236}">
                <a16:creationId xmlns:a16="http://schemas.microsoft.com/office/drawing/2014/main" xmlns="" id="{E1A14379-4534-404B-85DE-037DEFDCA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921" y="4285491"/>
            <a:ext cx="2082476" cy="82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C0C651A-5934-4CE7-B272-3BF19E99273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963" y="3688580"/>
            <a:ext cx="2082416" cy="2242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1FB78E1-E2D1-4C66-B28C-587FD680C2D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905" y="3500202"/>
            <a:ext cx="719778" cy="6010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36" t="14969" b="9071"/>
          <a:stretch/>
        </p:blipFill>
        <p:spPr>
          <a:xfrm>
            <a:off x="8080926" y="3139912"/>
            <a:ext cx="3776111" cy="2564524"/>
          </a:xfrm>
          <a:prstGeom prst="roundRect">
            <a:avLst>
              <a:gd name="adj" fmla="val 13255"/>
            </a:avLst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17" b="11877"/>
          <a:stretch/>
        </p:blipFill>
        <p:spPr>
          <a:xfrm>
            <a:off x="4392100" y="4401154"/>
            <a:ext cx="3491880" cy="2130607"/>
          </a:xfrm>
          <a:prstGeom prst="roundRect">
            <a:avLst>
              <a:gd name="adj" fmla="val 16174"/>
            </a:avLst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4392100" y="3139913"/>
            <a:ext cx="3491880" cy="1091748"/>
          </a:xfrm>
          <a:prstGeom prst="roundRect">
            <a:avLst>
              <a:gd name="adj" fmla="val 2502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80925" y="5903065"/>
            <a:ext cx="3776111" cy="621560"/>
          </a:xfrm>
          <a:prstGeom prst="roundRect">
            <a:avLst>
              <a:gd name="adj" fmla="val 4193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pic>
        <p:nvPicPr>
          <p:cNvPr id="23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accent5"/>
                </a:solidFill>
                <a:latin typeface="+mj-lt"/>
              </a:rPr>
              <a:t>IT-</a:t>
            </a:r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ИНДУСТРИЯ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4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02" y="1541882"/>
            <a:ext cx="1135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400" dirty="0">
                <a:latin typeface="Proxima Nova Rg" panose="02000506030000020004" pitchFamily="2" charset="0"/>
              </a:rPr>
              <a:t>Лаборатория «Дистанционное </a:t>
            </a:r>
            <a:r>
              <a:rPr lang="ru-RU" sz="2400" dirty="0" smtClean="0">
                <a:latin typeface="Proxima Nova Rg" panose="02000506030000020004" pitchFamily="2" charset="0"/>
              </a:rPr>
              <a:t>зондирование Земли </a:t>
            </a:r>
            <a:r>
              <a:rPr lang="ru-RU" sz="2400" dirty="0">
                <a:latin typeface="Proxima Nova Rg" panose="02000506030000020004" pitchFamily="2" charset="0"/>
              </a:rPr>
              <a:t>и </a:t>
            </a:r>
            <a:r>
              <a:rPr lang="ru-RU" sz="2400" dirty="0" err="1" smtClean="0">
                <a:latin typeface="Proxima Nova Rg" panose="02000506030000020004" pitchFamily="2" charset="0"/>
              </a:rPr>
              <a:t>Спутникостроение</a:t>
            </a:r>
            <a:r>
              <a:rPr lang="ru-RU" sz="2400" dirty="0" smtClean="0">
                <a:latin typeface="Proxima Nova Rg" panose="02000506030000020004" pitchFamily="2" charset="0"/>
              </a:rPr>
              <a:t>»</a:t>
            </a:r>
            <a:endParaRPr lang="ru-RU" sz="2400" dirty="0">
              <a:latin typeface="Proxima Nova Rg" panose="02000506030000020004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40178" y="3139912"/>
            <a:ext cx="315751" cy="3384711"/>
          </a:xfrm>
          <a:prstGeom prst="roundRect">
            <a:avLst>
              <a:gd name="adj" fmla="val 325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963" y="5859663"/>
            <a:ext cx="2963917" cy="672247"/>
          </a:xfrm>
          <a:prstGeom prst="roundRect">
            <a:avLst>
              <a:gd name="adj" fmla="val 2914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83" r="9152" b="7161"/>
          <a:stretch/>
        </p:blipFill>
        <p:spPr>
          <a:xfrm>
            <a:off x="4097227" y="3166533"/>
            <a:ext cx="3331275" cy="3365378"/>
          </a:xfrm>
          <a:prstGeom prst="roundRect">
            <a:avLst>
              <a:gd name="adj" fmla="val 9497"/>
            </a:avLst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7669800" y="3166533"/>
            <a:ext cx="647505" cy="3384711"/>
          </a:xfrm>
          <a:prstGeom prst="roundRect">
            <a:avLst>
              <a:gd name="adj" fmla="val 3748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625924" y="3147200"/>
            <a:ext cx="294295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latin typeface="Proxima Nova Rg" panose="02000506030000020004" pitchFamily="2" charset="0"/>
              </a:rPr>
              <a:t>Компании</a:t>
            </a:r>
            <a:endParaRPr lang="ru-RU" sz="1600" b="1" dirty="0">
              <a:latin typeface="Proxima Nova Rg" panose="02000506030000020004" pitchFamily="2" charset="0"/>
            </a:endParaRPr>
          </a:p>
        </p:txBody>
      </p:sp>
      <p:pic>
        <p:nvPicPr>
          <p:cNvPr id="22" name="image1.pn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746902" y="5859664"/>
            <a:ext cx="2066649" cy="261618"/>
          </a:xfrm>
          <a:prstGeom prst="rect">
            <a:avLst/>
          </a:prstGeom>
          <a:ln/>
        </p:spPr>
      </p:pic>
      <p:pic>
        <p:nvPicPr>
          <p:cNvPr id="23" name="image3.png"/>
          <p:cNvPicPr/>
          <p:nvPr/>
        </p:nvPicPr>
        <p:blipFill rotWithShape="1">
          <a:blip r:embed="rId5" cstate="print"/>
          <a:srcRect l="5891" t="38667" b="38741"/>
          <a:stretch/>
        </p:blipFill>
        <p:spPr>
          <a:xfrm>
            <a:off x="8667459" y="5005551"/>
            <a:ext cx="2231572" cy="533400"/>
          </a:xfrm>
          <a:prstGeom prst="rect">
            <a:avLst/>
          </a:prstGeom>
          <a:ln/>
        </p:spPr>
      </p:pic>
      <p:pic>
        <p:nvPicPr>
          <p:cNvPr id="24" name="Picture 95" descr="foto_logotip1">
            <a:extLst>
              <a:ext uri="{FF2B5EF4-FFF2-40B4-BE49-F238E27FC236}">
                <a16:creationId xmlns:a16="http://schemas.microsoft.com/office/drawing/2014/main" xmlns="" id="{04819699-CA9F-4A1D-B555-7F6CB5EE7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5924" y="3579827"/>
            <a:ext cx="960700" cy="114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6100" r="25468"/>
          <a:stretch/>
        </p:blipFill>
        <p:spPr>
          <a:xfrm>
            <a:off x="334902" y="3166532"/>
            <a:ext cx="2963977" cy="2489479"/>
          </a:xfrm>
          <a:prstGeom prst="roundRect">
            <a:avLst>
              <a:gd name="adj" fmla="val 13289"/>
            </a:avLst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pic>
        <p:nvPicPr>
          <p:cNvPr id="18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КОСМИЧЕСКАЯ ОТРАСЛЬ</a:t>
            </a:r>
          </a:p>
          <a:p>
            <a:pPr algn="ctr"/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85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662" y="3104997"/>
            <a:ext cx="3489302" cy="2326201"/>
          </a:xfrm>
          <a:prstGeom prst="roundRect">
            <a:avLst>
              <a:gd name="adj" fmla="val 18022"/>
            </a:avLst>
          </a:prstGeom>
        </p:spPr>
      </p:pic>
      <p:sp>
        <p:nvSpPr>
          <p:cNvPr id="2" name="Прямоугольник 1"/>
          <p:cNvSpPr/>
          <p:nvPr/>
        </p:nvSpPr>
        <p:spPr>
          <a:xfrm>
            <a:off x="334902" y="1578458"/>
            <a:ext cx="10994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400" dirty="0">
                <a:latin typeface="Proxima Nova Rg" panose="02000506030000020004" pitchFamily="2" charset="0"/>
              </a:rPr>
              <a:t>Лаборатория </a:t>
            </a:r>
            <a:r>
              <a:rPr lang="ru-RU" sz="2400" dirty="0" smtClean="0">
                <a:latin typeface="Proxima Nova Rg" panose="02000506030000020004" pitchFamily="2" charset="0"/>
              </a:rPr>
              <a:t>«Направленный синтез полифункциональных соединений»</a:t>
            </a:r>
          </a:p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400" dirty="0" smtClean="0">
                <a:latin typeface="Proxima Nova Rg" panose="02000506030000020004" pitchFamily="2" charset="0"/>
              </a:rPr>
              <a:t>Лаборатория «Новые </a:t>
            </a:r>
            <a:r>
              <a:rPr lang="ru-RU" sz="2400" dirty="0">
                <a:latin typeface="Proxima Nova Rg" panose="02000506030000020004" pitchFamily="2" charset="0"/>
              </a:rPr>
              <a:t>материалы и </a:t>
            </a:r>
            <a:r>
              <a:rPr lang="ru-RU" sz="2400" dirty="0" smtClean="0">
                <a:latin typeface="Proxima Nova Rg" panose="02000506030000020004" pitchFamily="2" charset="0"/>
              </a:rPr>
              <a:t>нанотехнологии»</a:t>
            </a:r>
            <a:endParaRPr lang="ru-RU" sz="2400" dirty="0">
              <a:latin typeface="Proxima Nova Rg" panose="02000506030000020004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88769" y="3139912"/>
            <a:ext cx="669470" cy="3384711"/>
          </a:xfrm>
          <a:prstGeom prst="roundRect">
            <a:avLst>
              <a:gd name="adj" fmla="val 1591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662" y="5597022"/>
            <a:ext cx="3489302" cy="927601"/>
          </a:xfrm>
          <a:prstGeom prst="roundRect">
            <a:avLst>
              <a:gd name="adj" fmla="val 3899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4005" y="3144761"/>
            <a:ext cx="294295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latin typeface="Proxima Nova Rg" panose="02000506030000020004" pitchFamily="2" charset="0"/>
              </a:rPr>
              <a:t>Компании</a:t>
            </a:r>
            <a:endParaRPr lang="ru-RU" sz="1600" b="1" dirty="0">
              <a:latin typeface="Proxima Nova Rg" panose="02000506030000020004" pitchFamily="2" charset="0"/>
            </a:endParaRPr>
          </a:p>
        </p:txBody>
      </p:sp>
      <p:pic>
        <p:nvPicPr>
          <p:cNvPr id="19" name="Picture 4" descr="http://st.xn--80aatzbbfrlb2k.xn--p1ai/6/1708/229/file.png">
            <a:extLst>
              <a:ext uri="{FF2B5EF4-FFF2-40B4-BE49-F238E27FC236}">
                <a16:creationId xmlns:a16="http://schemas.microsoft.com/office/drawing/2014/main" xmlns="" id="{0305B04A-C935-4F34-8470-785C2F8B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438" y="3669435"/>
            <a:ext cx="2859306" cy="5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avatars.mds.yandex.net/get-zen_doc/1906120/pub_5e3a82382d7c6a794d290659_5e3a8241c1b4d37f3b3c9769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51" y="5431198"/>
            <a:ext cx="1536591" cy="102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www.kazanrezka.ru/wp-content/uploads/2018/09/kazanhelic.jpg">
            <a:extLst>
              <a:ext uri="{FF2B5EF4-FFF2-40B4-BE49-F238E27FC236}">
                <a16:creationId xmlns:a16="http://schemas.microsoft.com/office/drawing/2014/main" xmlns="" id="{13E43694-5196-4008-98D6-4A28DEA76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005" y="4570400"/>
            <a:ext cx="2486456" cy="52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460" b="4220"/>
          <a:stretch/>
        </p:blipFill>
        <p:spPr>
          <a:xfrm>
            <a:off x="8122044" y="3139912"/>
            <a:ext cx="3739202" cy="3384711"/>
          </a:xfrm>
          <a:prstGeom prst="roundRect">
            <a:avLst>
              <a:gd name="adj" fmla="val 13872"/>
            </a:avLst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pic>
        <p:nvPicPr>
          <p:cNvPr id="17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ХИМИЯ И ХИМИЧЕСКАЯ ПРОМЫШЛЕННОСТЬ</a:t>
            </a:r>
          </a:p>
          <a:p>
            <a:pPr algn="ctr"/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2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pic>
        <p:nvPicPr>
          <p:cNvPr id="17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КОНКУРС СРЕДИ УЧИТЕЛЕЙ ХИМИИ НА ПОДАРОЧНЫЕ НАБОРЫ РЕАКТИВОВ</a:t>
            </a:r>
          </a:p>
          <a:p>
            <a:pPr algn="ctr"/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108" y="1547091"/>
            <a:ext cx="11449905" cy="478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Проблематика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 школе на уроках химии часто не хватает реактивов и оборудования для работы с учениками. Из-за отсутствия хороших лабораторных работ и демонстрационных экспериментов зачастую не удается заинтересовать школьников химией. Также для тех ребят, кто хочет заниматься химией углубленно нет возможности в школе подготовиться к практическим турам олимпиад и заниматься научной работой. Набор для учителей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Республики Татарстан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от Университета Талантов призван помочь в решении этих проблем. 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Условия конкурса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предоставить </a:t>
            </a:r>
            <a:r>
              <a:rPr lang="ru-RU" sz="2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программу кружковых мероприятий на углубленное изучение химии, на создание проектов с учениками для дальнейшего участия в конкурсах и конференциях;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подписать соглашение между Университетом Талантов 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школой о проведении совместных кружковых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программ.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Результат: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будут выбраны программы-победители, которым будут предоставлены к началу учебного года наборы реактивов.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5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pic>
        <p:nvPicPr>
          <p:cNvPr id="17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КОНКУРС СРЕДИ УЧИТЕЛЕЙ ХИМИИ НА ПОДАРОЧНЫЕ НАБОРЫ РЕАКТИВОВ</a:t>
            </a:r>
          </a:p>
          <a:p>
            <a:pPr algn="ctr"/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108" y="1655723"/>
            <a:ext cx="114499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Состав набора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 smtClean="0"/>
              <a:t>1. </a:t>
            </a:r>
            <a:r>
              <a:rPr lang="ru-RU" b="1" dirty="0" smtClean="0"/>
              <a:t>Для </a:t>
            </a:r>
            <a:r>
              <a:rPr lang="ru-RU" b="1" dirty="0"/>
              <a:t>демонстрационных экспериментов </a:t>
            </a:r>
            <a:r>
              <a:rPr lang="ru-RU" dirty="0"/>
              <a:t>(учитель проводит эксперимент на демонстрационном столе с привлечением учеников)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«Морской бой» (щелочные металлы в воде): натрий, фенолфталеин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Химический вулкан (разложение (</a:t>
            </a:r>
            <a:r>
              <a:rPr lang="en-US" dirty="0"/>
              <a:t>NH</a:t>
            </a:r>
            <a:r>
              <a:rPr lang="ru-RU" baseline="-25000" dirty="0"/>
              <a:t>4</a:t>
            </a:r>
            <a:r>
              <a:rPr lang="ru-RU" dirty="0"/>
              <a:t>)</a:t>
            </a:r>
            <a:r>
              <a:rPr lang="ru-RU" baseline="-25000" dirty="0"/>
              <a:t>2</a:t>
            </a:r>
            <a:r>
              <a:rPr lang="en-US" dirty="0"/>
              <a:t>Cr</a:t>
            </a:r>
            <a:r>
              <a:rPr lang="ru-RU" baseline="-25000" dirty="0"/>
              <a:t>2</a:t>
            </a:r>
            <a:r>
              <a:rPr lang="en-US" dirty="0"/>
              <a:t>O</a:t>
            </a:r>
            <a:r>
              <a:rPr lang="ru-RU" baseline="-25000" dirty="0"/>
              <a:t>7</a:t>
            </a:r>
            <a:r>
              <a:rPr lang="ru-RU" dirty="0"/>
              <a:t>): аммоний </a:t>
            </a:r>
            <a:r>
              <a:rPr lang="ru-RU" dirty="0" err="1"/>
              <a:t>двуххромовокислый</a:t>
            </a:r>
            <a:r>
              <a:rPr lang="ru-RU" dirty="0"/>
              <a:t>, сахарная пудра, этиловый спирт;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Фараонова змея (горение глюконата кальция): глюконат кальция (продается в аптеке), сухой спирт;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Взаимодействие йода и алюминия: порошок алюминия, твердый йод;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Свойства углекислого газа: гидроокись кальция;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Взрыв </a:t>
            </a:r>
            <a:r>
              <a:rPr lang="ru-RU" dirty="0" err="1"/>
              <a:t>трийодида</a:t>
            </a:r>
            <a:r>
              <a:rPr lang="ru-RU" dirty="0"/>
              <a:t> азота: твердый йод, аммиак водный (</a:t>
            </a:r>
            <a:r>
              <a:rPr lang="ru-RU" dirty="0" err="1"/>
              <a:t>конц</a:t>
            </a:r>
            <a:r>
              <a:rPr lang="ru-RU" dirty="0"/>
              <a:t>.), фильтровальная бумага;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Нитроцеллюлоза: концентрированные серная и азотная кислоты;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Разложение перманганата: перманганат калия;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Искусственный порез: калий роданистый, соль железа (3+);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Паста для слона: пероксид водорода (30%), йодид калия, серная кислота (</a:t>
            </a:r>
            <a:r>
              <a:rPr lang="ru-RU" dirty="0" err="1"/>
              <a:t>разб</a:t>
            </a:r>
            <a:r>
              <a:rPr lang="ru-RU" dirty="0"/>
              <a:t>.), пищевой краситель, жидкое мыло;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Химический сад: натрий кремнекислый, соли металлов;</a:t>
            </a:r>
          </a:p>
        </p:txBody>
      </p:sp>
    </p:spTree>
    <p:extLst>
      <p:ext uri="{BB962C8B-B14F-4D97-AF65-F5344CB8AC3E}">
        <p14:creationId xmlns:p14="http://schemas.microsoft.com/office/powerpoint/2010/main" xmlns="" val="26941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pic>
        <p:nvPicPr>
          <p:cNvPr id="17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КОНКУРС СРЕДИ УЧИТЕЛЕЙ ХИМИИ НА ПОДАРОЧНЫЕ НАБОРЫ РЕАКТИВОВ</a:t>
            </a:r>
          </a:p>
          <a:p>
            <a:pPr algn="ctr"/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108" y="1655723"/>
            <a:ext cx="114499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b="1" dirty="0" smtClean="0"/>
              <a:t>Качественный </a:t>
            </a:r>
            <a:r>
              <a:rPr lang="ru-RU" b="1" dirty="0"/>
              <a:t>и количественный анализ </a:t>
            </a:r>
            <a:r>
              <a:rPr lang="ru-RU" dirty="0"/>
              <a:t>(лабораторные работы для учеников):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Аммиак водный; борная кислота, серная кислота, азотная кислота;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Серебро азотнокислое, свинец азотнокислый, барий хлористый, кальций хлористый;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Алюминий хлористый, цинк азотнокислый, хром треххлористый, олово </a:t>
            </a:r>
            <a:r>
              <a:rPr lang="en-US" dirty="0"/>
              <a:t>II </a:t>
            </a:r>
            <a:r>
              <a:rPr lang="ru-RU" dirty="0"/>
              <a:t>хлорид;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Соль Мора, железо </a:t>
            </a:r>
            <a:r>
              <a:rPr lang="en-US" dirty="0"/>
              <a:t>III </a:t>
            </a:r>
            <a:r>
              <a:rPr lang="ru-RU" dirty="0"/>
              <a:t>хлористое, марганец сернокислый;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Медь сернокислая; медь хлористая, никель сернокислый, никель хлористый, кобальт хлористый;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Калий углекислый, натрий углекислый, натрий кремнекислый, калий фосфорнокислый, аммоний сернокислый, магний </a:t>
            </a:r>
            <a:r>
              <a:rPr lang="ru-RU" dirty="0" smtClean="0"/>
              <a:t>сернокислый</a:t>
            </a:r>
            <a:r>
              <a:rPr lang="ru-RU" dirty="0"/>
              <a:t>;</a:t>
            </a:r>
            <a:endParaRPr lang="ru-RU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Натрий </a:t>
            </a:r>
            <a:r>
              <a:rPr lang="ru-RU" dirty="0" err="1"/>
              <a:t>серноватистокислый</a:t>
            </a:r>
            <a:r>
              <a:rPr lang="ru-RU" dirty="0"/>
              <a:t>, натрий </a:t>
            </a:r>
            <a:r>
              <a:rPr lang="ru-RU" dirty="0" err="1"/>
              <a:t>сернистокислый</a:t>
            </a:r>
            <a:r>
              <a:rPr lang="ru-RU" dirty="0"/>
              <a:t>, натрий сернистый; натрий </a:t>
            </a:r>
            <a:r>
              <a:rPr lang="ru-RU" dirty="0" err="1"/>
              <a:t>тетраборнокислый</a:t>
            </a:r>
            <a:r>
              <a:rPr lang="ru-RU" dirty="0"/>
              <a:t>, натрий щавелевокислый, калий </a:t>
            </a:r>
            <a:r>
              <a:rPr lang="ru-RU" dirty="0" err="1"/>
              <a:t>двуххромовый</a:t>
            </a:r>
            <a:r>
              <a:rPr lang="ru-RU" dirty="0"/>
              <a:t> кислый, йодид калия.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Калий железосинеродистый, калий </a:t>
            </a:r>
            <a:r>
              <a:rPr lang="ru-RU" dirty="0" err="1"/>
              <a:t>железистосинеродистый</a:t>
            </a:r>
            <a:r>
              <a:rPr lang="ru-RU" dirty="0"/>
              <a:t>, аммоний роданистый, аммоний фтористый, свинец уксуснокислый</a:t>
            </a:r>
            <a:r>
              <a:rPr lang="ru-RU" dirty="0" smtClean="0"/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3. </a:t>
            </a:r>
            <a:r>
              <a:rPr lang="ru-RU" b="1" dirty="0"/>
              <a:t>Для научной работы</a:t>
            </a:r>
            <a:r>
              <a:rPr lang="ru-RU" dirty="0"/>
              <a:t>: для победителей конкурса будет возможность дозаказа необходимых реактивов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Вес каждого реактива: от 5 до 20 грамм в зависимости от расхода.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64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5000">
                <a:schemeClr val="accent5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696" r="7905"/>
          <a:stretch/>
        </p:blipFill>
        <p:spPr>
          <a:xfrm>
            <a:off x="0" y="4315880"/>
            <a:ext cx="12192000" cy="257442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/>
          <a:srcRect l="9778" r="9904" b="51778"/>
          <a:stretch/>
        </p:blipFill>
        <p:spPr>
          <a:xfrm flipV="1">
            <a:off x="0" y="0"/>
            <a:ext cx="12192000" cy="13868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9223" y="3450138"/>
            <a:ext cx="1652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89673630529</a:t>
            </a:r>
            <a:endParaRPr lang="en-US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308" y="1385812"/>
            <a:ext cx="3477120" cy="627946"/>
          </a:xfrm>
          <a:prstGeom prst="rect">
            <a:avLst/>
          </a:prstGeom>
        </p:spPr>
      </p:pic>
      <p:pic>
        <p:nvPicPr>
          <p:cNvPr id="1026" name="Picture 2" descr="https://static.tildacdn.com/tild6137-3233-4331-a166-646663326331/instagra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988" y="3435003"/>
            <a:ext cx="323425" cy="32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wixstatic.com/media/2ea7e0_fa41066aa1dd44bea1069bc9e2e0044d~mv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775" y="3418179"/>
            <a:ext cx="414472" cy="3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5.googleusercontent.com/proxy/wdifOoE5pDIgJzsgOOyZ2n5sgV0d8H_BR_9qFs6KKmVMDIw3Je5L1uVVdlwt07wfO5QLWaqPtxvyKCHeBPOmwom-LmxBqDnah3LyYac4gact_BQtwXKc=s0-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910" y="3453151"/>
            <a:ext cx="301752" cy="3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lobe Vector Png Banner Black And White Library - Globe Logo Png White (594x598), Png Downloa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81730" y="3396393"/>
            <a:ext cx="327218" cy="32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74339" y="3396547"/>
            <a:ext cx="2001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https</a:t>
            </a:r>
            <a:r>
              <a:rPr lang="en-US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://utalents.ru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/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0" y="-127887"/>
            <a:ext cx="65" cy="71297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-apple-system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-apple-system"/>
              </a:rPr>
            </a:b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262626"/>
              </a:solidFill>
              <a:effectLst/>
              <a:latin typeface="-apple-system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1671" y="3417890"/>
            <a:ext cx="2131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rcnauka@utalents.ru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1931" y="3427438"/>
            <a:ext cx="2083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- </a:t>
            </a:r>
            <a:r>
              <a:rPr lang="en-US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@</a:t>
            </a:r>
            <a:r>
              <a:rPr lang="en-US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nikolay_r</a:t>
            </a:r>
            <a:r>
              <a:rPr lang="ru-RU" sz="1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</a:t>
            </a:r>
            <a:r>
              <a:rPr lang="en-US" sz="1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kzn</a:t>
            </a:r>
            <a:endParaRPr lang="en-US" sz="16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019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5" y="6386052"/>
            <a:ext cx="485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ТалантыТатарстана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УниверситетТалантов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59660" y="3900389"/>
            <a:ext cx="11582400" cy="2122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i="1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latin typeface="+mn-lt"/>
                <a:cs typeface="Times New Roman" panose="02020603050405020304" pitchFamily="18" charset="0"/>
              </a:rPr>
              <a:t>28 мая 2019</a:t>
            </a:r>
            <a:r>
              <a:rPr lang="ru-RU" sz="1700" b="1" i="1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+mn-lt"/>
                <a:cs typeface="Times New Roman" panose="02020603050405020304" pitchFamily="18" charset="0"/>
              </a:rPr>
              <a:t>года Президент Татарстана Рустам </a:t>
            </a:r>
            <a:r>
              <a:rPr lang="ru-RU" sz="1700" dirty="0" err="1" smtClean="0">
                <a:latin typeface="+mn-lt"/>
                <a:cs typeface="Times New Roman" panose="02020603050405020304" pitchFamily="18" charset="0"/>
              </a:rPr>
              <a:t>Нургалиевич</a:t>
            </a:r>
            <a:r>
              <a:rPr lang="ru-RU" sz="17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700" dirty="0" err="1" smtClean="0">
                <a:latin typeface="+mn-lt"/>
                <a:cs typeface="Times New Roman" panose="02020603050405020304" pitchFamily="18" charset="0"/>
              </a:rPr>
              <a:t>Минниханов</a:t>
            </a:r>
            <a:r>
              <a:rPr lang="ru-RU" sz="1700" dirty="0" smtClean="0">
                <a:latin typeface="+mn-lt"/>
                <a:cs typeface="Times New Roman" panose="02020603050405020304" pitchFamily="18" charset="0"/>
              </a:rPr>
              <a:t> и руководитель Образовательного фонда «Талант и успех» Елена Владимировна Шмелева подписали соглашение о сотрудничестве и формировании регионального центра по модели «Сириуса» в Татарстане.</a:t>
            </a:r>
          </a:p>
          <a:p>
            <a:pPr algn="just"/>
            <a:endParaRPr lang="ru-RU" sz="1700" b="1" dirty="0"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700" b="1" dirty="0" smtClean="0">
                <a:latin typeface="+mn-lt"/>
                <a:cs typeface="Times New Roman" panose="02020603050405020304" pitchFamily="18" charset="0"/>
              </a:rPr>
              <a:t>2 июля 2019</a:t>
            </a:r>
            <a:r>
              <a:rPr lang="ru-RU" sz="1700" dirty="0" smtClean="0">
                <a:latin typeface="+mn-lt"/>
                <a:cs typeface="Times New Roman" panose="02020603050405020304" pitchFamily="18" charset="0"/>
              </a:rPr>
              <a:t> года Кабинет Министров Республики Татарстан постановил создать Центр выявления и поддержки одаренных детей на базе Университета Талантов. Опорная площадка Центра – оздоровительно-образовательный комплекс «</a:t>
            </a:r>
            <a:r>
              <a:rPr lang="ru-RU" sz="1700" dirty="0" err="1" smtClean="0">
                <a:latin typeface="+mn-lt"/>
                <a:cs typeface="Times New Roman" panose="02020603050405020304" pitchFamily="18" charset="0"/>
              </a:rPr>
              <a:t>Дуслык</a:t>
            </a:r>
            <a:r>
              <a:rPr lang="ru-RU" sz="1700" dirty="0" smtClean="0">
                <a:latin typeface="+mn-lt"/>
                <a:cs typeface="Times New Roman" panose="02020603050405020304" pitchFamily="18" charset="0"/>
              </a:rPr>
              <a:t>» Республиканского олимпиадного центра Министерства образования и науки Республики Татарстан (постановление Кабинета Министров Республики Татарстан № 529 от 02.07.2019)</a:t>
            </a:r>
            <a:endParaRPr lang="ru-RU" sz="17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4" name="Picture 2" descr="https://onf.ru/sites/default/files/cms/wp-content/uploads/2019/05/9be36d38-64c7-410d-b3b7-8376f539d15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5085" y="392450"/>
            <a:ext cx="5257800" cy="3507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01" r="7380"/>
          <a:stretch/>
        </p:blipFill>
        <p:spPr bwMode="auto">
          <a:xfrm>
            <a:off x="8738131" y="392450"/>
            <a:ext cx="3246534" cy="10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m.realnoevremya.ru/uploads/news/be/19/c76d56d72b24f8a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50" t="7301" r="28042" b="4774"/>
          <a:stretch/>
        </p:blipFill>
        <p:spPr bwMode="auto">
          <a:xfrm>
            <a:off x="402265" y="392450"/>
            <a:ext cx="1239956" cy="125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1437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sp>
        <p:nvSpPr>
          <p:cNvPr id="136" name="Прямоугольник 135"/>
          <p:cNvSpPr/>
          <p:nvPr/>
        </p:nvSpPr>
        <p:spPr>
          <a:xfrm>
            <a:off x="2537805" y="407885"/>
            <a:ext cx="7406398" cy="102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  <a:latin typeface="+mj-lt"/>
              </a:rPr>
              <a:t>НАПРАВЛЕНИЯ РАБОТЫ РЕСПУБЛИКАНСКОГО ЦЕНТРА</a:t>
            </a:r>
            <a:endParaRPr lang="ru-RU" sz="3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38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Прямоугольник 59"/>
          <p:cNvSpPr/>
          <p:nvPr/>
        </p:nvSpPr>
        <p:spPr>
          <a:xfrm>
            <a:off x="731743" y="2126330"/>
            <a:ext cx="10835639" cy="34163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2400" dirty="0"/>
              <a:t>Цель: раннее выявление, развитие, профессиональная поддержка и дальнейшее трудоустройство одаренных детей и молодежи в Республике Татарстан.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Очные, дистанционные и комбинированные профильные программы для школьников 5-11 классов на 21 день;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Очные и дистанционные кружки для школьников 5-11 классов.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235975" y="6386052"/>
            <a:ext cx="485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ТалантыТатарстана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УниверситетТалантов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0B5E9-44AD-44BB-8E20-9775CB82D7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111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xmlns="" id="{CF99526C-FE6D-427F-9266-05A9A27DB2D8}"/>
              </a:ext>
            </a:extLst>
          </p:cNvPr>
          <p:cNvGrpSpPr/>
          <p:nvPr/>
        </p:nvGrpSpPr>
        <p:grpSpPr>
          <a:xfrm>
            <a:off x="9070967" y="2531053"/>
            <a:ext cx="2405268" cy="1827246"/>
            <a:chOff x="6468676" y="1886470"/>
            <a:chExt cx="2405268" cy="1827246"/>
          </a:xfrm>
        </p:grpSpPr>
        <p:grpSp>
          <p:nvGrpSpPr>
            <p:cNvPr id="153" name="Группа 152">
              <a:extLst>
                <a:ext uri="{FF2B5EF4-FFF2-40B4-BE49-F238E27FC236}">
                  <a16:creationId xmlns:a16="http://schemas.microsoft.com/office/drawing/2014/main" xmlns="" id="{58D8E8D2-D6E7-4A23-B3DC-54198342E536}"/>
                </a:ext>
              </a:extLst>
            </p:cNvPr>
            <p:cNvGrpSpPr/>
            <p:nvPr/>
          </p:nvGrpSpPr>
          <p:grpSpPr>
            <a:xfrm>
              <a:off x="6468676" y="1886470"/>
              <a:ext cx="146254" cy="1686744"/>
              <a:chOff x="6426050" y="1564640"/>
              <a:chExt cx="146254" cy="1686744"/>
            </a:xfrm>
          </p:grpSpPr>
          <p:cxnSp>
            <p:nvCxnSpPr>
              <p:cNvPr id="161" name="Прямая соединительная линия 160">
                <a:extLst>
                  <a:ext uri="{FF2B5EF4-FFF2-40B4-BE49-F238E27FC236}">
                    <a16:creationId xmlns:a16="http://schemas.microsoft.com/office/drawing/2014/main" xmlns="" id="{23C36A4B-8DD0-422F-B21B-E1E2129692AC}"/>
                  </a:ext>
                </a:extLst>
              </p:cNvPr>
              <p:cNvCxnSpPr>
                <a:cxnSpLocks/>
                <a:endCxn id="166" idx="4"/>
              </p:cNvCxnSpPr>
              <p:nvPr/>
            </p:nvCxnSpPr>
            <p:spPr>
              <a:xfrm>
                <a:off x="6490275" y="1564640"/>
                <a:ext cx="8902" cy="1686744"/>
              </a:xfrm>
              <a:prstGeom prst="line">
                <a:avLst/>
              </a:prstGeom>
              <a:ln w="28575" cap="rnd">
                <a:solidFill>
                  <a:srgbClr val="00A99D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Овал 161">
                <a:extLst>
                  <a:ext uri="{FF2B5EF4-FFF2-40B4-BE49-F238E27FC236}">
                    <a16:creationId xmlns:a16="http://schemas.microsoft.com/office/drawing/2014/main" xmlns="" id="{0682A4D8-933D-416D-979F-3A4162A32EAB}"/>
                  </a:ext>
                </a:extLst>
              </p:cNvPr>
              <p:cNvSpPr/>
              <p:nvPr/>
            </p:nvSpPr>
            <p:spPr>
              <a:xfrm>
                <a:off x="6426050" y="2205840"/>
                <a:ext cx="146254" cy="1454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A9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000">
                  <a:solidFill>
                    <a:srgbClr val="333333"/>
                  </a:solidFill>
                  <a:latin typeface="Proxima Nova Rg" panose="02000506030000020004" pitchFamily="2" charset="0"/>
                </a:endParaRPr>
              </a:p>
            </p:txBody>
          </p:sp>
          <p:sp>
            <p:nvSpPr>
              <p:cNvPr id="163" name="Овал 162">
                <a:extLst>
                  <a:ext uri="{FF2B5EF4-FFF2-40B4-BE49-F238E27FC236}">
                    <a16:creationId xmlns:a16="http://schemas.microsoft.com/office/drawing/2014/main" xmlns="" id="{9071951F-6F26-47B4-9D05-737599F19069}"/>
                  </a:ext>
                </a:extLst>
              </p:cNvPr>
              <p:cNvSpPr/>
              <p:nvPr/>
            </p:nvSpPr>
            <p:spPr>
              <a:xfrm>
                <a:off x="6426050" y="1755786"/>
                <a:ext cx="146254" cy="1454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A9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000">
                  <a:solidFill>
                    <a:srgbClr val="333333"/>
                  </a:solidFill>
                  <a:latin typeface="Proxima Nova Rg" panose="02000506030000020004" pitchFamily="2" charset="0"/>
                </a:endParaRPr>
              </a:p>
            </p:txBody>
          </p:sp>
          <p:sp>
            <p:nvSpPr>
              <p:cNvPr id="166" name="Овал 165">
                <a:extLst>
                  <a:ext uri="{FF2B5EF4-FFF2-40B4-BE49-F238E27FC236}">
                    <a16:creationId xmlns:a16="http://schemas.microsoft.com/office/drawing/2014/main" xmlns="" id="{AC643324-AFEB-46D8-8D25-BAD2D1868FAA}"/>
                  </a:ext>
                </a:extLst>
              </p:cNvPr>
              <p:cNvSpPr/>
              <p:nvPr/>
            </p:nvSpPr>
            <p:spPr>
              <a:xfrm>
                <a:off x="6426050" y="3105948"/>
                <a:ext cx="146254" cy="1454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A9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000">
                  <a:solidFill>
                    <a:srgbClr val="333333"/>
                  </a:solidFill>
                  <a:latin typeface="Proxima Nova Rg" panose="02000506030000020004" pitchFamily="2" charset="0"/>
                </a:endParaRPr>
              </a:p>
            </p:txBody>
          </p:sp>
          <p:sp>
            <p:nvSpPr>
              <p:cNvPr id="167" name="Овал 166">
                <a:extLst>
                  <a:ext uri="{FF2B5EF4-FFF2-40B4-BE49-F238E27FC236}">
                    <a16:creationId xmlns:a16="http://schemas.microsoft.com/office/drawing/2014/main" xmlns="" id="{374C55CC-E06C-4471-9498-E832AB4E0DAE}"/>
                  </a:ext>
                </a:extLst>
              </p:cNvPr>
              <p:cNvSpPr/>
              <p:nvPr/>
            </p:nvSpPr>
            <p:spPr>
              <a:xfrm>
                <a:off x="6426050" y="2655894"/>
                <a:ext cx="146254" cy="14543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A9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2000">
                  <a:solidFill>
                    <a:srgbClr val="333333"/>
                  </a:solidFill>
                  <a:latin typeface="Proxima Nova Rg" panose="02000506030000020004" pitchFamily="2" charset="0"/>
                </a:endParaRP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B385AC1C-CE3B-4A04-9C8A-4C1D3C597AE5}"/>
                </a:ext>
              </a:extLst>
            </p:cNvPr>
            <p:cNvSpPr txBox="1"/>
            <p:nvPr/>
          </p:nvSpPr>
          <p:spPr>
            <a:xfrm>
              <a:off x="6717194" y="1961640"/>
              <a:ext cx="203599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333333"/>
                  </a:solidFill>
                  <a:latin typeface="Proxima Nova Rg" panose="02000506030000020004" pitchFamily="2" charset="0"/>
                </a:rPr>
                <a:t>лыжные гонки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xmlns="" id="{2ABDC015-82AA-49BA-93E6-3046E620C304}"/>
                </a:ext>
              </a:extLst>
            </p:cNvPr>
            <p:cNvSpPr txBox="1"/>
            <p:nvPr/>
          </p:nvSpPr>
          <p:spPr>
            <a:xfrm>
              <a:off x="6717194" y="2435809"/>
              <a:ext cx="139618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333333"/>
                  </a:solidFill>
                  <a:latin typeface="Proxima Nova Rg" panose="02000506030000020004" pitchFamily="2" charset="0"/>
                </a:rPr>
                <a:t>шахматы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0E04200D-C149-49D3-9E9C-F165AB25F601}"/>
                </a:ext>
              </a:extLst>
            </p:cNvPr>
            <p:cNvSpPr txBox="1"/>
            <p:nvPr/>
          </p:nvSpPr>
          <p:spPr>
            <a:xfrm>
              <a:off x="6717193" y="2875495"/>
              <a:ext cx="21567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333333"/>
                  </a:solidFill>
                  <a:latin typeface="Proxima Nova Rg" panose="02000506030000020004" pitchFamily="2" charset="0"/>
                </a:rPr>
                <a:t>легкая атлетика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4F6BC05E-26B8-47FD-9012-B241B6A52DBB}"/>
                </a:ext>
              </a:extLst>
            </p:cNvPr>
            <p:cNvSpPr txBox="1"/>
            <p:nvPr/>
          </p:nvSpPr>
          <p:spPr>
            <a:xfrm>
              <a:off x="6717194" y="3313606"/>
              <a:ext cx="14903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333333"/>
                  </a:solidFill>
                  <a:latin typeface="Proxima Nova Rg" panose="02000506030000020004" pitchFamily="2" charset="0"/>
                </a:rPr>
                <a:t>футбол</a:t>
              </a:r>
            </a:p>
          </p:txBody>
        </p:sp>
      </p:grp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0BFE837E-7872-40E8-B002-3989CC7AA199}"/>
              </a:ext>
            </a:extLst>
          </p:cNvPr>
          <p:cNvSpPr/>
          <p:nvPr/>
        </p:nvSpPr>
        <p:spPr>
          <a:xfrm>
            <a:off x="5239545" y="1927998"/>
            <a:ext cx="2007525" cy="487258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Proxima Nova Rg" panose="02000506030000020004" pitchFamily="2" charset="0"/>
                <a:cs typeface="Proxima Nova" panose="020B0604020202020204" charset="0"/>
              </a:rPr>
              <a:t>ИСКУССТВО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941124E-7117-4DFF-A8B3-A1176DE04FDF}"/>
              </a:ext>
            </a:extLst>
          </p:cNvPr>
          <p:cNvSpPr/>
          <p:nvPr/>
        </p:nvSpPr>
        <p:spPr>
          <a:xfrm>
            <a:off x="9424416" y="1927998"/>
            <a:ext cx="1734841" cy="487258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Proxima Nova Rg" panose="02000506030000020004" pitchFamily="2" charset="0"/>
                <a:cs typeface="Proxima Nova" panose="020B0604020202020204" charset="0"/>
              </a:rPr>
              <a:t>СПОРТ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5C23BBB9-703C-4BD2-B4F8-E2C65B8CBDB9}"/>
              </a:ext>
            </a:extLst>
          </p:cNvPr>
          <p:cNvSpPr/>
          <p:nvPr/>
        </p:nvSpPr>
        <p:spPr>
          <a:xfrm>
            <a:off x="1471494" y="1927998"/>
            <a:ext cx="1734841" cy="487258"/>
          </a:xfrm>
          <a:prstGeom prst="roundRect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Proxima Nova Rg" panose="02000506030000020004" pitchFamily="2" charset="0"/>
                <a:cs typeface="Proxima Nova" panose="020B0604020202020204" charset="0"/>
              </a:rPr>
              <a:t>НАУКА</a:t>
            </a:r>
          </a:p>
        </p:txBody>
      </p: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xmlns="" id="{3FC38532-A785-40A1-92F6-53646BD73956}"/>
              </a:ext>
            </a:extLst>
          </p:cNvPr>
          <p:cNvGrpSpPr/>
          <p:nvPr/>
        </p:nvGrpSpPr>
        <p:grpSpPr>
          <a:xfrm>
            <a:off x="1098183" y="2506925"/>
            <a:ext cx="2709300" cy="3169783"/>
            <a:chOff x="6468676" y="1886470"/>
            <a:chExt cx="2709300" cy="3169783"/>
          </a:xfrm>
        </p:grpSpPr>
        <p:grpSp>
          <p:nvGrpSpPr>
            <p:cNvPr id="117" name="Группа 116">
              <a:extLst>
                <a:ext uri="{FF2B5EF4-FFF2-40B4-BE49-F238E27FC236}">
                  <a16:creationId xmlns:a16="http://schemas.microsoft.com/office/drawing/2014/main" xmlns="" id="{6AB08AD4-D3F8-4BC7-A42F-483CA8938C94}"/>
                </a:ext>
              </a:extLst>
            </p:cNvPr>
            <p:cNvGrpSpPr/>
            <p:nvPr/>
          </p:nvGrpSpPr>
          <p:grpSpPr>
            <a:xfrm>
              <a:off x="6468676" y="1886470"/>
              <a:ext cx="2709300" cy="3169783"/>
              <a:chOff x="6468676" y="1886470"/>
              <a:chExt cx="2709300" cy="3169783"/>
            </a:xfrm>
          </p:grpSpPr>
          <p:grpSp>
            <p:nvGrpSpPr>
              <p:cNvPr id="119" name="Группа 118">
                <a:extLst>
                  <a:ext uri="{FF2B5EF4-FFF2-40B4-BE49-F238E27FC236}">
                    <a16:creationId xmlns:a16="http://schemas.microsoft.com/office/drawing/2014/main" xmlns="" id="{7753C65A-0200-4845-AABD-650ADD3BDB6D}"/>
                  </a:ext>
                </a:extLst>
              </p:cNvPr>
              <p:cNvGrpSpPr/>
              <p:nvPr/>
            </p:nvGrpSpPr>
            <p:grpSpPr>
              <a:xfrm>
                <a:off x="6468676" y="1886470"/>
                <a:ext cx="146254" cy="3027057"/>
                <a:chOff x="6426050" y="1564640"/>
                <a:chExt cx="146254" cy="3027057"/>
              </a:xfrm>
            </p:grpSpPr>
            <p:cxnSp>
              <p:nvCxnSpPr>
                <p:cNvPr id="127" name="Прямая соединительная линия 126">
                  <a:extLst>
                    <a:ext uri="{FF2B5EF4-FFF2-40B4-BE49-F238E27FC236}">
                      <a16:creationId xmlns:a16="http://schemas.microsoft.com/office/drawing/2014/main" xmlns="" id="{62EF502E-CB18-47A2-BFB0-F80771B89FE1}"/>
                    </a:ext>
                  </a:extLst>
                </p:cNvPr>
                <p:cNvCxnSpPr>
                  <a:cxnSpLocks/>
                  <a:endCxn id="118" idx="4"/>
                </p:cNvCxnSpPr>
                <p:nvPr/>
              </p:nvCxnSpPr>
              <p:spPr>
                <a:xfrm>
                  <a:off x="6490275" y="1564640"/>
                  <a:ext cx="18077" cy="3027057"/>
                </a:xfrm>
                <a:prstGeom prst="line">
                  <a:avLst/>
                </a:prstGeom>
                <a:ln w="28575" cap="rnd">
                  <a:solidFill>
                    <a:srgbClr val="00A99D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Овал 127">
                  <a:extLst>
                    <a:ext uri="{FF2B5EF4-FFF2-40B4-BE49-F238E27FC236}">
                      <a16:creationId xmlns:a16="http://schemas.microsoft.com/office/drawing/2014/main" xmlns="" id="{987DAD6C-E94C-4481-87F6-724926A58528}"/>
                    </a:ext>
                  </a:extLst>
                </p:cNvPr>
                <p:cNvSpPr/>
                <p:nvPr/>
              </p:nvSpPr>
              <p:spPr>
                <a:xfrm>
                  <a:off x="6426050" y="2205840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29" name="Овал 128">
                  <a:extLst>
                    <a:ext uri="{FF2B5EF4-FFF2-40B4-BE49-F238E27FC236}">
                      <a16:creationId xmlns:a16="http://schemas.microsoft.com/office/drawing/2014/main" xmlns="" id="{531CCAC4-1442-4627-862D-43B4BE9F6D66}"/>
                    </a:ext>
                  </a:extLst>
                </p:cNvPr>
                <p:cNvSpPr/>
                <p:nvPr/>
              </p:nvSpPr>
              <p:spPr>
                <a:xfrm>
                  <a:off x="6426050" y="1755786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30" name="Овал 129">
                  <a:extLst>
                    <a:ext uri="{FF2B5EF4-FFF2-40B4-BE49-F238E27FC236}">
                      <a16:creationId xmlns:a16="http://schemas.microsoft.com/office/drawing/2014/main" xmlns="" id="{EE233698-A2D2-4798-A66C-E9BB67055A8F}"/>
                    </a:ext>
                  </a:extLst>
                </p:cNvPr>
                <p:cNvSpPr/>
                <p:nvPr/>
              </p:nvSpPr>
              <p:spPr>
                <a:xfrm>
                  <a:off x="6426050" y="4006058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31" name="Овал 130">
                  <a:extLst>
                    <a:ext uri="{FF2B5EF4-FFF2-40B4-BE49-F238E27FC236}">
                      <a16:creationId xmlns:a16="http://schemas.microsoft.com/office/drawing/2014/main" xmlns="" id="{71474E06-E149-4BB2-9D8B-F6E1DC5F02E0}"/>
                    </a:ext>
                  </a:extLst>
                </p:cNvPr>
                <p:cNvSpPr/>
                <p:nvPr/>
              </p:nvSpPr>
              <p:spPr>
                <a:xfrm>
                  <a:off x="6426050" y="3556002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32" name="Овал 131">
                  <a:extLst>
                    <a:ext uri="{FF2B5EF4-FFF2-40B4-BE49-F238E27FC236}">
                      <a16:creationId xmlns:a16="http://schemas.microsoft.com/office/drawing/2014/main" xmlns="" id="{5AB4DAE8-402D-49DC-8590-C8A29E2B290E}"/>
                    </a:ext>
                  </a:extLst>
                </p:cNvPr>
                <p:cNvSpPr/>
                <p:nvPr/>
              </p:nvSpPr>
              <p:spPr>
                <a:xfrm>
                  <a:off x="6426050" y="3105948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33" name="Овал 132">
                  <a:extLst>
                    <a:ext uri="{FF2B5EF4-FFF2-40B4-BE49-F238E27FC236}">
                      <a16:creationId xmlns:a16="http://schemas.microsoft.com/office/drawing/2014/main" xmlns="" id="{B65BF308-9DAA-44A5-A1CD-8422FBBBBED7}"/>
                    </a:ext>
                  </a:extLst>
                </p:cNvPr>
                <p:cNvSpPr/>
                <p:nvPr/>
              </p:nvSpPr>
              <p:spPr>
                <a:xfrm>
                  <a:off x="6426050" y="2655894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xmlns="" id="{2259A159-4C05-45DD-BC42-F9556A53861F}"/>
                  </a:ext>
                </a:extLst>
              </p:cNvPr>
              <p:cNvSpPr txBox="1"/>
              <p:nvPr/>
            </p:nvSpPr>
            <p:spPr>
              <a:xfrm>
                <a:off x="6717194" y="1961640"/>
                <a:ext cx="20359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физика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xmlns="" id="{97F931BA-635D-4088-9A2E-70973F018199}"/>
                  </a:ext>
                </a:extLst>
              </p:cNvPr>
              <p:cNvSpPr txBox="1"/>
              <p:nvPr/>
            </p:nvSpPr>
            <p:spPr>
              <a:xfrm>
                <a:off x="6717194" y="2435809"/>
                <a:ext cx="13961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химия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xmlns="" id="{B39BDEC6-737C-4D33-97AD-9499E3A6C62A}"/>
                  </a:ext>
                </a:extLst>
              </p:cNvPr>
              <p:cNvSpPr txBox="1"/>
              <p:nvPr/>
            </p:nvSpPr>
            <p:spPr>
              <a:xfrm>
                <a:off x="6717194" y="2875495"/>
                <a:ext cx="158296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биология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xmlns="" id="{9ECC3779-8A5D-478D-9D28-4EFF460C7C5B}"/>
                  </a:ext>
                </a:extLst>
              </p:cNvPr>
              <p:cNvSpPr txBox="1"/>
              <p:nvPr/>
            </p:nvSpPr>
            <p:spPr>
              <a:xfrm>
                <a:off x="6717194" y="3313606"/>
                <a:ext cx="149036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экология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xmlns="" id="{3BA2FFFB-7777-4652-A4D2-742B8A121919}"/>
                  </a:ext>
                </a:extLst>
              </p:cNvPr>
              <p:cNvSpPr txBox="1"/>
              <p:nvPr/>
            </p:nvSpPr>
            <p:spPr>
              <a:xfrm>
                <a:off x="6717194" y="3765883"/>
                <a:ext cx="158296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математика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xmlns="" id="{A923DBE6-F4C2-44AC-8C95-617500878F4A}"/>
                  </a:ext>
                </a:extLst>
              </p:cNvPr>
              <p:cNvSpPr txBox="1"/>
              <p:nvPr/>
            </p:nvSpPr>
            <p:spPr>
              <a:xfrm>
                <a:off x="6717194" y="4218257"/>
                <a:ext cx="185768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информатика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xmlns="" id="{E7DEC87A-9E45-4516-866A-5EA7B96DDAB8}"/>
                  </a:ext>
                </a:extLst>
              </p:cNvPr>
              <p:cNvSpPr txBox="1"/>
              <p:nvPr/>
            </p:nvSpPr>
            <p:spPr>
              <a:xfrm>
                <a:off x="6717194" y="4656143"/>
                <a:ext cx="246078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проектные смены</a:t>
                </a:r>
              </a:p>
            </p:txBody>
          </p:sp>
        </p:grp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xmlns="" id="{4F127766-4D80-413C-883E-9757226923A6}"/>
                </a:ext>
              </a:extLst>
            </p:cNvPr>
            <p:cNvSpPr/>
            <p:nvPr/>
          </p:nvSpPr>
          <p:spPr>
            <a:xfrm>
              <a:off x="6477851" y="4768091"/>
              <a:ext cx="146254" cy="1454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solidFill>
                  <a:srgbClr val="333333"/>
                </a:solidFill>
                <a:latin typeface="Proxima Nova Rg" panose="02000506030000020004" pitchFamily="2" charset="0"/>
              </a:endParaRPr>
            </a:p>
          </p:txBody>
        </p:sp>
      </p:grp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xmlns="" id="{2C65826A-1615-47E4-AEA2-0CC0D1B30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91" t="68081" r="33082" b="-581"/>
          <a:stretch/>
        </p:blipFill>
        <p:spPr>
          <a:xfrm>
            <a:off x="669013" y="1625374"/>
            <a:ext cx="1175056" cy="107269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7E03C567-1A10-4A22-9774-A943814413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17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13" t="68081" r="50424" b="-581"/>
          <a:stretch/>
        </p:blipFill>
        <p:spPr>
          <a:xfrm>
            <a:off x="8667244" y="1680141"/>
            <a:ext cx="1069666" cy="1072697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2C65826A-1615-47E4-AEA2-0CC0D1B303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91" t="68081" r="33082" b="-581"/>
          <a:stretch/>
        </p:blipFill>
        <p:spPr>
          <a:xfrm>
            <a:off x="4347361" y="1625374"/>
            <a:ext cx="1175056" cy="107269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28A2DEA-5C53-4A8E-9C79-201441F11ADB}"/>
              </a:ext>
            </a:extLst>
          </p:cNvPr>
          <p:cNvGrpSpPr/>
          <p:nvPr/>
        </p:nvGrpSpPr>
        <p:grpSpPr>
          <a:xfrm>
            <a:off x="4954588" y="2507094"/>
            <a:ext cx="3332183" cy="4000682"/>
            <a:chOff x="9175643" y="2104758"/>
            <a:chExt cx="3332183" cy="4000682"/>
          </a:xfrm>
        </p:grpSpPr>
        <p:grpSp>
          <p:nvGrpSpPr>
            <p:cNvPr id="169" name="Группа 168">
              <a:extLst>
                <a:ext uri="{FF2B5EF4-FFF2-40B4-BE49-F238E27FC236}">
                  <a16:creationId xmlns:a16="http://schemas.microsoft.com/office/drawing/2014/main" xmlns="" id="{33E6B17F-90E7-4AF8-9778-FC745C7F0E3D}"/>
                </a:ext>
              </a:extLst>
            </p:cNvPr>
            <p:cNvGrpSpPr/>
            <p:nvPr/>
          </p:nvGrpSpPr>
          <p:grpSpPr>
            <a:xfrm>
              <a:off x="9175643" y="2104758"/>
              <a:ext cx="3332183" cy="4000682"/>
              <a:chOff x="6468676" y="1886470"/>
              <a:chExt cx="3332183" cy="4000682"/>
            </a:xfrm>
          </p:grpSpPr>
          <p:grpSp>
            <p:nvGrpSpPr>
              <p:cNvPr id="171" name="Группа 170">
                <a:extLst>
                  <a:ext uri="{FF2B5EF4-FFF2-40B4-BE49-F238E27FC236}">
                    <a16:creationId xmlns:a16="http://schemas.microsoft.com/office/drawing/2014/main" xmlns="" id="{2C1E2103-6E71-4195-A7A8-FC5225B94F92}"/>
                  </a:ext>
                </a:extLst>
              </p:cNvPr>
              <p:cNvGrpSpPr/>
              <p:nvPr/>
            </p:nvGrpSpPr>
            <p:grpSpPr>
              <a:xfrm>
                <a:off x="6468676" y="1886470"/>
                <a:ext cx="146254" cy="3582453"/>
                <a:chOff x="6426050" y="1564640"/>
                <a:chExt cx="146254" cy="3582453"/>
              </a:xfrm>
            </p:grpSpPr>
            <p:cxnSp>
              <p:nvCxnSpPr>
                <p:cNvPr id="179" name="Прямая соединительная линия 178">
                  <a:extLst>
                    <a:ext uri="{FF2B5EF4-FFF2-40B4-BE49-F238E27FC236}">
                      <a16:creationId xmlns:a16="http://schemas.microsoft.com/office/drawing/2014/main" xmlns="" id="{BDF73101-5C7C-4EC6-86CD-8F565B4F4175}"/>
                    </a:ext>
                  </a:extLst>
                </p:cNvPr>
                <p:cNvCxnSpPr>
                  <a:cxnSpLocks/>
                  <a:endCxn id="13" idx="4"/>
                </p:cNvCxnSpPr>
                <p:nvPr/>
              </p:nvCxnSpPr>
              <p:spPr>
                <a:xfrm>
                  <a:off x="6490275" y="1564640"/>
                  <a:ext cx="13285" cy="3582453"/>
                </a:xfrm>
                <a:prstGeom prst="line">
                  <a:avLst/>
                </a:prstGeom>
                <a:ln w="28575" cap="rnd">
                  <a:solidFill>
                    <a:srgbClr val="00A99D"/>
                  </a:solidFill>
                  <a:prstDash val="sysDot"/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Овал 179">
                  <a:extLst>
                    <a:ext uri="{FF2B5EF4-FFF2-40B4-BE49-F238E27FC236}">
                      <a16:creationId xmlns:a16="http://schemas.microsoft.com/office/drawing/2014/main" xmlns="" id="{CC98640C-8571-4C9C-A697-3D03D855DB3C}"/>
                    </a:ext>
                  </a:extLst>
                </p:cNvPr>
                <p:cNvSpPr/>
                <p:nvPr/>
              </p:nvSpPr>
              <p:spPr>
                <a:xfrm>
                  <a:off x="6426050" y="2205840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81" name="Овал 180">
                  <a:extLst>
                    <a:ext uri="{FF2B5EF4-FFF2-40B4-BE49-F238E27FC236}">
                      <a16:creationId xmlns:a16="http://schemas.microsoft.com/office/drawing/2014/main" xmlns="" id="{D800BCE4-CCC1-4F5B-A135-418009C70F83}"/>
                    </a:ext>
                  </a:extLst>
                </p:cNvPr>
                <p:cNvSpPr/>
                <p:nvPr/>
              </p:nvSpPr>
              <p:spPr>
                <a:xfrm>
                  <a:off x="6426050" y="1755786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82" name="Овал 181">
                  <a:extLst>
                    <a:ext uri="{FF2B5EF4-FFF2-40B4-BE49-F238E27FC236}">
                      <a16:creationId xmlns:a16="http://schemas.microsoft.com/office/drawing/2014/main" xmlns="" id="{F9313261-6164-4EAA-A636-16ECB295DB3E}"/>
                    </a:ext>
                  </a:extLst>
                </p:cNvPr>
                <p:cNvSpPr/>
                <p:nvPr/>
              </p:nvSpPr>
              <p:spPr>
                <a:xfrm>
                  <a:off x="6426050" y="4304822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83" name="Овал 182">
                  <a:extLst>
                    <a:ext uri="{FF2B5EF4-FFF2-40B4-BE49-F238E27FC236}">
                      <a16:creationId xmlns:a16="http://schemas.microsoft.com/office/drawing/2014/main" xmlns="" id="{7C8631B7-0BCA-493F-BE35-263D722DFD79}"/>
                    </a:ext>
                  </a:extLst>
                </p:cNvPr>
                <p:cNvSpPr/>
                <p:nvPr/>
              </p:nvSpPr>
              <p:spPr>
                <a:xfrm>
                  <a:off x="6426050" y="3556002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84" name="Овал 183">
                  <a:extLst>
                    <a:ext uri="{FF2B5EF4-FFF2-40B4-BE49-F238E27FC236}">
                      <a16:creationId xmlns:a16="http://schemas.microsoft.com/office/drawing/2014/main" xmlns="" id="{E72E8EFC-6AC7-4827-93DC-A5F371D83B92}"/>
                    </a:ext>
                  </a:extLst>
                </p:cNvPr>
                <p:cNvSpPr/>
                <p:nvPr/>
              </p:nvSpPr>
              <p:spPr>
                <a:xfrm>
                  <a:off x="6426050" y="3105948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  <p:sp>
              <p:nvSpPr>
                <p:cNvPr id="185" name="Овал 184">
                  <a:extLst>
                    <a:ext uri="{FF2B5EF4-FFF2-40B4-BE49-F238E27FC236}">
                      <a16:creationId xmlns:a16="http://schemas.microsoft.com/office/drawing/2014/main" xmlns="" id="{201D7B11-847F-4FC5-819F-D0A12DA14FAE}"/>
                    </a:ext>
                  </a:extLst>
                </p:cNvPr>
                <p:cNvSpPr/>
                <p:nvPr/>
              </p:nvSpPr>
              <p:spPr>
                <a:xfrm>
                  <a:off x="6426050" y="2655894"/>
                  <a:ext cx="146254" cy="1454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00A99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ru-RU" sz="2000">
                    <a:solidFill>
                      <a:srgbClr val="333333"/>
                    </a:solidFill>
                    <a:latin typeface="Proxima Nova Rg" panose="02000506030000020004" pitchFamily="2" charset="0"/>
                  </a:endParaRPr>
                </a:p>
              </p:txBody>
            </p:sp>
          </p:grp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xmlns="" id="{305E688A-2F45-470F-BBC5-6C9A52A2EC90}"/>
                  </a:ext>
                </a:extLst>
              </p:cNvPr>
              <p:cNvSpPr txBox="1"/>
              <p:nvPr/>
            </p:nvSpPr>
            <p:spPr>
              <a:xfrm>
                <a:off x="6717194" y="1961640"/>
                <a:ext cx="203599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вокал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xmlns="" id="{BFE24B9B-72FF-465B-BA13-660F333C2CBB}"/>
                  </a:ext>
                </a:extLst>
              </p:cNvPr>
              <p:cNvSpPr txBox="1"/>
              <p:nvPr/>
            </p:nvSpPr>
            <p:spPr>
              <a:xfrm>
                <a:off x="6717194" y="2435809"/>
                <a:ext cx="287387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театральное искусство</a:t>
                </a:r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xmlns="" id="{B606C9A6-CA61-4207-A0DA-AC5487D85A72}"/>
                  </a:ext>
                </a:extLst>
              </p:cNvPr>
              <p:cNvSpPr txBox="1"/>
              <p:nvPr/>
            </p:nvSpPr>
            <p:spPr>
              <a:xfrm>
                <a:off x="6717193" y="2875495"/>
                <a:ext cx="220356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хореография</a:t>
                </a:r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xmlns="" id="{97348C8B-C42C-4A2B-849A-4C82EA6A1C0A}"/>
                  </a:ext>
                </a:extLst>
              </p:cNvPr>
              <p:cNvSpPr txBox="1"/>
              <p:nvPr/>
            </p:nvSpPr>
            <p:spPr>
              <a:xfrm>
                <a:off x="6717194" y="3313606"/>
                <a:ext cx="149036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ИЗО</a:t>
                </a:r>
              </a:p>
            </p:txBody>
          </p:sp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xmlns="" id="{42D44A2F-4B88-40DB-A808-5A514DB7CF9C}"/>
                  </a:ext>
                </a:extLst>
              </p:cNvPr>
              <p:cNvSpPr txBox="1"/>
              <p:nvPr/>
            </p:nvSpPr>
            <p:spPr>
              <a:xfrm>
                <a:off x="6717194" y="3765883"/>
                <a:ext cx="1582964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дизайн</a:t>
                </a: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xmlns="" id="{70CCD71B-1BA5-46D2-B05B-2505728CF96F}"/>
                  </a:ext>
                </a:extLst>
              </p:cNvPr>
              <p:cNvSpPr txBox="1"/>
              <p:nvPr/>
            </p:nvSpPr>
            <p:spPr>
              <a:xfrm>
                <a:off x="6717193" y="4218257"/>
                <a:ext cx="280412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музыкально-исполнительское искусство</a:t>
                </a:r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xmlns="" id="{59AD970E-1DFE-4930-8FA1-70236B64C44D}"/>
                  </a:ext>
                </a:extLst>
              </p:cNvPr>
              <p:cNvSpPr txBox="1"/>
              <p:nvPr/>
            </p:nvSpPr>
            <p:spPr>
              <a:xfrm>
                <a:off x="6717193" y="5179266"/>
                <a:ext cx="3083666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литературное </a:t>
                </a:r>
                <a:r>
                  <a:rPr lang="ru-RU" sz="2000" dirty="0" smtClean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творчество</a:t>
                </a:r>
                <a:r>
                  <a:rPr lang="en-US" sz="2000" dirty="0" smtClean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/</a:t>
                </a:r>
                <a:r>
                  <a:rPr lang="ru-RU" sz="2000" dirty="0" smtClean="0">
                    <a:solidFill>
                      <a:srgbClr val="333333"/>
                    </a:solidFill>
                    <a:latin typeface="Proxima Nova Rg" panose="02000506030000020004" pitchFamily="2" charset="0"/>
                  </a:rPr>
                  <a:t>лингвистика</a:t>
                </a:r>
                <a:endParaRPr lang="ru-RU" sz="2000" dirty="0">
                  <a:solidFill>
                    <a:srgbClr val="333333"/>
                  </a:solidFill>
                  <a:latin typeface="Proxima Nova Rg" panose="02000506030000020004" pitchFamily="2" charset="0"/>
                </a:endParaRPr>
              </a:p>
            </p:txBody>
          </p:sp>
        </p:grp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6E63CFBF-AE1E-4F8A-BAEE-5B94B3E43D70}"/>
                </a:ext>
              </a:extLst>
            </p:cNvPr>
            <p:cNvSpPr/>
            <p:nvPr/>
          </p:nvSpPr>
          <p:spPr>
            <a:xfrm>
              <a:off x="9180026" y="5541775"/>
              <a:ext cx="146254" cy="14543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A9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000">
                <a:solidFill>
                  <a:srgbClr val="333333"/>
                </a:solidFill>
                <a:latin typeface="Proxima Nova Rg" panose="02000506030000020004" pitchFamily="2" charset="0"/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916648" y="1910551"/>
            <a:ext cx="596947" cy="531738"/>
          </a:xfrm>
          <a:prstGeom prst="ellipse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Proxima Nova Rg" panose="02000506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539" y="1969308"/>
            <a:ext cx="402909" cy="402909"/>
          </a:xfrm>
          <a:prstGeom prst="rect">
            <a:avLst/>
          </a:prstGeom>
          <a:solidFill>
            <a:srgbClr val="00A99D"/>
          </a:solidFill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sp>
        <p:nvSpPr>
          <p:cNvPr id="136" name="Прямоугольник 135"/>
          <p:cNvSpPr/>
          <p:nvPr/>
        </p:nvSpPr>
        <p:spPr>
          <a:xfrm>
            <a:off x="2537805" y="407885"/>
            <a:ext cx="7406398" cy="102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  <a:latin typeface="+mj-lt"/>
              </a:rPr>
              <a:t>НАПРАВЛЕНИЯ РАБОТЫ РЕСПУБЛИКАНСКОГО ЦЕНТРА</a:t>
            </a:r>
            <a:endParaRPr lang="ru-RU" sz="32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38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235975" y="6386052"/>
            <a:ext cx="485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ТалантыТатарстана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УниверситетТалантов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208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Федерация футбола Республики Татарстан | ФФРТ: записи сообщества ...">
            <a:extLst>
              <a:ext uri="{FF2B5EF4-FFF2-40B4-BE49-F238E27FC236}">
                <a16:creationId xmlns:a16="http://schemas.microsoft.com/office/drawing/2014/main" xmlns="" id="{39291D52-E74E-47B7-80B3-CD79FBE230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32" t="9140" r="26848"/>
          <a:stretch/>
        </p:blipFill>
        <p:spPr bwMode="auto">
          <a:xfrm>
            <a:off x="8088197" y="4760532"/>
            <a:ext cx="1093209" cy="91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142">
            <a:extLst>
              <a:ext uri="{FF2B5EF4-FFF2-40B4-BE49-F238E27FC236}">
                <a16:creationId xmlns:a16="http://schemas.microsoft.com/office/drawing/2014/main" xmlns="" id="{08C96CBB-A5F9-4728-8102-8DADFC9FBB4D}"/>
              </a:ext>
            </a:extLst>
          </p:cNvPr>
          <p:cNvSpPr/>
          <p:nvPr/>
        </p:nvSpPr>
        <p:spPr>
          <a:xfrm>
            <a:off x="8177274" y="3899698"/>
            <a:ext cx="3297559" cy="674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550">
              <a:lnSpc>
                <a:spcPct val="106000"/>
              </a:lnSpc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Proxima Nova Rg" panose="02000506030000020004" pitchFamily="2" charset="0"/>
                <a:cs typeface="Arial" pitchFamily="34" charset="0"/>
              </a:rPr>
              <a:t>8 представителей организаций спорта</a:t>
            </a:r>
          </a:p>
        </p:txBody>
      </p:sp>
      <p:sp>
        <p:nvSpPr>
          <p:cNvPr id="5" name="Скругленный прямоугольник 142">
            <a:extLst>
              <a:ext uri="{FF2B5EF4-FFF2-40B4-BE49-F238E27FC236}">
                <a16:creationId xmlns:a16="http://schemas.microsoft.com/office/drawing/2014/main" xmlns="" id="{171298D9-C757-48C9-8A97-91D932B572A6}"/>
              </a:ext>
            </a:extLst>
          </p:cNvPr>
          <p:cNvSpPr/>
          <p:nvPr/>
        </p:nvSpPr>
        <p:spPr>
          <a:xfrm>
            <a:off x="695197" y="3862136"/>
            <a:ext cx="3312858" cy="674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550">
              <a:lnSpc>
                <a:spcPct val="106000"/>
              </a:lnSpc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Proxima Nova Rg" panose="02000506030000020004" pitchFamily="2" charset="0"/>
                <a:cs typeface="Arial" pitchFamily="34" charset="0"/>
              </a:rPr>
              <a:t>7 представителей организаций культуры</a:t>
            </a:r>
          </a:p>
        </p:txBody>
      </p:sp>
      <p:sp>
        <p:nvSpPr>
          <p:cNvPr id="3" name="Скругленный прямоугольник 142">
            <a:extLst>
              <a:ext uri="{FF2B5EF4-FFF2-40B4-BE49-F238E27FC236}">
                <a16:creationId xmlns:a16="http://schemas.microsoft.com/office/drawing/2014/main" xmlns="" id="{FAD02173-7356-4952-B6ED-F682A80612E7}"/>
              </a:ext>
            </a:extLst>
          </p:cNvPr>
          <p:cNvSpPr/>
          <p:nvPr/>
        </p:nvSpPr>
        <p:spPr>
          <a:xfrm>
            <a:off x="8162722" y="3111928"/>
            <a:ext cx="3312111" cy="674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550">
              <a:lnSpc>
                <a:spcPct val="106000"/>
              </a:lnSpc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Proxima Nova Rg" panose="02000506030000020004" pitchFamily="2" charset="0"/>
                <a:cs typeface="Arial" pitchFamily="34" charset="0"/>
              </a:rPr>
              <a:t>8 представителей компаний республики</a:t>
            </a: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B14A3302-0EE7-A044-B599-4C057181C45B}"/>
              </a:ext>
            </a:extLst>
          </p:cNvPr>
          <p:cNvSpPr/>
          <p:nvPr/>
        </p:nvSpPr>
        <p:spPr>
          <a:xfrm>
            <a:off x="695197" y="3086914"/>
            <a:ext cx="3312858" cy="6741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2550">
              <a:lnSpc>
                <a:spcPct val="106000"/>
              </a:lnSpc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Proxima Nova Rg" panose="02000506030000020004" pitchFamily="2" charset="0"/>
                <a:cs typeface="Arial" pitchFamily="34" charset="0"/>
              </a:rPr>
              <a:t>21 представитель вузов республики</a:t>
            </a:r>
          </a:p>
        </p:txBody>
      </p:sp>
      <p:pic>
        <p:nvPicPr>
          <p:cNvPr id="1026" name="Picture 2" descr="Российский центр науки и культуры в Нур-Султане">
            <a:extLst>
              <a:ext uri="{FF2B5EF4-FFF2-40B4-BE49-F238E27FC236}">
                <a16:creationId xmlns:a16="http://schemas.microsoft.com/office/drawing/2014/main" xmlns="" id="{78E885C1-0C05-4D1E-8D79-3F983C37D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6" t="22302" r="3284" b="22736"/>
          <a:stretch/>
        </p:blipFill>
        <p:spPr bwMode="auto">
          <a:xfrm>
            <a:off x="1163149" y="5840847"/>
            <a:ext cx="1635149" cy="59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ирог 36"/>
          <p:cNvSpPr/>
          <p:nvPr/>
        </p:nvSpPr>
        <p:spPr>
          <a:xfrm>
            <a:off x="4043461" y="1805829"/>
            <a:ext cx="1957722" cy="1957722"/>
          </a:xfrm>
          <a:prstGeom prst="pieWed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40" name="Пирог 39"/>
          <p:cNvSpPr/>
          <p:nvPr/>
        </p:nvSpPr>
        <p:spPr>
          <a:xfrm rot="5400000">
            <a:off x="6164022" y="1800258"/>
            <a:ext cx="1950513" cy="1976074"/>
          </a:xfrm>
          <a:prstGeom prst="pieWed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43" name="Пирог 42"/>
          <p:cNvSpPr/>
          <p:nvPr/>
        </p:nvSpPr>
        <p:spPr>
          <a:xfrm rot="10800000">
            <a:off x="6156654" y="3891030"/>
            <a:ext cx="1970662" cy="1949609"/>
          </a:xfrm>
          <a:prstGeom prst="pieWed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45" name="Пирог 44"/>
          <p:cNvSpPr/>
          <p:nvPr/>
        </p:nvSpPr>
        <p:spPr>
          <a:xfrm rot="16200000">
            <a:off x="4047643" y="3885188"/>
            <a:ext cx="1966204" cy="1944699"/>
          </a:xfrm>
          <a:prstGeom prst="pieWedg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4345976" y="2840427"/>
            <a:ext cx="1841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Proxima Nova Rg" panose="02000506030000020004" pitchFamily="2" charset="0"/>
              </a:rPr>
              <a:t>ВЕДУЩИЕ ВУЗЫ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137183" y="2802308"/>
            <a:ext cx="18080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prstClr val="white"/>
                </a:solidFill>
                <a:latin typeface="Proxima Nova Rg" panose="02000506030000020004" pitchFamily="2" charset="0"/>
              </a:rPr>
              <a:t>ВЕДУЩИЕ КОМПАНИИ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9A58C10C-1F28-0F47-8222-A3C68FD36A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7460" y="2384305"/>
            <a:ext cx="1964015" cy="47002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C8872F70-0AC5-9F41-87F4-E588F79990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47460" y="1607762"/>
            <a:ext cx="1374999" cy="52971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6076549" y="4129821"/>
            <a:ext cx="2075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Proxima Nova Rg" panose="02000506030000020004" pitchFamily="2" charset="0"/>
              </a:rPr>
              <a:t>ОРГАНИЗАЦИИ СПОРТА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083500" y="4120264"/>
            <a:ext cx="1968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Proxima Nova Rg" panose="02000506030000020004" pitchFamily="2" charset="0"/>
              </a:rPr>
              <a:t>ОРГАНИЗАЦИИ КУЛЬТУРЫ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01D4C1A-34B4-5C4E-A55B-1EAEA493212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3702" y="1665101"/>
            <a:ext cx="2244795" cy="40803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33B9B0EC-A050-1842-AADE-49021D4A6C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3404" y="2236543"/>
            <a:ext cx="694748" cy="7099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A55BC29-7D02-8149-AB08-23D2BC61033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7308" y="1352704"/>
            <a:ext cx="1258389" cy="720427"/>
          </a:xfrm>
          <a:prstGeom prst="rect">
            <a:avLst/>
          </a:prstGeom>
        </p:spPr>
      </p:pic>
      <p:pic>
        <p:nvPicPr>
          <p:cNvPr id="1030" name="Picture 6" descr="О Фонде">
            <a:extLst>
              <a:ext uri="{FF2B5EF4-FFF2-40B4-BE49-F238E27FC236}">
                <a16:creationId xmlns:a16="http://schemas.microsoft.com/office/drawing/2014/main" xmlns="" id="{2B3F8F27-A713-4FBA-9F8C-780D88175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7316" y="1709543"/>
            <a:ext cx="1129472" cy="10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тудия Айбат | Татарский академический государственный театр оперы ...">
            <a:extLst>
              <a:ext uri="{FF2B5EF4-FFF2-40B4-BE49-F238E27FC236}">
                <a16:creationId xmlns:a16="http://schemas.microsoft.com/office/drawing/2014/main" xmlns="" id="{37D72F74-E5BE-4224-B04B-122FE7257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39" t="5607" r="17448" b="5570"/>
          <a:stretch/>
        </p:blipFill>
        <p:spPr bwMode="auto">
          <a:xfrm>
            <a:off x="3039304" y="4799079"/>
            <a:ext cx="1080992" cy="14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занское художественное училище им.Н.И.Фешина">
            <a:extLst>
              <a:ext uri="{FF2B5EF4-FFF2-40B4-BE49-F238E27FC236}">
                <a16:creationId xmlns:a16="http://schemas.microsoft.com/office/drawing/2014/main" xmlns="" id="{9A18B20A-6950-4F64-B087-21FB0B12A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45" y="4896728"/>
            <a:ext cx="1011499" cy="6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занский музыкальный колледж имени И.В.Аухадеева и другие ...">
            <a:extLst>
              <a:ext uri="{FF2B5EF4-FFF2-40B4-BE49-F238E27FC236}">
                <a16:creationId xmlns:a16="http://schemas.microsoft.com/office/drawing/2014/main" xmlns="" id="{4A24CDB0-0A22-4542-BC71-4EB9C8528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84" r="5541" b="1789"/>
          <a:stretch/>
        </p:blipFill>
        <p:spPr bwMode="auto">
          <a:xfrm>
            <a:off x="830745" y="4761744"/>
            <a:ext cx="510033" cy="9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зань войдет в число городов-участников международного ...">
            <a:extLst>
              <a:ext uri="{FF2B5EF4-FFF2-40B4-BE49-F238E27FC236}">
                <a16:creationId xmlns:a16="http://schemas.microsoft.com/office/drawing/2014/main" xmlns="" id="{42908725-A461-431D-B1E6-69818E191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42" t="33831" r="747" b="33708"/>
          <a:stretch/>
        </p:blipFill>
        <p:spPr bwMode="auto">
          <a:xfrm>
            <a:off x="9447460" y="4760532"/>
            <a:ext cx="2027373" cy="66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9CCC6-1597-4118-B488-7169257BE004}"/>
              </a:ext>
            </a:extLst>
          </p:cNvPr>
          <p:cNvSpPr txBox="1"/>
          <p:nvPr/>
        </p:nvSpPr>
        <p:spPr>
          <a:xfrm>
            <a:off x="4798175" y="1222631"/>
            <a:ext cx="2556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Proxima Nova Rg" panose="02000506030000020004" pitchFamily="2" charset="0"/>
                <a:cs typeface="Proxima Nova" panose="020B0604020202020204" charset="0"/>
              </a:rPr>
              <a:t>47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Proxima Nova Rg" panose="02000506030000020004" pitchFamily="2" charset="0"/>
                <a:cs typeface="Proxima Nova" panose="020B0604020202020204" charset="0"/>
              </a:rPr>
              <a:t>членов совета</a:t>
            </a: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sp>
        <p:nvSpPr>
          <p:cNvPr id="145" name="Прямоугольник 144"/>
          <p:cNvSpPr/>
          <p:nvPr/>
        </p:nvSpPr>
        <p:spPr>
          <a:xfrm>
            <a:off x="3129867" y="267863"/>
            <a:ext cx="6221688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НАУЧНО-ЭКСПЕРТНЫЙ СОВЕТ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42" name="Picture 2" descr="https://sport.tatarstan.ru/sites/default/files/2019-06/%D0%97%D0%BD%D0%B0%D0%BA%D0%9C%D0%B8%D0%BD%D1%81%D0%BF%D0%BE%D1%80%D1%8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682" y="5978006"/>
            <a:ext cx="2012562" cy="4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https://ansya.ru/health/ministerstvo-po-delam-molodeji-sportu-i-turizmu-respubliki-tat/3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607"/>
          <a:stretch/>
        </p:blipFill>
        <p:spPr bwMode="auto">
          <a:xfrm>
            <a:off x="1995697" y="2266971"/>
            <a:ext cx="2161819" cy="56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Центр спортивной подготовки Республики Татарстан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16218" y="5560914"/>
            <a:ext cx="885283" cy="88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https://content.foto.my.mail.ru/mail/rcfk/_myphoto/h-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2297" y="5560914"/>
            <a:ext cx="572536" cy="82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35975" y="6386052"/>
            <a:ext cx="485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ТалантыТатарстана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УниверситетТалантов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926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143" grpId="0" animBg="1"/>
      <p:bldP spid="9" grpId="0"/>
      <p:bldP spid="49" grpId="0"/>
      <p:bldP spid="56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75" y="6386052"/>
            <a:ext cx="485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ТалантыТатарстана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УниверситетТалантов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E80F6D0-2BE8-344B-881F-DC73F33E91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53225" y="1666686"/>
            <a:ext cx="3230788" cy="215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1E9EB1-A5C2-1341-A0E3-2361E26D6C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53224" y="4110843"/>
            <a:ext cx="3230788" cy="215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47591" y="495534"/>
            <a:ext cx="8395441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ОЗДОРОВИТЕЛЬНО-</a:t>
            </a:r>
          </a:p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ОБРАЗОВАТЕЛЬНЫЙ КОМПЛЕКС «ДУСЛЫК»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CFBD959-BAB1-F94A-A64E-4E523B5E39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197" y="1666686"/>
            <a:ext cx="3230788" cy="215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7DBDC2-9779-EE4E-A345-DEFE0D4E87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83446" y="1666686"/>
            <a:ext cx="3230788" cy="215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2DCC0E4-6DBD-634E-98C7-FC4EC2D082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2197" y="4110843"/>
            <a:ext cx="3230788" cy="215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EC537C-BDE8-E848-8AFB-9BBFB08F67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56289" y="4110843"/>
            <a:ext cx="3230788" cy="2153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605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75" y="6386052"/>
            <a:ext cx="4852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ТалантыТатарстана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УниверситетТалантов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ЛАБОРАТОРНЫЙ КОРПУС, </a:t>
            </a:r>
          </a:p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МАЛАЯ АРМАВИРСКАЯ, 31А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7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4407" y="2037063"/>
            <a:ext cx="4830822" cy="322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543" y="2037064"/>
            <a:ext cx="4830824" cy="3220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51369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02" y="1221842"/>
            <a:ext cx="113054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200" dirty="0">
                <a:latin typeface="Proxima Nova Rg" panose="02000506030000020004" pitchFamily="2" charset="0"/>
              </a:rPr>
              <a:t>Лаборатория </a:t>
            </a:r>
            <a:r>
              <a:rPr lang="ru-RU" sz="2200" dirty="0" smtClean="0">
                <a:latin typeface="Proxima Nova Rg" panose="02000506030000020004" pitchFamily="2" charset="0"/>
              </a:rPr>
              <a:t>«Техногенные </a:t>
            </a:r>
            <a:r>
              <a:rPr lang="ru-RU" sz="2200" dirty="0" err="1" smtClean="0">
                <a:latin typeface="Proxima Nova Rg" panose="02000506030000020004" pitchFamily="2" charset="0"/>
              </a:rPr>
              <a:t>экотоксиканты</a:t>
            </a:r>
            <a:r>
              <a:rPr lang="ru-RU" sz="2200" dirty="0" smtClean="0">
                <a:latin typeface="Proxima Nova Rg" panose="02000506030000020004" pitchFamily="2" charset="0"/>
              </a:rPr>
              <a:t>»</a:t>
            </a:r>
            <a:endParaRPr lang="ru-RU" sz="2200" dirty="0">
              <a:latin typeface="Proxima Nova Rg" panose="02000506030000020004" pitchFamily="2" charset="0"/>
            </a:endParaRPr>
          </a:p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200" dirty="0">
                <a:latin typeface="Proxima Nova Rg" panose="02000506030000020004" pitchFamily="2" charset="0"/>
              </a:rPr>
              <a:t>Лаборатория </a:t>
            </a:r>
            <a:r>
              <a:rPr lang="ru-RU" sz="2200" dirty="0" smtClean="0">
                <a:latin typeface="Proxima Nova Rg" panose="02000506030000020004" pitchFamily="2" charset="0"/>
              </a:rPr>
              <a:t>«Гидропонная установка»</a:t>
            </a:r>
          </a:p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200" dirty="0">
                <a:latin typeface="Proxima Nova Rg" panose="02000506030000020004" pitchFamily="2" charset="0"/>
              </a:rPr>
              <a:t>Лаборатория </a:t>
            </a:r>
            <a:r>
              <a:rPr lang="ru-RU" sz="2200" dirty="0" smtClean="0">
                <a:latin typeface="Proxima Nova Rg" panose="02000506030000020004" pitchFamily="2" charset="0"/>
              </a:rPr>
              <a:t>«Автоматизации </a:t>
            </a:r>
            <a:r>
              <a:rPr lang="ru-RU" sz="2200" dirty="0">
                <a:latin typeface="Proxima Nova Rg" panose="02000506030000020004" pitchFamily="2" charset="0"/>
              </a:rPr>
              <a:t>и </a:t>
            </a:r>
            <a:r>
              <a:rPr lang="ru-RU" sz="2200" dirty="0" smtClean="0">
                <a:latin typeface="Proxima Nova Rg" panose="02000506030000020004" pitchFamily="2" charset="0"/>
              </a:rPr>
              <a:t>роботизация технологических </a:t>
            </a:r>
            <a:r>
              <a:rPr lang="ru-RU" sz="2200" dirty="0">
                <a:latin typeface="Proxima Nova Rg" panose="02000506030000020004" pitchFamily="2" charset="0"/>
              </a:rPr>
              <a:t>процессов в </a:t>
            </a:r>
            <a:r>
              <a:rPr lang="ru-RU" sz="2200" dirty="0" smtClean="0">
                <a:latin typeface="Proxima Nova Rg" panose="02000506030000020004" pitchFamily="2" charset="0"/>
              </a:rPr>
              <a:t>АПК»</a:t>
            </a:r>
            <a:endParaRPr lang="ru-RU" sz="2200" dirty="0">
              <a:latin typeface="Proxima Nova Rg" panose="02000506030000020004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94613" y="4855780"/>
            <a:ext cx="2416169" cy="1668844"/>
          </a:xfrm>
          <a:prstGeom prst="roundRect">
            <a:avLst>
              <a:gd name="adj" fmla="val 110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963" y="2982118"/>
            <a:ext cx="294295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latin typeface="Proxima Nova Rg" panose="02000506030000020004" pitchFamily="2" charset="0"/>
              </a:rPr>
              <a:t>Компании</a:t>
            </a:r>
            <a:endParaRPr lang="ru-RU" sz="1600" b="1" dirty="0">
              <a:latin typeface="Proxima Nova Rg" panose="02000506030000020004" pitchFamily="2" charset="0"/>
            </a:endParaRPr>
          </a:p>
        </p:txBody>
      </p:sp>
      <p:pic>
        <p:nvPicPr>
          <p:cNvPr id="14" name="Picture 2" descr="http://kznvodokanal.ru/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497" y="3522994"/>
            <a:ext cx="223837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kazan.ros-spravka.ru/upload/iblock/970/navbrand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77" y="5243615"/>
            <a:ext cx="2444384" cy="7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kazan.ros-spravka.ru/upload/iblock/393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963" y="4227514"/>
            <a:ext cx="2472012" cy="7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366182" y="2982118"/>
            <a:ext cx="2789763" cy="1245396"/>
          </a:xfrm>
          <a:prstGeom prst="roundRect">
            <a:avLst>
              <a:gd name="adj" fmla="val 1103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27"/>
          <a:stretch/>
        </p:blipFill>
        <p:spPr>
          <a:xfrm>
            <a:off x="9314150" y="2982118"/>
            <a:ext cx="2542888" cy="3542506"/>
          </a:xfrm>
          <a:prstGeom prst="roundRect">
            <a:avLst>
              <a:gd name="adj" fmla="val 9311"/>
            </a:avLst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" r="12954" b="8955"/>
          <a:stretch/>
        </p:blipFill>
        <p:spPr>
          <a:xfrm>
            <a:off x="3794613" y="2982118"/>
            <a:ext cx="2418972" cy="1747537"/>
          </a:xfrm>
          <a:prstGeom prst="roundRect">
            <a:avLst>
              <a:gd name="adj" fmla="val 12432"/>
            </a:avLst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6"/>
          <a:stretch/>
        </p:blipFill>
        <p:spPr>
          <a:xfrm>
            <a:off x="6366182" y="4361793"/>
            <a:ext cx="2789763" cy="2162832"/>
          </a:xfrm>
          <a:prstGeom prst="roundRect">
            <a:avLst>
              <a:gd name="adj" fmla="val 12293"/>
            </a:avLst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pic>
        <p:nvPicPr>
          <p:cNvPr id="19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АГРОПРОМЫШЛЕННЫЙ КОМПЛЕКС 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42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903" y="1477874"/>
            <a:ext cx="9315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Proxima Nova Rg" panose="02000506030000020004" pitchFamily="2" charset="0"/>
              <a:buChar char="∕"/>
            </a:pPr>
            <a:r>
              <a:rPr lang="ru-RU" sz="2400" dirty="0">
                <a:latin typeface="Proxima Nova Rg" panose="02000506030000020004" pitchFamily="2" charset="0"/>
              </a:rPr>
              <a:t>Лаборатория </a:t>
            </a:r>
            <a:r>
              <a:rPr lang="ru-RU" sz="2400" dirty="0" smtClean="0">
                <a:latin typeface="Proxima Nova Rg" panose="02000506030000020004" pitchFamily="2" charset="0"/>
              </a:rPr>
              <a:t>«Лазерные </a:t>
            </a:r>
            <a:r>
              <a:rPr lang="ru-RU" sz="2400" dirty="0">
                <a:latin typeface="Proxima Nova Rg" panose="02000506030000020004" pitchFamily="2" charset="0"/>
              </a:rPr>
              <a:t>и </a:t>
            </a:r>
            <a:r>
              <a:rPr lang="ru-RU" sz="2400" dirty="0" smtClean="0">
                <a:latin typeface="Proxima Nova Rg" panose="02000506030000020004" pitchFamily="2" charset="0"/>
              </a:rPr>
              <a:t>аддитивные технологии»</a:t>
            </a:r>
            <a:endParaRPr lang="ru-RU" sz="2400" dirty="0">
              <a:latin typeface="Proxima Nova Rg" panose="02000506030000020004" pitchFamily="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135884" y="5444359"/>
            <a:ext cx="3167288" cy="1080265"/>
          </a:xfrm>
          <a:prstGeom prst="roundRect">
            <a:avLst>
              <a:gd name="adj" fmla="val 1925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73731" y="3156808"/>
            <a:ext cx="511054" cy="3367816"/>
          </a:xfrm>
          <a:prstGeom prst="roundRect">
            <a:avLst>
              <a:gd name="adj" fmla="val 1591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864075" y="3151395"/>
            <a:ext cx="2843974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ru-RU" sz="1600" b="1" dirty="0" smtClean="0">
                <a:latin typeface="Proxima Nova Rg" panose="02000506030000020004" pitchFamily="2" charset="0"/>
              </a:rPr>
              <a:t>Компании</a:t>
            </a:r>
            <a:endParaRPr lang="ru-RU" sz="1600" b="1" dirty="0">
              <a:latin typeface="Proxima Nova Rg" panose="02000506030000020004" pitchFamily="2" charset="0"/>
            </a:endParaRPr>
          </a:p>
        </p:txBody>
      </p:sp>
      <p:pic>
        <p:nvPicPr>
          <p:cNvPr id="1026" name="Picture 2" descr="Группа компаний &quot;МДН&quot; — Все виды слаботочных работ, автоматизация  бизнесс-процесс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180" y="3771735"/>
            <a:ext cx="2886828" cy="5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3093" y="495534"/>
            <a:ext cx="1610920" cy="290564"/>
          </a:xfrm>
          <a:prstGeom prst="rect">
            <a:avLst/>
          </a:prstGeom>
        </p:spPr>
      </p:pic>
      <p:pic>
        <p:nvPicPr>
          <p:cNvPr id="17" name="Picture 4" descr="https://blastim.ru/wp-content/uploads/wpjobboard/job/1814/company-logo/log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96"/>
            <a:ext cx="2926494" cy="107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501520" y="354881"/>
            <a:ext cx="7671573" cy="1051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+mj-lt"/>
              </a:rPr>
              <a:t>ЛАЗЕРНЫЕ ТЕХНОЛОГИИ</a:t>
            </a:r>
            <a:endParaRPr lang="ru-RU" sz="2800" dirty="0">
              <a:solidFill>
                <a:schemeClr val="accent5"/>
              </a:solidFill>
              <a:latin typeface="+mj-lt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06B6926E-579B-441C-A499-858EF2492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3" t="31369" r="8322" b="32488"/>
          <a:stretch/>
        </p:blipFill>
        <p:spPr bwMode="auto">
          <a:xfrm>
            <a:off x="8858180" y="4664152"/>
            <a:ext cx="2717444" cy="65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NNFOCUS (ИННФОКУС) - Инновационные технологии в Перми | Инфокус">
            <a:extLst>
              <a:ext uri="{FF2B5EF4-FFF2-40B4-BE49-F238E27FC236}">
                <a16:creationId xmlns:a16="http://schemas.microsoft.com/office/drawing/2014/main" xmlns="" id="{B4DF1A74-EF93-4A94-86CF-7578876A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180" y="5537962"/>
            <a:ext cx="2717444" cy="8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35884" y="3151395"/>
            <a:ext cx="3167288" cy="2067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/>
          <a:srcRect l="12746" r="22859"/>
          <a:stretch/>
        </p:blipFill>
        <p:spPr>
          <a:xfrm>
            <a:off x="648420" y="3157491"/>
            <a:ext cx="3264408" cy="3367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25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тема УТ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B800"/>
      </a:accent1>
      <a:accent2>
        <a:srgbClr val="A90123"/>
      </a:accent2>
      <a:accent3>
        <a:srgbClr val="632193"/>
      </a:accent3>
      <a:accent4>
        <a:srgbClr val="000080"/>
      </a:accent4>
      <a:accent5>
        <a:srgbClr val="00A99D"/>
      </a:accent5>
      <a:accent6>
        <a:srgbClr val="00923B"/>
      </a:accent6>
      <a:hlink>
        <a:srgbClr val="C6FFFB"/>
      </a:hlink>
      <a:folHlink>
        <a:srgbClr val="632193"/>
      </a:folHlink>
    </a:clrScheme>
    <a:fontScheme name="Другая 3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Профессиональные_программы_для_студентов_Университета_Талантов_v_2.0</Template>
  <TotalTime>4013</TotalTime>
  <Words>832</Words>
  <Application>Microsoft Office PowerPoint</Application>
  <PresentationFormat>Произвольный</PresentationFormat>
  <Paragraphs>126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Proxima Nova Rg</vt:lpstr>
      <vt:lpstr>Proxima Nova Th</vt:lpstr>
      <vt:lpstr>Times New Roman</vt:lpstr>
      <vt:lpstr>Proxima Nova Bl</vt:lpstr>
      <vt:lpstr>Proxima Nova</vt:lpstr>
      <vt:lpstr>Calibri</vt:lpstr>
      <vt:lpstr>-apple-system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Гайдлайн для студентов Университета Талантов</dc:title>
  <dc:creator>Никита Павлов</dc:creator>
  <cp:lastModifiedBy>ITCORP 4160</cp:lastModifiedBy>
  <cp:revision>204</cp:revision>
  <dcterms:created xsi:type="dcterms:W3CDTF">2020-03-27T09:25:00Z</dcterms:created>
  <dcterms:modified xsi:type="dcterms:W3CDTF">2021-04-29T08:10:41Z</dcterms:modified>
</cp:coreProperties>
</file>