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5" r:id="rId1"/>
  </p:sldMasterIdLst>
  <p:notesMasterIdLst>
    <p:notesMasterId r:id="rId18"/>
  </p:notesMasterIdLst>
  <p:sldIdLst>
    <p:sldId id="256" r:id="rId2"/>
    <p:sldId id="261" r:id="rId3"/>
    <p:sldId id="262" r:id="rId4"/>
    <p:sldId id="268" r:id="rId5"/>
    <p:sldId id="263" r:id="rId6"/>
    <p:sldId id="264" r:id="rId7"/>
    <p:sldId id="265" r:id="rId8"/>
    <p:sldId id="266" r:id="rId9"/>
    <p:sldId id="267" r:id="rId10"/>
    <p:sldId id="269" r:id="rId11"/>
    <p:sldId id="270" r:id="rId12"/>
    <p:sldId id="271" r:id="rId13"/>
    <p:sldId id="272" r:id="rId14"/>
    <p:sldId id="273" r:id="rId15"/>
    <p:sldId id="276" r:id="rId16"/>
    <p:sldId id="275" r:id="rId17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6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8"/>
      </p:cViewPr>
      <p:guideLst>
        <p:guide orient="horz" pos="2160"/>
        <p:guide pos="386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61B3A4-F891-4661-9165-7B7E7927BD35}" type="datetimeFigureOut">
              <a:rPr lang="ru-RU" smtClean="0"/>
              <a:t>03.10.2023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14060D-353B-4CA4-AB9E-3BB77B8A17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97113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83B59-DC8A-4387-9CBB-82951E4A7CCB}" type="datetime1">
              <a:rPr lang="ru-RU" smtClean="0"/>
              <a:t>03.10.2023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C8F8C1D3-ADFB-466E-82BF-168EB61BCE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2373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DC7C0-95BD-4F7D-B6EC-43E4B5818A0D}" type="datetime1">
              <a:rPr lang="ru-RU" smtClean="0"/>
              <a:t>03.10.2023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8F8C1D3-ADFB-466E-82BF-168EB61BCE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75862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18ABE-9549-4F19-80CC-C522DE1D52B8}" type="datetime1">
              <a:rPr lang="ru-RU" smtClean="0"/>
              <a:t>03.10.2023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8F8C1D3-ADFB-466E-82BF-168EB61BCEE6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554998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B40FF-574D-42E1-80CB-6FEDED739B35}" type="datetime1">
              <a:rPr lang="ru-RU" smtClean="0"/>
              <a:t>03.10.2023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8F8C1D3-ADFB-466E-82BF-168EB61BCE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84470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6F6AD-2A4D-4DE8-B9E3-31ADE4937215}" type="datetime1">
              <a:rPr lang="ru-RU" smtClean="0"/>
              <a:t>03.10.2023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8F8C1D3-ADFB-466E-82BF-168EB61BCEE6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658594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731A6-B3AE-4393-902C-76795340455A}" type="datetime1">
              <a:rPr lang="ru-RU" smtClean="0"/>
              <a:t>03.10.2023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8F8C1D3-ADFB-466E-82BF-168EB61BCE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16282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78CE6-EC9B-49B9-AE1F-E905363B7969}" type="datetime1">
              <a:rPr lang="ru-RU" smtClean="0"/>
              <a:t>03.10.2023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8C1D3-ADFB-466E-82BF-168EB61BCE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25600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71B5C-E537-4AEC-885A-8C5569B0B525}" type="datetime1">
              <a:rPr lang="ru-RU" smtClean="0"/>
              <a:t>03.10.2023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8C1D3-ADFB-466E-82BF-168EB61BCE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665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C7FF1-A7A1-4081-82E6-94000F71166E}" type="datetime1">
              <a:rPr lang="ru-RU" smtClean="0"/>
              <a:t>03.10.2023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8C1D3-ADFB-466E-82BF-168EB61BCE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45050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1E0E9-6BA3-4F22-B77E-1DAA97B3A083}" type="datetime1">
              <a:rPr lang="ru-RU" smtClean="0"/>
              <a:t>03.10.2023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8F8C1D3-ADFB-466E-82BF-168EB61BCE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11979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0C056-D778-495D-B45C-411CC05BAC61}" type="datetime1">
              <a:rPr lang="ru-RU" smtClean="0"/>
              <a:t>03.10.2023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8F8C1D3-ADFB-466E-82BF-168EB61BCE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20622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267B5-781C-47FB-83ED-68EBB809A2A0}" type="datetime1">
              <a:rPr lang="ru-RU" smtClean="0"/>
              <a:t>03.10.2023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8F8C1D3-ADFB-466E-82BF-168EB61BCE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75664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75851-BF65-4CF0-9573-D71C15138536}" type="datetime1">
              <a:rPr lang="ru-RU" smtClean="0"/>
              <a:t>03.10.2023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8C1D3-ADFB-466E-82BF-168EB61BCE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36592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0CA0D-76D7-4C0D-9A1E-2069832BD21F}" type="datetime1">
              <a:rPr lang="ru-RU" smtClean="0"/>
              <a:t>03.10.2023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8C1D3-ADFB-466E-82BF-168EB61BCE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81245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0BA84-6C3C-44B0-ADDA-4A6CD707D1B3}" type="datetime1">
              <a:rPr lang="ru-RU" smtClean="0"/>
              <a:t>03.10.2023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8C1D3-ADFB-466E-82BF-168EB61BCE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06868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8EB69-C5B7-4358-A331-D10B31FA3808}" type="datetime1">
              <a:rPr lang="ru-RU" smtClean="0"/>
              <a:t>03.10.2023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8F8C1D3-ADFB-466E-82BF-168EB61BCE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95215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F64123-A7BA-47C5-898D-0A5AB03076ED}" type="datetime1">
              <a:rPr lang="ru-RU" smtClean="0"/>
              <a:t>03.10.2023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C8F8C1D3-ADFB-466E-82BF-168EB61BCE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41252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  <p:sldLayoutId id="2147483737" r:id="rId12"/>
    <p:sldLayoutId id="2147483738" r:id="rId13"/>
    <p:sldLayoutId id="2147483739" r:id="rId14"/>
    <p:sldLayoutId id="2147483740" r:id="rId15"/>
    <p:sldLayoutId id="2147483741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rscf.ru/contests/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grant.rscf.ru/site/anonymous/register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781487" y="2858180"/>
            <a:ext cx="6702051" cy="1141639"/>
          </a:xfrm>
          <a:noFill/>
          <a:ln>
            <a:noFill/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txBody>
          <a:bodyPr>
            <a:noAutofit/>
          </a:bodyPr>
          <a:lstStyle/>
          <a:p>
            <a:pPr algn="ctr"/>
            <a:r>
              <a:rPr lang="ru-RU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Подготовка заявок для участия в конкурсах РНФ</a:t>
            </a: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00832" y="263978"/>
            <a:ext cx="1329101" cy="1466850"/>
          </a:xfrm>
          <a:prstGeom prst="rect">
            <a:avLst/>
          </a:prstGeom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6132513" y="5405436"/>
            <a:ext cx="6702051" cy="1141639"/>
          </a:xfrm>
          <a:prstGeom prst="rect">
            <a:avLst/>
          </a:prstGeom>
          <a:noFill/>
          <a:ln>
            <a:noFill/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Отдел мониторинга научных проектов, НИУ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8C1D3-ADFB-466E-82BF-168EB61BCEE6}" type="slidenum">
              <a:rPr lang="ru-RU" smtClean="0"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05711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229" y="1730828"/>
            <a:ext cx="11680568" cy="460679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852284" y="351072"/>
            <a:ext cx="65604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Заполнение заявки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00832" y="263978"/>
            <a:ext cx="1329101" cy="146685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-171270" y="4532086"/>
            <a:ext cx="35821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В разделе «конкурсы» находим нужный конкурс;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9878840" y="3711060"/>
            <a:ext cx="23730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Кликаем на «создать заявку»;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8C1D3-ADFB-466E-82BF-168EB61BCEE6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32977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313" y="1722486"/>
            <a:ext cx="10854399" cy="4623477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852284" y="351072"/>
            <a:ext cx="65604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Заполнение заявки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00832" y="263978"/>
            <a:ext cx="1329101" cy="146685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010611" y="4162754"/>
            <a:ext cx="400304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появившемся окне вписываем в строку название проекта и кликаем на «начать оформление заявки».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010611" y="2757954"/>
            <a:ext cx="28066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НАЗВАНИЕ ПРОЕКТА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8C1D3-ADFB-466E-82BF-168EB61BCEE6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24799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917" y="1696100"/>
            <a:ext cx="11345191" cy="4415334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852284" y="351072"/>
            <a:ext cx="65604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Заполнение заявки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00832" y="263978"/>
            <a:ext cx="1329101" cy="146685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060046" y="1115919"/>
            <a:ext cx="61449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Далее заполняем </a:t>
            </a:r>
            <a:r>
              <a:rPr lang="ru-RU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все формы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заявки.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8C1D3-ADFB-466E-82BF-168EB61BCEE6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9547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189" y="1730828"/>
            <a:ext cx="11450648" cy="4753638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852284" y="351072"/>
            <a:ext cx="65604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Заполнение заявки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00832" y="263978"/>
            <a:ext cx="1329101" cy="146685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512098" y="5060467"/>
            <a:ext cx="5340923" cy="147732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После заполнения всех форм заявки, необходимо распечатать ее предварительный вариант, принести в ОМНП (А-013-4) на проверку соответствия конкурсной документации и согласование с проректором по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НРиИ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8C1D3-ADFB-466E-82BF-168EB61BCEE6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17306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189" y="1730828"/>
            <a:ext cx="11450648" cy="4753638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852284" y="351072"/>
            <a:ext cx="65604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Заполнение заявки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00832" y="263978"/>
            <a:ext cx="1329101" cy="146685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190538" y="5007138"/>
            <a:ext cx="5340923" cy="147732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После согласования с проректором по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НРиИ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необходимо завершить оформление заявки, кликнув на «зарегистрировать».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После регистрации заявки, её редактирование становится </a:t>
            </a:r>
            <a:r>
              <a:rPr lang="ru-RU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невозможным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8C1D3-ADFB-466E-82BF-168EB61BCEE6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92901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2085" y="1330692"/>
            <a:ext cx="10580856" cy="4750794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852284" y="351072"/>
            <a:ext cx="65604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Заполнение заявки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00832" y="263978"/>
            <a:ext cx="1329101" cy="146685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724459" y="4440047"/>
            <a:ext cx="534092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После завершения оформления заявки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регистрации) у Координатора в личном кабинете появляется возможность подписать и отправить заявку для участия в конкурсе. 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8C1D3-ADFB-466E-82BF-168EB61BCEE6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12019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00832" y="263978"/>
            <a:ext cx="1329101" cy="146685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573432" y="2644170"/>
            <a:ext cx="911816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вопросам оформления заявок для участия в конкурсах РНФ обращаться в отдел мониторинга научных проектов,</a:t>
            </a:r>
          </a:p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А-013-4, </a:t>
            </a:r>
            <a:r>
              <a:rPr lang="ru-RU" sz="2400" b="1" dirty="0">
                <a:solidFill>
                  <a:srgbClr val="1A1E0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т. 231-95-71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Захаров А.С.: +7-987-409-06-94,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ZaharovAS@corp.knrtu.ru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8C1D3-ADFB-466E-82BF-168EB61BCEE6}" type="slidenum">
              <a:rPr lang="ru-RU" smtClean="0"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61556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41106287-B947-4DFF-93D1-3C164B6758A4}"/>
              </a:ext>
            </a:extLst>
          </p:cNvPr>
          <p:cNvSpPr/>
          <p:nvPr/>
        </p:nvSpPr>
        <p:spPr>
          <a:xfrm>
            <a:off x="4231446" y="790453"/>
            <a:ext cx="3802134" cy="6436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Объявление конкурса</a:t>
            </a:r>
          </a:p>
          <a:p>
            <a:pPr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Исполнитель: РНФ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6838988D-F892-4566-A402-C6D7F327CECB}"/>
              </a:ext>
            </a:extLst>
          </p:cNvPr>
          <p:cNvSpPr/>
          <p:nvPr/>
        </p:nvSpPr>
        <p:spPr>
          <a:xfrm>
            <a:off x="2503280" y="1694065"/>
            <a:ext cx="7258466" cy="9289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Рассылка информационного письма об объявлении конкурса заведующим кафедрами. Размещение информации на сайте КНИТУ</a:t>
            </a:r>
          </a:p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Исполнитель: Координатор от КНИТУ Захаров А.С.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EEADFC57-D1B6-4843-8375-6032DC3E1852}"/>
              </a:ext>
            </a:extLst>
          </p:cNvPr>
          <p:cNvSpPr/>
          <p:nvPr/>
        </p:nvSpPr>
        <p:spPr>
          <a:xfrm>
            <a:off x="3196999" y="2902712"/>
            <a:ext cx="5871028" cy="105257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заявки в личном кабинете РНФ и печать  её предварительного варианта</a:t>
            </a:r>
          </a:p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Исполнитель: Руководитель проекта / Ответственный исполнитель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87DF53D8-5DC6-40D2-A004-1AB3BE3DE4AA}"/>
              </a:ext>
            </a:extLst>
          </p:cNvPr>
          <p:cNvSpPr/>
          <p:nvPr/>
        </p:nvSpPr>
        <p:spPr>
          <a:xfrm>
            <a:off x="3248401" y="4255402"/>
            <a:ext cx="5768223" cy="129304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Проверка заявки на соответствие конкурсной документации</a:t>
            </a:r>
          </a:p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Исполнитель: Координатор от КНИТУ Захаров А.С./ Начальник ОМНП / Начальник НИУ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C04DEE64-831F-4E29-96D2-3534346505E3}"/>
              </a:ext>
            </a:extLst>
          </p:cNvPr>
          <p:cNvSpPr/>
          <p:nvPr/>
        </p:nvSpPr>
        <p:spPr>
          <a:xfrm>
            <a:off x="4114839" y="5848561"/>
            <a:ext cx="4035345" cy="8379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Согласование заявки Проректором по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НРиИ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217697" y="46967"/>
            <a:ext cx="393248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действий:</a:t>
            </a:r>
          </a:p>
        </p:txBody>
      </p:sp>
      <p:cxnSp>
        <p:nvCxnSpPr>
          <p:cNvPr id="10" name="Прямая со стрелкой 9"/>
          <p:cNvCxnSpPr>
            <a:stCxn id="4" idx="2"/>
            <a:endCxn id="5" idx="0"/>
          </p:cNvCxnSpPr>
          <p:nvPr/>
        </p:nvCxnSpPr>
        <p:spPr>
          <a:xfrm>
            <a:off x="6132513" y="1434130"/>
            <a:ext cx="0" cy="259935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>
            <a:stCxn id="5" idx="2"/>
            <a:endCxn id="6" idx="0"/>
          </p:cNvCxnSpPr>
          <p:nvPr/>
        </p:nvCxnSpPr>
        <p:spPr>
          <a:xfrm>
            <a:off x="6132513" y="2622985"/>
            <a:ext cx="0" cy="279727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>
            <a:stCxn id="6" idx="2"/>
            <a:endCxn id="7" idx="0"/>
          </p:cNvCxnSpPr>
          <p:nvPr/>
        </p:nvCxnSpPr>
        <p:spPr>
          <a:xfrm>
            <a:off x="6132513" y="3955288"/>
            <a:ext cx="0" cy="300114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>
            <a:stCxn id="7" idx="2"/>
            <a:endCxn id="8" idx="0"/>
          </p:cNvCxnSpPr>
          <p:nvPr/>
        </p:nvCxnSpPr>
        <p:spPr>
          <a:xfrm flipH="1">
            <a:off x="6132512" y="5548447"/>
            <a:ext cx="1" cy="300114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Рисунок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00832" y="263978"/>
            <a:ext cx="1329101" cy="1466850"/>
          </a:xfrm>
          <a:prstGeom prst="rect">
            <a:avLst/>
          </a:prstGeom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8C1D3-ADFB-466E-82BF-168EB61BCEE6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8000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4166269" y="100204"/>
            <a:ext cx="393248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действий:</a:t>
            </a:r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660CF1A6-2910-4F35-860C-4B45A5EFFB19}"/>
              </a:ext>
            </a:extLst>
          </p:cNvPr>
          <p:cNvSpPr/>
          <p:nvPr/>
        </p:nvSpPr>
        <p:spPr>
          <a:xfrm>
            <a:off x="1709421" y="1152907"/>
            <a:ext cx="8846181" cy="110881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Передача согласованной заявки Руководителю проекта / Ответственному исполнителю </a:t>
            </a:r>
          </a:p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Исполнитель: Координатор от КНИТУ Захаров А.С.</a:t>
            </a: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FEA5FE87-0009-4694-AD7A-7981CA6FCD0B}"/>
              </a:ext>
            </a:extLst>
          </p:cNvPr>
          <p:cNvSpPr/>
          <p:nvPr/>
        </p:nvSpPr>
        <p:spPr>
          <a:xfrm>
            <a:off x="1001573" y="2668095"/>
            <a:ext cx="10261879" cy="15151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Завершение формирования заявки в личном кабинете Руководителя проекта (необходимо нажать кнопку «Зарегистрировать». В случае отсутствия «Согласия на обработку персональных данных»,  система предупреждает красным цветом о необходимости загрузки данного документа. Документ скачивается из системы, заполняется от руки, сканируется и прикрепляется к заявке).</a:t>
            </a:r>
          </a:p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Исполнитель: Руководитель проекта / Ответственный исполнитель</a:t>
            </a: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F2E81337-7FD7-4117-8272-E4D1A6A6F7EB}"/>
              </a:ext>
            </a:extLst>
          </p:cNvPr>
          <p:cNvSpPr/>
          <p:nvPr/>
        </p:nvSpPr>
        <p:spPr>
          <a:xfrm>
            <a:off x="1880441" y="4659720"/>
            <a:ext cx="8504144" cy="165878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Личном кабинете Координатора отображается информация о стадии формирования каждой заявки от вуза. Система оповещает, зарегистрирована заявка или нет, прикреплено «Согласие на обработку персональных данных» или нет.</a:t>
            </a:r>
          </a:p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ТОЛЬКО когда заявка полностью заполнена, и в систему загружено «Согласие на обработку персональных данных», Координатор имеет возможность нажать кнопку «Подписать и отправить». </a:t>
            </a:r>
          </a:p>
        </p:txBody>
      </p:sp>
      <p:cxnSp>
        <p:nvCxnSpPr>
          <p:cNvPr id="17" name="Прямая со стрелкой 16"/>
          <p:cNvCxnSpPr>
            <a:stCxn id="14" idx="2"/>
            <a:endCxn id="15" idx="0"/>
          </p:cNvCxnSpPr>
          <p:nvPr/>
        </p:nvCxnSpPr>
        <p:spPr>
          <a:xfrm>
            <a:off x="6132512" y="2261723"/>
            <a:ext cx="1" cy="406372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>
            <a:stCxn id="15" idx="2"/>
            <a:endCxn id="16" idx="0"/>
          </p:cNvCxnSpPr>
          <p:nvPr/>
        </p:nvCxnSpPr>
        <p:spPr>
          <a:xfrm>
            <a:off x="6132513" y="4183283"/>
            <a:ext cx="0" cy="476437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Рисунок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0301" y="165006"/>
            <a:ext cx="1329101" cy="146685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468480" y="6334780"/>
            <a:ext cx="932806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Заявка отправляется в РНФ только в электронном виде.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8C1D3-ADFB-466E-82BF-168EB61BCEE6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6559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4166269" y="316968"/>
            <a:ext cx="393248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действий:</a:t>
            </a:r>
          </a:p>
        </p:txBody>
      </p:sp>
      <p:pic>
        <p:nvPicPr>
          <p:cNvPr id="10" name="Рисунок 9" descr="title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7504" y="1262743"/>
            <a:ext cx="9750017" cy="5493657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3844" y="132853"/>
            <a:ext cx="1329101" cy="1466850"/>
          </a:xfrm>
          <a:prstGeom prst="rect">
            <a:avLst/>
          </a:prstGeom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8C1D3-ADFB-466E-82BF-168EB61BCEE6}" type="slidenum">
              <a:rPr lang="ru-RU" smtClean="0"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768854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448" y="1294751"/>
            <a:ext cx="8870370" cy="42684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9813471" y="2543613"/>
            <a:ext cx="2264229" cy="193899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Все условия конкурса РНФ прописаны в конкурсной документации, на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  <a:hlinkClick r:id="rId3" tooltip="https://rscf.ru/contests/"/>
              </a:rPr>
              <a:t>сайте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РНФ.</a:t>
            </a:r>
            <a:endParaRPr lang="ru-RU" sz="20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flipV="1">
            <a:off x="9058275" y="3820888"/>
            <a:ext cx="755196" cy="131987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147672" y="286908"/>
            <a:ext cx="79696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Конкурсная документация и извещение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00832" y="263978"/>
            <a:ext cx="1329101" cy="1466850"/>
          </a:xfrm>
          <a:prstGeom prst="rect">
            <a:avLst/>
          </a:prstGeom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8C1D3-ADFB-466E-82BF-168EB61BCEE6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35624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405452" y="351072"/>
            <a:ext cx="54541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  <a:hlinkClick r:id="rId2" tooltip="https://grant.rscf.ru/site/anonymous/register"/>
              </a:rPr>
              <a:t>Регистрация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сайте РНФ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00832" y="263978"/>
            <a:ext cx="1329101" cy="1466850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8616" y="1730828"/>
            <a:ext cx="11407794" cy="4447835"/>
          </a:xfrm>
          <a:prstGeom prst="rect">
            <a:avLst/>
          </a:prstGeom>
        </p:spPr>
      </p:pic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8C1D3-ADFB-466E-82BF-168EB61BCEE6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36396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405452" y="351072"/>
            <a:ext cx="54541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Регистрация на сайте РНФ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00832" y="263978"/>
            <a:ext cx="1329101" cy="1466850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9975" y="1834696"/>
            <a:ext cx="10125075" cy="2724150"/>
          </a:xfrm>
          <a:prstGeom prst="rect">
            <a:avLst/>
          </a:prstGeom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8C1D3-ADFB-466E-82BF-168EB61BCEE6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82703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2852284" y="223156"/>
            <a:ext cx="656045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Загрузка «Согласия на обработку персональных» данных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00832" y="263978"/>
            <a:ext cx="1329101" cy="1466850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234" y="1612170"/>
            <a:ext cx="11466558" cy="467251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037875" y="2228671"/>
            <a:ext cx="613663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разделе «анкета» необходимо загрузить скан-копию «Согласия на обработку персональных данных» (необходимо заполнить от руки и вписать паспортные данные, отсканировать, загрузить):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8C1D3-ADFB-466E-82BF-168EB61BCEE6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40329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599" y="1730828"/>
            <a:ext cx="10867053" cy="417648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852284" y="351072"/>
            <a:ext cx="65604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Заполнение заявки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00832" y="263978"/>
            <a:ext cx="1329101" cy="146685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139474" y="1832428"/>
            <a:ext cx="358212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После заполнения анкеты, переходим в раздел «конкурсы» для подачи заявки на участие.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8C1D3-ADFB-466E-82BF-168EB61BCEE6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1599361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Другая 2">
      <a:dk1>
        <a:srgbClr val="1A1E0D"/>
      </a:dk1>
      <a:lt1>
        <a:sysClr val="window" lastClr="FFFFFF"/>
      </a:lt1>
      <a:dk2>
        <a:srgbClr val="FB4A18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414</TotalTime>
  <Words>505</Words>
  <Application>Microsoft Office PowerPoint</Application>
  <PresentationFormat>Широкоэкранный</PresentationFormat>
  <Paragraphs>63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2" baseType="lpstr">
      <vt:lpstr>Arial</vt:lpstr>
      <vt:lpstr>Calibri</vt:lpstr>
      <vt:lpstr>Century Gothic</vt:lpstr>
      <vt:lpstr>Times New Roman</vt:lpstr>
      <vt:lpstr>Wingdings 3</vt:lpstr>
      <vt:lpstr>Легкий дым</vt:lpstr>
      <vt:lpstr>Подготовка заявок для участия в конкурсах РНФ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Захаров Александр Сергеевич</dc:creator>
  <cp:lastModifiedBy>Захаров Александр Сергеевич</cp:lastModifiedBy>
  <cp:revision>46</cp:revision>
  <cp:lastPrinted>2022-10-14T08:15:44Z</cp:lastPrinted>
  <dcterms:created xsi:type="dcterms:W3CDTF">2022-10-13T05:21:53Z</dcterms:created>
  <dcterms:modified xsi:type="dcterms:W3CDTF">2023-10-03T05:33:40Z</dcterms:modified>
</cp:coreProperties>
</file>