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2" r:id="rId1"/>
  </p:sldMasterIdLst>
  <p:sldIdLst>
    <p:sldId id="256" r:id="rId2"/>
    <p:sldId id="272" r:id="rId3"/>
    <p:sldId id="259" r:id="rId4"/>
    <p:sldId id="271" r:id="rId5"/>
    <p:sldId id="260" r:id="rId6"/>
    <p:sldId id="274" r:id="rId7"/>
    <p:sldId id="309" r:id="rId8"/>
    <p:sldId id="310" r:id="rId9"/>
    <p:sldId id="278" r:id="rId10"/>
    <p:sldId id="292" r:id="rId11"/>
    <p:sldId id="288" r:id="rId12"/>
    <p:sldId id="289" r:id="rId13"/>
    <p:sldId id="290" r:id="rId14"/>
    <p:sldId id="291" r:id="rId15"/>
    <p:sldId id="294" r:id="rId16"/>
    <p:sldId id="296" r:id="rId17"/>
    <p:sldId id="297" r:id="rId18"/>
    <p:sldId id="298" r:id="rId19"/>
    <p:sldId id="293" r:id="rId20"/>
    <p:sldId id="299" r:id="rId21"/>
    <p:sldId id="300" r:id="rId22"/>
    <p:sldId id="301" r:id="rId23"/>
    <p:sldId id="303" r:id="rId24"/>
    <p:sldId id="304" r:id="rId25"/>
    <p:sldId id="305" r:id="rId26"/>
    <p:sldId id="306" r:id="rId27"/>
    <p:sldId id="308" r:id="rId28"/>
    <p:sldId id="287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6658"/>
    <a:srgbClr val="0000CC"/>
    <a:srgbClr val="FF9999"/>
    <a:srgbClr val="4590B8"/>
    <a:srgbClr val="1A3260"/>
    <a:srgbClr val="FBD8BB"/>
    <a:srgbClr val="FEE2B8"/>
    <a:srgbClr val="FFC000"/>
    <a:srgbClr val="FFCC99"/>
    <a:srgbClr val="969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08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50EA81-7B28-4093-80F6-F87A00CCD4B2}" type="doc">
      <dgm:prSet loTypeId="urn:microsoft.com/office/officeart/2005/8/layout/process4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09534DF-62B7-42F0-A01C-BA12B0D54971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ОТБОРОЧНЫЙ МУНИЦИПАЛЬНЫЙ ЭТАП</a:t>
          </a:r>
          <a:endParaRPr lang="ru-RU" b="1" dirty="0">
            <a:solidFill>
              <a:schemeClr val="tx1"/>
            </a:solidFill>
          </a:endParaRPr>
        </a:p>
      </dgm:t>
    </dgm:pt>
    <dgm:pt modelId="{BEEFA213-733F-42C0-BC46-30E48FDA8C69}" type="parTrans" cxnId="{E68F4614-C768-467A-890D-E4AA48F378DA}">
      <dgm:prSet/>
      <dgm:spPr/>
      <dgm:t>
        <a:bodyPr/>
        <a:lstStyle/>
        <a:p>
          <a:endParaRPr lang="ru-RU" b="1"/>
        </a:p>
      </dgm:t>
    </dgm:pt>
    <dgm:pt modelId="{A68E47C3-0406-4DA0-9DC3-4E1638CB0EBD}" type="sibTrans" cxnId="{E68F4614-C768-467A-890D-E4AA48F378DA}">
      <dgm:prSet/>
      <dgm:spPr/>
      <dgm:t>
        <a:bodyPr/>
        <a:lstStyle/>
        <a:p>
          <a:endParaRPr lang="ru-RU" b="1"/>
        </a:p>
      </dgm:t>
    </dgm:pt>
    <dgm:pt modelId="{1B0F834C-0B0D-4187-88E9-A74EBFE655A4}">
      <dgm:prSet phldrT="[Текст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70</a:t>
          </a:r>
          <a:r>
            <a:rPr lang="ru-RU" b="1" dirty="0">
              <a:latin typeface="Calibri" panose="020F0502020204030204" pitchFamily="34" charset="0"/>
              <a:cs typeface="Calibri" panose="020F0502020204030204" pitchFamily="34" charset="0"/>
            </a:rPr>
            <a:t> площадок проведения</a:t>
          </a:r>
          <a:endParaRPr lang="ru-RU" b="1" dirty="0"/>
        </a:p>
      </dgm:t>
    </dgm:pt>
    <dgm:pt modelId="{8967BC11-055A-4874-8587-DA7E52F86B41}" type="parTrans" cxnId="{6FBB2D3E-EB21-41BE-A056-3B788C84331C}">
      <dgm:prSet/>
      <dgm:spPr/>
      <dgm:t>
        <a:bodyPr/>
        <a:lstStyle/>
        <a:p>
          <a:endParaRPr lang="ru-RU" b="1"/>
        </a:p>
      </dgm:t>
    </dgm:pt>
    <dgm:pt modelId="{F563F67A-0082-4420-8D21-5805AFD5E389}" type="sibTrans" cxnId="{6FBB2D3E-EB21-41BE-A056-3B788C84331C}">
      <dgm:prSet/>
      <dgm:spPr/>
      <dgm:t>
        <a:bodyPr/>
        <a:lstStyle/>
        <a:p>
          <a:endParaRPr lang="ru-RU" b="1"/>
        </a:p>
      </dgm:t>
    </dgm:pt>
    <dgm:pt modelId="{2E7965C2-5E44-4C26-A862-F06F58241B80}">
      <dgm:prSet phldrT="[Текст]"/>
      <dgm:spPr/>
      <dgm:t>
        <a:bodyPr/>
        <a:lstStyle/>
        <a:p>
          <a:r>
            <a:rPr lang="ru-RU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с 1</a:t>
          </a:r>
          <a:r>
            <a:rPr lang="en-US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5</a:t>
          </a:r>
          <a:r>
            <a:rPr lang="ru-RU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 октября по 15 декабря 2024 г.</a:t>
          </a:r>
          <a:endParaRPr lang="ru-RU" b="1" dirty="0">
            <a:solidFill>
              <a:schemeClr val="accent6"/>
            </a:solidFill>
          </a:endParaRPr>
        </a:p>
      </dgm:t>
    </dgm:pt>
    <dgm:pt modelId="{4A5C230E-FFA9-4A17-87D9-9658C4FE5CC9}" type="parTrans" cxnId="{87A1A213-B825-4CE1-9FA2-15E0E83ED1FD}">
      <dgm:prSet/>
      <dgm:spPr/>
      <dgm:t>
        <a:bodyPr/>
        <a:lstStyle/>
        <a:p>
          <a:endParaRPr lang="ru-RU" b="1"/>
        </a:p>
      </dgm:t>
    </dgm:pt>
    <dgm:pt modelId="{E2B63518-1525-4771-A49E-CB55D5C9982B}" type="sibTrans" cxnId="{87A1A213-B825-4CE1-9FA2-15E0E83ED1FD}">
      <dgm:prSet/>
      <dgm:spPr/>
      <dgm:t>
        <a:bodyPr/>
        <a:lstStyle/>
        <a:p>
          <a:endParaRPr lang="ru-RU" b="1"/>
        </a:p>
      </dgm:t>
    </dgm:pt>
    <dgm:pt modelId="{976D56AC-97F8-4E0F-AAC0-60A7D3A018B9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ОТБОРОЧНЫЙ РЕГИОНАЛЬНЫЙ ЭТАП</a:t>
          </a:r>
          <a:endParaRPr lang="ru-RU" b="1" dirty="0">
            <a:solidFill>
              <a:schemeClr val="tx1"/>
            </a:solidFill>
          </a:endParaRPr>
        </a:p>
      </dgm:t>
    </dgm:pt>
    <dgm:pt modelId="{FD13EB3D-5865-4DD1-96D7-8D9640A9434B}" type="parTrans" cxnId="{1745E253-23DD-4F10-8AA6-F310053ECA88}">
      <dgm:prSet/>
      <dgm:spPr/>
      <dgm:t>
        <a:bodyPr/>
        <a:lstStyle/>
        <a:p>
          <a:endParaRPr lang="ru-RU" b="1"/>
        </a:p>
      </dgm:t>
    </dgm:pt>
    <dgm:pt modelId="{F6492C9A-22B1-448B-A327-08E433AD59BB}" type="sibTrans" cxnId="{1745E253-23DD-4F10-8AA6-F310053ECA88}">
      <dgm:prSet/>
      <dgm:spPr/>
      <dgm:t>
        <a:bodyPr/>
        <a:lstStyle/>
        <a:p>
          <a:endParaRPr lang="ru-RU" b="1"/>
        </a:p>
      </dgm:t>
    </dgm:pt>
    <dgm:pt modelId="{CCC36D47-7DD8-4209-A094-3990670AE1AB}">
      <dgm:prSet phldrT="[Текст]"/>
      <dgm:spPr/>
      <dgm:t>
        <a:bodyPr/>
        <a:lstStyle/>
        <a:p>
          <a:r>
            <a:rPr lang="ru-RU" b="1" dirty="0">
              <a:latin typeface="Calibri" panose="020F0502020204030204" pitchFamily="34" charset="0"/>
              <a:cs typeface="Calibri" panose="020F0502020204030204" pitchFamily="34" charset="0"/>
            </a:rPr>
            <a:t>79 площадок проведения</a:t>
          </a:r>
          <a:endParaRPr lang="ru-RU" b="1" dirty="0"/>
        </a:p>
      </dgm:t>
    </dgm:pt>
    <dgm:pt modelId="{A0CED16B-19C4-4738-B11A-E84A1F29878F}" type="parTrans" cxnId="{06BE6EA2-9E2D-4787-A03B-40A2FC6EDF6D}">
      <dgm:prSet/>
      <dgm:spPr/>
      <dgm:t>
        <a:bodyPr/>
        <a:lstStyle/>
        <a:p>
          <a:endParaRPr lang="ru-RU" b="1"/>
        </a:p>
      </dgm:t>
    </dgm:pt>
    <dgm:pt modelId="{0D74BD1F-DE26-4813-8AC2-B1A008535D23}" type="sibTrans" cxnId="{06BE6EA2-9E2D-4787-A03B-40A2FC6EDF6D}">
      <dgm:prSet/>
      <dgm:spPr/>
      <dgm:t>
        <a:bodyPr/>
        <a:lstStyle/>
        <a:p>
          <a:endParaRPr lang="ru-RU" b="1"/>
        </a:p>
      </dgm:t>
    </dgm:pt>
    <dgm:pt modelId="{26584B93-B342-4E0B-B5CC-680D730D6AA3}">
      <dgm:prSet phldrT="[Текст]"/>
      <dgm:spPr/>
      <dgm:t>
        <a:bodyPr/>
        <a:lstStyle/>
        <a:p>
          <a:r>
            <a:rPr lang="ru-RU" b="1" dirty="0">
              <a:latin typeface="Calibri" panose="020F0502020204030204" pitchFamily="34" charset="0"/>
              <a:cs typeface="Calibri" panose="020F0502020204030204" pitchFamily="34" charset="0"/>
            </a:rPr>
            <a:t>с 25 декабря по 29 января 2025 г.</a:t>
          </a:r>
          <a:endParaRPr lang="ru-RU" b="1" dirty="0"/>
        </a:p>
      </dgm:t>
    </dgm:pt>
    <dgm:pt modelId="{0F355D4F-2CF1-4FAA-A634-BF19E7D847E1}" type="parTrans" cxnId="{093006FA-41A1-4EBC-A588-F8281B9D8E15}">
      <dgm:prSet/>
      <dgm:spPr/>
      <dgm:t>
        <a:bodyPr/>
        <a:lstStyle/>
        <a:p>
          <a:endParaRPr lang="ru-RU" b="1"/>
        </a:p>
      </dgm:t>
    </dgm:pt>
    <dgm:pt modelId="{ED1689D8-6E2B-42B7-9427-E429CC6747DE}" type="sibTrans" cxnId="{093006FA-41A1-4EBC-A588-F8281B9D8E15}">
      <dgm:prSet/>
      <dgm:spPr/>
      <dgm:t>
        <a:bodyPr/>
        <a:lstStyle/>
        <a:p>
          <a:endParaRPr lang="ru-RU" b="1"/>
        </a:p>
      </dgm:t>
    </dgm:pt>
    <dgm:pt modelId="{29BCF7A6-8CC5-4D98-8872-41C34B0804B9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ЗАКЛЮЧИТЕЛЬНЫЙ ЭТАП</a:t>
          </a:r>
          <a:endParaRPr lang="ru-RU" b="1" dirty="0">
            <a:solidFill>
              <a:schemeClr val="tx1"/>
            </a:solidFill>
          </a:endParaRPr>
        </a:p>
      </dgm:t>
    </dgm:pt>
    <dgm:pt modelId="{09C72CDA-5AC3-45A3-B900-76CC4013084C}" type="parTrans" cxnId="{7A16ED57-4240-4BFD-A16A-269A977F0074}">
      <dgm:prSet/>
      <dgm:spPr/>
      <dgm:t>
        <a:bodyPr/>
        <a:lstStyle/>
        <a:p>
          <a:endParaRPr lang="ru-RU" b="1"/>
        </a:p>
      </dgm:t>
    </dgm:pt>
    <dgm:pt modelId="{044B0530-18EE-445B-A094-E301911E46AB}" type="sibTrans" cxnId="{7A16ED57-4240-4BFD-A16A-269A977F0074}">
      <dgm:prSet/>
      <dgm:spPr/>
      <dgm:t>
        <a:bodyPr/>
        <a:lstStyle/>
        <a:p>
          <a:endParaRPr lang="ru-RU" b="1"/>
        </a:p>
      </dgm:t>
    </dgm:pt>
    <dgm:pt modelId="{465B7928-EF1E-4C07-949A-92C497241C91}">
      <dgm:prSet phldrT="[Текст]"/>
      <dgm:spPr/>
      <dgm:t>
        <a:bodyPr/>
        <a:lstStyle/>
        <a:p>
          <a:r>
            <a:rPr lang="ru-RU" b="1" dirty="0">
              <a:latin typeface="Calibri" panose="020F0502020204030204" pitchFamily="34" charset="0"/>
              <a:cs typeface="Calibri" panose="020F0502020204030204" pitchFamily="34" charset="0"/>
            </a:rPr>
            <a:t>более 70 площадок проведения</a:t>
          </a:r>
          <a:endParaRPr lang="ru-RU" b="1" dirty="0"/>
        </a:p>
      </dgm:t>
    </dgm:pt>
    <dgm:pt modelId="{66C38313-659E-4084-B1BC-6FEFC5F4AE75}" type="parTrans" cxnId="{E38E1EC9-F997-4020-B00C-61B8D9327C1C}">
      <dgm:prSet/>
      <dgm:spPr/>
      <dgm:t>
        <a:bodyPr/>
        <a:lstStyle/>
        <a:p>
          <a:endParaRPr lang="ru-RU" b="1"/>
        </a:p>
      </dgm:t>
    </dgm:pt>
    <dgm:pt modelId="{0A8C36A2-8B4C-4799-813F-97730F38D152}" type="sibTrans" cxnId="{E38E1EC9-F997-4020-B00C-61B8D9327C1C}">
      <dgm:prSet/>
      <dgm:spPr/>
      <dgm:t>
        <a:bodyPr/>
        <a:lstStyle/>
        <a:p>
          <a:endParaRPr lang="ru-RU" b="1"/>
        </a:p>
      </dgm:t>
    </dgm:pt>
    <dgm:pt modelId="{8D84AA69-658F-48A0-A63C-48EAB03B7CF7}">
      <dgm:prSet phldrT="[Текст]"/>
      <dgm:spPr/>
      <dgm:t>
        <a:bodyPr/>
        <a:lstStyle/>
        <a:p>
          <a:r>
            <a:rPr lang="ru-RU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27 февраля – 2 марта 2025 г</a:t>
          </a:r>
          <a:r>
            <a:rPr lang="ru-RU" b="1" dirty="0">
              <a:latin typeface="Calibri" panose="020F0502020204030204" pitchFamily="34" charset="0"/>
              <a:cs typeface="Calibri" panose="020F0502020204030204" pitchFamily="34" charset="0"/>
            </a:rPr>
            <a:t>.</a:t>
          </a:r>
          <a:endParaRPr lang="ru-RU" b="1" dirty="0"/>
        </a:p>
      </dgm:t>
    </dgm:pt>
    <dgm:pt modelId="{94C8FC52-7A19-45DD-B57C-D65ABEC9A40F}" type="parTrans" cxnId="{ACAD2A46-AA9D-45F3-A2A7-3D72339E1508}">
      <dgm:prSet/>
      <dgm:spPr/>
      <dgm:t>
        <a:bodyPr/>
        <a:lstStyle/>
        <a:p>
          <a:endParaRPr lang="ru-RU" b="1"/>
        </a:p>
      </dgm:t>
    </dgm:pt>
    <dgm:pt modelId="{0F4C45DE-D417-4E36-AA12-AEB32C5B9DFE}" type="sibTrans" cxnId="{ACAD2A46-AA9D-45F3-A2A7-3D72339E1508}">
      <dgm:prSet/>
      <dgm:spPr/>
      <dgm:t>
        <a:bodyPr/>
        <a:lstStyle/>
        <a:p>
          <a:endParaRPr lang="ru-RU" b="1"/>
        </a:p>
      </dgm:t>
    </dgm:pt>
    <dgm:pt modelId="{E296AAA4-600D-4BF9-831E-6C31AF502007}" type="pres">
      <dgm:prSet presAssocID="{3550EA81-7B28-4093-80F6-F87A00CCD4B2}" presName="Name0" presStyleCnt="0">
        <dgm:presLayoutVars>
          <dgm:dir/>
          <dgm:animLvl val="lvl"/>
          <dgm:resizeHandles val="exact"/>
        </dgm:presLayoutVars>
      </dgm:prSet>
      <dgm:spPr/>
    </dgm:pt>
    <dgm:pt modelId="{10D8DA93-E225-460A-8A66-F97433C3E0E6}" type="pres">
      <dgm:prSet presAssocID="{29BCF7A6-8CC5-4D98-8872-41C34B0804B9}" presName="boxAndChildren" presStyleCnt="0"/>
      <dgm:spPr/>
    </dgm:pt>
    <dgm:pt modelId="{A3B824F4-3B45-4E64-AA65-9FD4ABEBF609}" type="pres">
      <dgm:prSet presAssocID="{29BCF7A6-8CC5-4D98-8872-41C34B0804B9}" presName="parentTextBox" presStyleLbl="node1" presStyleIdx="0" presStyleCnt="3"/>
      <dgm:spPr/>
    </dgm:pt>
    <dgm:pt modelId="{4B5D53A3-1B00-48C4-B138-9E148141058F}" type="pres">
      <dgm:prSet presAssocID="{29BCF7A6-8CC5-4D98-8872-41C34B0804B9}" presName="entireBox" presStyleLbl="node1" presStyleIdx="0" presStyleCnt="3"/>
      <dgm:spPr/>
    </dgm:pt>
    <dgm:pt modelId="{9CD2BA48-8FD9-4E3B-9788-33E2E6387EA6}" type="pres">
      <dgm:prSet presAssocID="{29BCF7A6-8CC5-4D98-8872-41C34B0804B9}" presName="descendantBox" presStyleCnt="0"/>
      <dgm:spPr/>
    </dgm:pt>
    <dgm:pt modelId="{BA077A90-D562-4A9D-8387-1A9105460E7F}" type="pres">
      <dgm:prSet presAssocID="{465B7928-EF1E-4C07-949A-92C497241C91}" presName="childTextBox" presStyleLbl="fgAccFollowNode1" presStyleIdx="0" presStyleCnt="6">
        <dgm:presLayoutVars>
          <dgm:bulletEnabled val="1"/>
        </dgm:presLayoutVars>
      </dgm:prSet>
      <dgm:spPr/>
    </dgm:pt>
    <dgm:pt modelId="{0CC29242-1C4F-420C-9F16-F7C1D7CF7682}" type="pres">
      <dgm:prSet presAssocID="{8D84AA69-658F-48A0-A63C-48EAB03B7CF7}" presName="childTextBox" presStyleLbl="fgAccFollowNode1" presStyleIdx="1" presStyleCnt="6">
        <dgm:presLayoutVars>
          <dgm:bulletEnabled val="1"/>
        </dgm:presLayoutVars>
      </dgm:prSet>
      <dgm:spPr/>
    </dgm:pt>
    <dgm:pt modelId="{C56B6571-CF4F-4E41-A163-B0EF13CEEE55}" type="pres">
      <dgm:prSet presAssocID="{F6492C9A-22B1-448B-A327-08E433AD59BB}" presName="sp" presStyleCnt="0"/>
      <dgm:spPr/>
    </dgm:pt>
    <dgm:pt modelId="{01D495A1-2CCC-4C7A-9E53-A064FB394671}" type="pres">
      <dgm:prSet presAssocID="{976D56AC-97F8-4E0F-AAC0-60A7D3A018B9}" presName="arrowAndChildren" presStyleCnt="0"/>
      <dgm:spPr/>
    </dgm:pt>
    <dgm:pt modelId="{7A84DB21-5D1E-49C2-926B-478775A3A55C}" type="pres">
      <dgm:prSet presAssocID="{976D56AC-97F8-4E0F-AAC0-60A7D3A018B9}" presName="parentTextArrow" presStyleLbl="node1" presStyleIdx="0" presStyleCnt="3"/>
      <dgm:spPr/>
    </dgm:pt>
    <dgm:pt modelId="{51D8596D-AB45-4763-AFFB-C13DC09701F0}" type="pres">
      <dgm:prSet presAssocID="{976D56AC-97F8-4E0F-AAC0-60A7D3A018B9}" presName="arrow" presStyleLbl="node1" presStyleIdx="1" presStyleCnt="3"/>
      <dgm:spPr/>
    </dgm:pt>
    <dgm:pt modelId="{2AE33C9D-0DD7-4947-9DD4-C3EB83AA6C06}" type="pres">
      <dgm:prSet presAssocID="{976D56AC-97F8-4E0F-AAC0-60A7D3A018B9}" presName="descendantArrow" presStyleCnt="0"/>
      <dgm:spPr/>
    </dgm:pt>
    <dgm:pt modelId="{DDE86AFB-A7FC-46F5-9199-D9BD0AA92D17}" type="pres">
      <dgm:prSet presAssocID="{CCC36D47-7DD8-4209-A094-3990670AE1AB}" presName="childTextArrow" presStyleLbl="fgAccFollowNode1" presStyleIdx="2" presStyleCnt="6">
        <dgm:presLayoutVars>
          <dgm:bulletEnabled val="1"/>
        </dgm:presLayoutVars>
      </dgm:prSet>
      <dgm:spPr/>
    </dgm:pt>
    <dgm:pt modelId="{38D23338-525E-4915-A0EC-6270F1D7C5FB}" type="pres">
      <dgm:prSet presAssocID="{26584B93-B342-4E0B-B5CC-680D730D6AA3}" presName="childTextArrow" presStyleLbl="fgAccFollowNode1" presStyleIdx="3" presStyleCnt="6">
        <dgm:presLayoutVars>
          <dgm:bulletEnabled val="1"/>
        </dgm:presLayoutVars>
      </dgm:prSet>
      <dgm:spPr/>
    </dgm:pt>
    <dgm:pt modelId="{295DAECE-7DFF-43A4-B2E8-5E0009EAFDC8}" type="pres">
      <dgm:prSet presAssocID="{A68E47C3-0406-4DA0-9DC3-4E1638CB0EBD}" presName="sp" presStyleCnt="0"/>
      <dgm:spPr/>
    </dgm:pt>
    <dgm:pt modelId="{4AE07EC0-08FF-4AEC-946D-41B82FFA3691}" type="pres">
      <dgm:prSet presAssocID="{409534DF-62B7-42F0-A01C-BA12B0D54971}" presName="arrowAndChildren" presStyleCnt="0"/>
      <dgm:spPr/>
    </dgm:pt>
    <dgm:pt modelId="{085A570D-2517-48E6-A63E-CE85E22F46DE}" type="pres">
      <dgm:prSet presAssocID="{409534DF-62B7-42F0-A01C-BA12B0D54971}" presName="parentTextArrow" presStyleLbl="node1" presStyleIdx="1" presStyleCnt="3"/>
      <dgm:spPr/>
    </dgm:pt>
    <dgm:pt modelId="{0804838C-B96A-4467-88C9-98872A01DF4C}" type="pres">
      <dgm:prSet presAssocID="{409534DF-62B7-42F0-A01C-BA12B0D54971}" presName="arrow" presStyleLbl="node1" presStyleIdx="2" presStyleCnt="3"/>
      <dgm:spPr/>
    </dgm:pt>
    <dgm:pt modelId="{ED049F60-2DD0-40BB-A4E1-3E80CD6FD864}" type="pres">
      <dgm:prSet presAssocID="{409534DF-62B7-42F0-A01C-BA12B0D54971}" presName="descendantArrow" presStyleCnt="0"/>
      <dgm:spPr/>
    </dgm:pt>
    <dgm:pt modelId="{32D82141-2C36-477B-8DB8-7B1751B1B76C}" type="pres">
      <dgm:prSet presAssocID="{1B0F834C-0B0D-4187-88E9-A74EBFE655A4}" presName="childTextArrow" presStyleLbl="fgAccFollowNode1" presStyleIdx="4" presStyleCnt="6">
        <dgm:presLayoutVars>
          <dgm:bulletEnabled val="1"/>
        </dgm:presLayoutVars>
      </dgm:prSet>
      <dgm:spPr/>
    </dgm:pt>
    <dgm:pt modelId="{6F843C45-D369-4772-998F-F3062FCC95C5}" type="pres">
      <dgm:prSet presAssocID="{2E7965C2-5E44-4C26-A862-F06F58241B80}" presName="childTextArrow" presStyleLbl="fgAccFollowNode1" presStyleIdx="5" presStyleCnt="6">
        <dgm:presLayoutVars>
          <dgm:bulletEnabled val="1"/>
        </dgm:presLayoutVars>
      </dgm:prSet>
      <dgm:spPr/>
    </dgm:pt>
  </dgm:ptLst>
  <dgm:cxnLst>
    <dgm:cxn modelId="{3FB89013-F987-4508-A0DF-C49378D44C71}" type="presOf" srcId="{976D56AC-97F8-4E0F-AAC0-60A7D3A018B9}" destId="{51D8596D-AB45-4763-AFFB-C13DC09701F0}" srcOrd="1" destOrd="0" presId="urn:microsoft.com/office/officeart/2005/8/layout/process4"/>
    <dgm:cxn modelId="{87A1A213-B825-4CE1-9FA2-15E0E83ED1FD}" srcId="{409534DF-62B7-42F0-A01C-BA12B0D54971}" destId="{2E7965C2-5E44-4C26-A862-F06F58241B80}" srcOrd="1" destOrd="0" parTransId="{4A5C230E-FFA9-4A17-87D9-9658C4FE5CC9}" sibTransId="{E2B63518-1525-4771-A49E-CB55D5C9982B}"/>
    <dgm:cxn modelId="{E68F4614-C768-467A-890D-E4AA48F378DA}" srcId="{3550EA81-7B28-4093-80F6-F87A00CCD4B2}" destId="{409534DF-62B7-42F0-A01C-BA12B0D54971}" srcOrd="0" destOrd="0" parTransId="{BEEFA213-733F-42C0-BC46-30E48FDA8C69}" sibTransId="{A68E47C3-0406-4DA0-9DC3-4E1638CB0EBD}"/>
    <dgm:cxn modelId="{3D8E7716-8966-4D32-8FAC-DC8A3524760E}" type="presOf" srcId="{1B0F834C-0B0D-4187-88E9-A74EBFE655A4}" destId="{32D82141-2C36-477B-8DB8-7B1751B1B76C}" srcOrd="0" destOrd="0" presId="urn:microsoft.com/office/officeart/2005/8/layout/process4"/>
    <dgm:cxn modelId="{E0C34E18-F602-42B3-9CC1-E75640A6B00F}" type="presOf" srcId="{29BCF7A6-8CC5-4D98-8872-41C34B0804B9}" destId="{A3B824F4-3B45-4E64-AA65-9FD4ABEBF609}" srcOrd="0" destOrd="0" presId="urn:microsoft.com/office/officeart/2005/8/layout/process4"/>
    <dgm:cxn modelId="{6FBB2D3E-EB21-41BE-A056-3B788C84331C}" srcId="{409534DF-62B7-42F0-A01C-BA12B0D54971}" destId="{1B0F834C-0B0D-4187-88E9-A74EBFE655A4}" srcOrd="0" destOrd="0" parTransId="{8967BC11-055A-4874-8587-DA7E52F86B41}" sibTransId="{F563F67A-0082-4420-8D21-5805AFD5E389}"/>
    <dgm:cxn modelId="{EAB42A45-0473-43CD-9D46-C698573F1F8D}" type="presOf" srcId="{465B7928-EF1E-4C07-949A-92C497241C91}" destId="{BA077A90-D562-4A9D-8387-1A9105460E7F}" srcOrd="0" destOrd="0" presId="urn:microsoft.com/office/officeart/2005/8/layout/process4"/>
    <dgm:cxn modelId="{ACAD2A46-AA9D-45F3-A2A7-3D72339E1508}" srcId="{29BCF7A6-8CC5-4D98-8872-41C34B0804B9}" destId="{8D84AA69-658F-48A0-A63C-48EAB03B7CF7}" srcOrd="1" destOrd="0" parTransId="{94C8FC52-7A19-45DD-B57C-D65ABEC9A40F}" sibTransId="{0F4C45DE-D417-4E36-AA12-AEB32C5B9DFE}"/>
    <dgm:cxn modelId="{AD63D56B-F1B9-4BBB-AD64-5EF6971CED0E}" type="presOf" srcId="{409534DF-62B7-42F0-A01C-BA12B0D54971}" destId="{085A570D-2517-48E6-A63E-CE85E22F46DE}" srcOrd="0" destOrd="0" presId="urn:microsoft.com/office/officeart/2005/8/layout/process4"/>
    <dgm:cxn modelId="{98A9B94F-4075-4AA7-84C7-94E8E63B5B99}" type="presOf" srcId="{29BCF7A6-8CC5-4D98-8872-41C34B0804B9}" destId="{4B5D53A3-1B00-48C4-B138-9E148141058F}" srcOrd="1" destOrd="0" presId="urn:microsoft.com/office/officeart/2005/8/layout/process4"/>
    <dgm:cxn modelId="{1745E253-23DD-4F10-8AA6-F310053ECA88}" srcId="{3550EA81-7B28-4093-80F6-F87A00CCD4B2}" destId="{976D56AC-97F8-4E0F-AAC0-60A7D3A018B9}" srcOrd="1" destOrd="0" parTransId="{FD13EB3D-5865-4DD1-96D7-8D9640A9434B}" sibTransId="{F6492C9A-22B1-448B-A327-08E433AD59BB}"/>
    <dgm:cxn modelId="{7A16ED57-4240-4BFD-A16A-269A977F0074}" srcId="{3550EA81-7B28-4093-80F6-F87A00CCD4B2}" destId="{29BCF7A6-8CC5-4D98-8872-41C34B0804B9}" srcOrd="2" destOrd="0" parTransId="{09C72CDA-5AC3-45A3-B900-76CC4013084C}" sibTransId="{044B0530-18EE-445B-A094-E301911E46AB}"/>
    <dgm:cxn modelId="{94477F81-BE6C-47C9-89FB-D60B54DC1155}" type="presOf" srcId="{409534DF-62B7-42F0-A01C-BA12B0D54971}" destId="{0804838C-B96A-4467-88C9-98872A01DF4C}" srcOrd="1" destOrd="0" presId="urn:microsoft.com/office/officeart/2005/8/layout/process4"/>
    <dgm:cxn modelId="{C44DC786-25E0-4AB7-938C-5E425363AE6E}" type="presOf" srcId="{8D84AA69-658F-48A0-A63C-48EAB03B7CF7}" destId="{0CC29242-1C4F-420C-9F16-F7C1D7CF7682}" srcOrd="0" destOrd="0" presId="urn:microsoft.com/office/officeart/2005/8/layout/process4"/>
    <dgm:cxn modelId="{266EAF8A-A82B-460D-836C-A4040CA9834D}" type="presOf" srcId="{976D56AC-97F8-4E0F-AAC0-60A7D3A018B9}" destId="{7A84DB21-5D1E-49C2-926B-478775A3A55C}" srcOrd="0" destOrd="0" presId="urn:microsoft.com/office/officeart/2005/8/layout/process4"/>
    <dgm:cxn modelId="{62314791-48AE-4631-ADE7-F01EF977C3EB}" type="presOf" srcId="{2E7965C2-5E44-4C26-A862-F06F58241B80}" destId="{6F843C45-D369-4772-998F-F3062FCC95C5}" srcOrd="0" destOrd="0" presId="urn:microsoft.com/office/officeart/2005/8/layout/process4"/>
    <dgm:cxn modelId="{06BE6EA2-9E2D-4787-A03B-40A2FC6EDF6D}" srcId="{976D56AC-97F8-4E0F-AAC0-60A7D3A018B9}" destId="{CCC36D47-7DD8-4209-A094-3990670AE1AB}" srcOrd="0" destOrd="0" parTransId="{A0CED16B-19C4-4738-B11A-E84A1F29878F}" sibTransId="{0D74BD1F-DE26-4813-8AC2-B1A008535D23}"/>
    <dgm:cxn modelId="{E38E1EC9-F997-4020-B00C-61B8D9327C1C}" srcId="{29BCF7A6-8CC5-4D98-8872-41C34B0804B9}" destId="{465B7928-EF1E-4C07-949A-92C497241C91}" srcOrd="0" destOrd="0" parTransId="{66C38313-659E-4084-B1BC-6FEFC5F4AE75}" sibTransId="{0A8C36A2-8B4C-4799-813F-97730F38D152}"/>
    <dgm:cxn modelId="{D69E98D7-E713-4929-AA5E-B48BD6BAED3A}" type="presOf" srcId="{26584B93-B342-4E0B-B5CC-680D730D6AA3}" destId="{38D23338-525E-4915-A0EC-6270F1D7C5FB}" srcOrd="0" destOrd="0" presId="urn:microsoft.com/office/officeart/2005/8/layout/process4"/>
    <dgm:cxn modelId="{12799AD8-7AE7-4437-A075-D3CE970B00A2}" type="presOf" srcId="{3550EA81-7B28-4093-80F6-F87A00CCD4B2}" destId="{E296AAA4-600D-4BF9-831E-6C31AF502007}" srcOrd="0" destOrd="0" presId="urn:microsoft.com/office/officeart/2005/8/layout/process4"/>
    <dgm:cxn modelId="{551F39DD-003B-4819-A471-EC60796803BE}" type="presOf" srcId="{CCC36D47-7DD8-4209-A094-3990670AE1AB}" destId="{DDE86AFB-A7FC-46F5-9199-D9BD0AA92D17}" srcOrd="0" destOrd="0" presId="urn:microsoft.com/office/officeart/2005/8/layout/process4"/>
    <dgm:cxn modelId="{093006FA-41A1-4EBC-A588-F8281B9D8E15}" srcId="{976D56AC-97F8-4E0F-AAC0-60A7D3A018B9}" destId="{26584B93-B342-4E0B-B5CC-680D730D6AA3}" srcOrd="1" destOrd="0" parTransId="{0F355D4F-2CF1-4FAA-A634-BF19E7D847E1}" sibTransId="{ED1689D8-6E2B-42B7-9427-E429CC6747DE}"/>
    <dgm:cxn modelId="{FD7281AB-1457-4615-A311-A4177259D794}" type="presParOf" srcId="{E296AAA4-600D-4BF9-831E-6C31AF502007}" destId="{10D8DA93-E225-460A-8A66-F97433C3E0E6}" srcOrd="0" destOrd="0" presId="urn:microsoft.com/office/officeart/2005/8/layout/process4"/>
    <dgm:cxn modelId="{6A832FDD-BF78-4738-B621-5F97A42B0E5A}" type="presParOf" srcId="{10D8DA93-E225-460A-8A66-F97433C3E0E6}" destId="{A3B824F4-3B45-4E64-AA65-9FD4ABEBF609}" srcOrd="0" destOrd="0" presId="urn:microsoft.com/office/officeart/2005/8/layout/process4"/>
    <dgm:cxn modelId="{AD0BEEDD-0132-4E1F-8DCA-9E561883C1E5}" type="presParOf" srcId="{10D8DA93-E225-460A-8A66-F97433C3E0E6}" destId="{4B5D53A3-1B00-48C4-B138-9E148141058F}" srcOrd="1" destOrd="0" presId="urn:microsoft.com/office/officeart/2005/8/layout/process4"/>
    <dgm:cxn modelId="{6338DE34-5326-41A1-A9C7-C697D24D4FA4}" type="presParOf" srcId="{10D8DA93-E225-460A-8A66-F97433C3E0E6}" destId="{9CD2BA48-8FD9-4E3B-9788-33E2E6387EA6}" srcOrd="2" destOrd="0" presId="urn:microsoft.com/office/officeart/2005/8/layout/process4"/>
    <dgm:cxn modelId="{7DF234AF-6BFA-4C3D-AB20-7855B87E24A4}" type="presParOf" srcId="{9CD2BA48-8FD9-4E3B-9788-33E2E6387EA6}" destId="{BA077A90-D562-4A9D-8387-1A9105460E7F}" srcOrd="0" destOrd="0" presId="urn:microsoft.com/office/officeart/2005/8/layout/process4"/>
    <dgm:cxn modelId="{DD46DB01-12D8-4151-A956-F3EB6BDF5985}" type="presParOf" srcId="{9CD2BA48-8FD9-4E3B-9788-33E2E6387EA6}" destId="{0CC29242-1C4F-420C-9F16-F7C1D7CF7682}" srcOrd="1" destOrd="0" presId="urn:microsoft.com/office/officeart/2005/8/layout/process4"/>
    <dgm:cxn modelId="{0A113D8C-AD6E-44A0-91AA-BA20D6BE90DB}" type="presParOf" srcId="{E296AAA4-600D-4BF9-831E-6C31AF502007}" destId="{C56B6571-CF4F-4E41-A163-B0EF13CEEE55}" srcOrd="1" destOrd="0" presId="urn:microsoft.com/office/officeart/2005/8/layout/process4"/>
    <dgm:cxn modelId="{8FC71624-5E55-4003-96DE-19AE8593B9A6}" type="presParOf" srcId="{E296AAA4-600D-4BF9-831E-6C31AF502007}" destId="{01D495A1-2CCC-4C7A-9E53-A064FB394671}" srcOrd="2" destOrd="0" presId="urn:microsoft.com/office/officeart/2005/8/layout/process4"/>
    <dgm:cxn modelId="{4DB35AD6-28AF-4796-B36E-1449CA0C4C8F}" type="presParOf" srcId="{01D495A1-2CCC-4C7A-9E53-A064FB394671}" destId="{7A84DB21-5D1E-49C2-926B-478775A3A55C}" srcOrd="0" destOrd="0" presId="urn:microsoft.com/office/officeart/2005/8/layout/process4"/>
    <dgm:cxn modelId="{39365EE9-F4F4-4F8E-B17A-6A17365BC603}" type="presParOf" srcId="{01D495A1-2CCC-4C7A-9E53-A064FB394671}" destId="{51D8596D-AB45-4763-AFFB-C13DC09701F0}" srcOrd="1" destOrd="0" presId="urn:microsoft.com/office/officeart/2005/8/layout/process4"/>
    <dgm:cxn modelId="{2442BAFD-CA9D-4FB4-B88B-A36AB107B8D4}" type="presParOf" srcId="{01D495A1-2CCC-4C7A-9E53-A064FB394671}" destId="{2AE33C9D-0DD7-4947-9DD4-C3EB83AA6C06}" srcOrd="2" destOrd="0" presId="urn:microsoft.com/office/officeart/2005/8/layout/process4"/>
    <dgm:cxn modelId="{4364B803-A9E6-4FCF-A9DE-7EEA7D29344A}" type="presParOf" srcId="{2AE33C9D-0DD7-4947-9DD4-C3EB83AA6C06}" destId="{DDE86AFB-A7FC-46F5-9199-D9BD0AA92D17}" srcOrd="0" destOrd="0" presId="urn:microsoft.com/office/officeart/2005/8/layout/process4"/>
    <dgm:cxn modelId="{597B526C-8D6F-437B-93C6-DCDB2E88E1AD}" type="presParOf" srcId="{2AE33C9D-0DD7-4947-9DD4-C3EB83AA6C06}" destId="{38D23338-525E-4915-A0EC-6270F1D7C5FB}" srcOrd="1" destOrd="0" presId="urn:microsoft.com/office/officeart/2005/8/layout/process4"/>
    <dgm:cxn modelId="{95E04481-64D8-40B1-B03A-AB54A545D6A2}" type="presParOf" srcId="{E296AAA4-600D-4BF9-831E-6C31AF502007}" destId="{295DAECE-7DFF-43A4-B2E8-5E0009EAFDC8}" srcOrd="3" destOrd="0" presId="urn:microsoft.com/office/officeart/2005/8/layout/process4"/>
    <dgm:cxn modelId="{FEDEA170-A6DB-435D-9473-AEE5ABC4641D}" type="presParOf" srcId="{E296AAA4-600D-4BF9-831E-6C31AF502007}" destId="{4AE07EC0-08FF-4AEC-946D-41B82FFA3691}" srcOrd="4" destOrd="0" presId="urn:microsoft.com/office/officeart/2005/8/layout/process4"/>
    <dgm:cxn modelId="{399DD143-C966-4B14-83CD-2C5803205461}" type="presParOf" srcId="{4AE07EC0-08FF-4AEC-946D-41B82FFA3691}" destId="{085A570D-2517-48E6-A63E-CE85E22F46DE}" srcOrd="0" destOrd="0" presId="urn:microsoft.com/office/officeart/2005/8/layout/process4"/>
    <dgm:cxn modelId="{0246B1BB-F4C5-4DE6-A84E-4072D0F8FE06}" type="presParOf" srcId="{4AE07EC0-08FF-4AEC-946D-41B82FFA3691}" destId="{0804838C-B96A-4467-88C9-98872A01DF4C}" srcOrd="1" destOrd="0" presId="urn:microsoft.com/office/officeart/2005/8/layout/process4"/>
    <dgm:cxn modelId="{C1747774-43D2-4ED1-8D3B-1466DD69308A}" type="presParOf" srcId="{4AE07EC0-08FF-4AEC-946D-41B82FFA3691}" destId="{ED049F60-2DD0-40BB-A4E1-3E80CD6FD864}" srcOrd="2" destOrd="0" presId="urn:microsoft.com/office/officeart/2005/8/layout/process4"/>
    <dgm:cxn modelId="{6EEE2481-13C2-4B41-9803-8B5435695FF8}" type="presParOf" srcId="{ED049F60-2DD0-40BB-A4E1-3E80CD6FD864}" destId="{32D82141-2C36-477B-8DB8-7B1751B1B76C}" srcOrd="0" destOrd="0" presId="urn:microsoft.com/office/officeart/2005/8/layout/process4"/>
    <dgm:cxn modelId="{7BEDAB45-E745-453E-9097-1E33C54314B3}" type="presParOf" srcId="{ED049F60-2DD0-40BB-A4E1-3E80CD6FD864}" destId="{6F843C45-D369-4772-998F-F3062FCC95C5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E470FE-A989-4FFA-88E8-9BC781F78C2C}" type="doc">
      <dgm:prSet loTypeId="urn:microsoft.com/office/officeart/2005/8/layout/process2" loCatId="process" qsTypeId="urn:microsoft.com/office/officeart/2005/8/quickstyle/simple5" qsCatId="simple" csTypeId="urn:microsoft.com/office/officeart/2005/8/colors/colorful3" csCatId="colorful" phldr="1"/>
      <dgm:spPr/>
    </dgm:pt>
    <dgm:pt modelId="{43BF44B1-52A9-42F0-8E20-742294E0DC55}">
      <dgm:prSet phldrT="[Текст]"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1000 чел. </a:t>
          </a:r>
          <a:r>
            <a: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Участники </a:t>
          </a:r>
          <a:r>
            <a: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</a:t>
          </a:r>
          <a:r>
            <a: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этапа</a:t>
          </a:r>
        </a:p>
      </dgm:t>
    </dgm:pt>
    <dgm:pt modelId="{D60F45FE-A2C6-4246-B1BB-06358B0EFC72}" type="parTrans" cxnId="{123B8FE3-A74B-4ADF-8C47-A4F6224810E8}">
      <dgm:prSet/>
      <dgm:spPr/>
      <dgm:t>
        <a:bodyPr/>
        <a:lstStyle/>
        <a:p>
          <a:endParaRPr lang="ru-RU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5972807-BC8E-4C4A-865C-67291C9D9F1D}" type="sibTrans" cxnId="{123B8FE3-A74B-4ADF-8C47-A4F6224810E8}">
      <dgm:prSet/>
      <dgm:spPr/>
      <dgm:t>
        <a:bodyPr/>
        <a:lstStyle/>
        <a:p>
          <a:endParaRPr lang="ru-RU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C265D6C-FFBE-42A4-9AE1-05214C3F28BD}">
      <dgm:prSet phldrT="[Текст]"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450 чел. </a:t>
          </a:r>
        </a:p>
        <a:p>
          <a:r>
            <a:rPr lang="ru-RU" sz="15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Прошли на </a:t>
          </a:r>
          <a:r>
            <a:rPr lang="en-US" sz="15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II </a:t>
          </a:r>
          <a:r>
            <a:rPr lang="ru-RU" sz="15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этап</a:t>
          </a:r>
        </a:p>
      </dgm:t>
    </dgm:pt>
    <dgm:pt modelId="{36958BFD-E3A8-483B-B46B-485BA21CD60A}" type="parTrans" cxnId="{5D0E1549-6D38-4414-99E0-FD303EDB4994}">
      <dgm:prSet/>
      <dgm:spPr/>
      <dgm:t>
        <a:bodyPr/>
        <a:lstStyle/>
        <a:p>
          <a:endParaRPr lang="ru-RU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7445D47-FB7B-4B42-92B9-A7E6952FD66C}" type="sibTrans" cxnId="{5D0E1549-6D38-4414-99E0-FD303EDB4994}">
      <dgm:prSet/>
      <dgm:spPr/>
      <dgm:t>
        <a:bodyPr/>
        <a:lstStyle/>
        <a:p>
          <a:endParaRPr lang="ru-RU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F6EB6D1-2CCA-49D6-B4BA-F6CAE2E7A5DA}">
      <dgm:prSet phldrT="[Текст]"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202 чел. </a:t>
          </a:r>
        </a:p>
        <a:p>
          <a:r>
            <a: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Прошли на </a:t>
          </a:r>
          <a:r>
            <a: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III </a:t>
          </a:r>
          <a:r>
            <a: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этап</a:t>
          </a:r>
        </a:p>
      </dgm:t>
    </dgm:pt>
    <dgm:pt modelId="{DE3E554A-19EA-4471-804C-F3960DBDF694}" type="parTrans" cxnId="{E8B15BA9-B9E6-4EF7-91C0-00CFC5A13C78}">
      <dgm:prSet/>
      <dgm:spPr/>
      <dgm:t>
        <a:bodyPr/>
        <a:lstStyle/>
        <a:p>
          <a:endParaRPr lang="ru-RU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B31B71C-1F04-412C-916F-24248DD852DD}" type="sibTrans" cxnId="{E8B15BA9-B9E6-4EF7-91C0-00CFC5A13C78}">
      <dgm:prSet/>
      <dgm:spPr/>
      <dgm:t>
        <a:bodyPr/>
        <a:lstStyle/>
        <a:p>
          <a:endParaRPr lang="ru-RU" b="1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44FCEA4-4D8F-449D-A715-D13F13046224}">
      <dgm:prSet custT="1"/>
      <dgm:spPr/>
      <dgm:t>
        <a:bodyPr/>
        <a:lstStyle/>
        <a:p>
          <a:r>
            <a:rPr lang="ru-RU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50 чел. </a:t>
          </a:r>
        </a:p>
        <a:p>
          <a:r>
            <a: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Призеры  </a:t>
          </a:r>
          <a:r>
            <a:rPr lang="en-US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III </a:t>
          </a:r>
          <a:r>
            <a: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этапа</a:t>
          </a:r>
          <a:endParaRPr lang="ru-RU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3996DE7-5F64-4EF3-AC26-90B945CA663A}" type="parTrans" cxnId="{544F56E7-8DB8-4B29-A713-EECEE732687D}">
      <dgm:prSet/>
      <dgm:spPr/>
      <dgm:t>
        <a:bodyPr/>
        <a:lstStyle/>
        <a:p>
          <a:endParaRPr lang="ru-RU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7FD5120-68B9-4EFB-AE1B-38D1B53139FB}" type="sibTrans" cxnId="{544F56E7-8DB8-4B29-A713-EECEE732687D}">
      <dgm:prSet/>
      <dgm:spPr/>
      <dgm:t>
        <a:bodyPr/>
        <a:lstStyle/>
        <a:p>
          <a:endParaRPr lang="ru-RU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EE07C7B-9788-4B70-8CC9-DE3BA6E9C39E}" type="pres">
      <dgm:prSet presAssocID="{68E470FE-A989-4FFA-88E8-9BC781F78C2C}" presName="linearFlow" presStyleCnt="0">
        <dgm:presLayoutVars>
          <dgm:resizeHandles val="exact"/>
        </dgm:presLayoutVars>
      </dgm:prSet>
      <dgm:spPr/>
    </dgm:pt>
    <dgm:pt modelId="{EF0A99B5-D5F7-441E-8156-D2CA3575B3AF}" type="pres">
      <dgm:prSet presAssocID="{43BF44B1-52A9-42F0-8E20-742294E0DC55}" presName="node" presStyleLbl="node1" presStyleIdx="0" presStyleCnt="4" custScaleY="119638" custLinFactNeighborX="2629" custLinFactNeighborY="4418">
        <dgm:presLayoutVars>
          <dgm:bulletEnabled val="1"/>
        </dgm:presLayoutVars>
      </dgm:prSet>
      <dgm:spPr/>
    </dgm:pt>
    <dgm:pt modelId="{A86E4F7A-D4EC-409B-B6C3-0F7C85645D4E}" type="pres">
      <dgm:prSet presAssocID="{25972807-BC8E-4C4A-865C-67291C9D9F1D}" presName="sibTrans" presStyleLbl="sibTrans2D1" presStyleIdx="0" presStyleCnt="3"/>
      <dgm:spPr/>
    </dgm:pt>
    <dgm:pt modelId="{FDDB08FC-3BCE-4907-BC07-F3B45B07F9F0}" type="pres">
      <dgm:prSet presAssocID="{25972807-BC8E-4C4A-865C-67291C9D9F1D}" presName="connectorText" presStyleLbl="sibTrans2D1" presStyleIdx="0" presStyleCnt="3"/>
      <dgm:spPr/>
    </dgm:pt>
    <dgm:pt modelId="{41480CD2-801F-4752-8B87-FE4D766416AF}" type="pres">
      <dgm:prSet presAssocID="{4C265D6C-FFBE-42A4-9AE1-05214C3F28BD}" presName="node" presStyleLbl="node1" presStyleIdx="1" presStyleCnt="4">
        <dgm:presLayoutVars>
          <dgm:bulletEnabled val="1"/>
        </dgm:presLayoutVars>
      </dgm:prSet>
      <dgm:spPr/>
    </dgm:pt>
    <dgm:pt modelId="{3EF58A0F-E58C-4898-8DFE-898B063A139A}" type="pres">
      <dgm:prSet presAssocID="{B7445D47-FB7B-4B42-92B9-A7E6952FD66C}" presName="sibTrans" presStyleLbl="sibTrans2D1" presStyleIdx="1" presStyleCnt="3"/>
      <dgm:spPr/>
    </dgm:pt>
    <dgm:pt modelId="{C06A7AE0-0406-40B7-836D-A37CC65F5DEA}" type="pres">
      <dgm:prSet presAssocID="{B7445D47-FB7B-4B42-92B9-A7E6952FD66C}" presName="connectorText" presStyleLbl="sibTrans2D1" presStyleIdx="1" presStyleCnt="3"/>
      <dgm:spPr/>
    </dgm:pt>
    <dgm:pt modelId="{C3C5497A-AA57-40B9-94B3-C8DF7C855692}" type="pres">
      <dgm:prSet presAssocID="{9F6EB6D1-2CCA-49D6-B4BA-F6CAE2E7A5DA}" presName="node" presStyleLbl="node1" presStyleIdx="2" presStyleCnt="4">
        <dgm:presLayoutVars>
          <dgm:bulletEnabled val="1"/>
        </dgm:presLayoutVars>
      </dgm:prSet>
      <dgm:spPr/>
    </dgm:pt>
    <dgm:pt modelId="{6743CC8C-1F6D-40E5-B57A-D1BEF7791D0F}" type="pres">
      <dgm:prSet presAssocID="{3B31B71C-1F04-412C-916F-24248DD852DD}" presName="sibTrans" presStyleLbl="sibTrans2D1" presStyleIdx="2" presStyleCnt="3"/>
      <dgm:spPr/>
    </dgm:pt>
    <dgm:pt modelId="{7680ABB2-7E17-4E3C-AA1B-598AE77CA091}" type="pres">
      <dgm:prSet presAssocID="{3B31B71C-1F04-412C-916F-24248DD852DD}" presName="connectorText" presStyleLbl="sibTrans2D1" presStyleIdx="2" presStyleCnt="3"/>
      <dgm:spPr/>
    </dgm:pt>
    <dgm:pt modelId="{9DCF8B08-7004-42FA-B0F0-2B3742AF898C}" type="pres">
      <dgm:prSet presAssocID="{444FCEA4-4D8F-449D-A715-D13F13046224}" presName="node" presStyleLbl="node1" presStyleIdx="3" presStyleCnt="4">
        <dgm:presLayoutVars>
          <dgm:bulletEnabled val="1"/>
        </dgm:presLayoutVars>
      </dgm:prSet>
      <dgm:spPr/>
    </dgm:pt>
  </dgm:ptLst>
  <dgm:cxnLst>
    <dgm:cxn modelId="{1DA8E90D-6F62-4EB4-A228-62A94E2F2FD3}" type="presOf" srcId="{3B31B71C-1F04-412C-916F-24248DD852DD}" destId="{6743CC8C-1F6D-40E5-B57A-D1BEF7791D0F}" srcOrd="0" destOrd="0" presId="urn:microsoft.com/office/officeart/2005/8/layout/process2"/>
    <dgm:cxn modelId="{0405C91D-3A2A-4057-B930-3DADB038CB4E}" type="presOf" srcId="{B7445D47-FB7B-4B42-92B9-A7E6952FD66C}" destId="{C06A7AE0-0406-40B7-836D-A37CC65F5DEA}" srcOrd="1" destOrd="0" presId="urn:microsoft.com/office/officeart/2005/8/layout/process2"/>
    <dgm:cxn modelId="{02453F3B-C565-438F-9541-ACAD2A09056C}" type="presOf" srcId="{3B31B71C-1F04-412C-916F-24248DD852DD}" destId="{7680ABB2-7E17-4E3C-AA1B-598AE77CA091}" srcOrd="1" destOrd="0" presId="urn:microsoft.com/office/officeart/2005/8/layout/process2"/>
    <dgm:cxn modelId="{5D0E1549-6D38-4414-99E0-FD303EDB4994}" srcId="{68E470FE-A989-4FFA-88E8-9BC781F78C2C}" destId="{4C265D6C-FFBE-42A4-9AE1-05214C3F28BD}" srcOrd="1" destOrd="0" parTransId="{36958BFD-E3A8-483B-B46B-485BA21CD60A}" sibTransId="{B7445D47-FB7B-4B42-92B9-A7E6952FD66C}"/>
    <dgm:cxn modelId="{60023E49-02D3-4435-A5C4-339BDBF905CF}" type="presOf" srcId="{25972807-BC8E-4C4A-865C-67291C9D9F1D}" destId="{FDDB08FC-3BCE-4907-BC07-F3B45B07F9F0}" srcOrd="1" destOrd="0" presId="urn:microsoft.com/office/officeart/2005/8/layout/process2"/>
    <dgm:cxn modelId="{D2F6734F-FF8C-4376-9268-55A59459756E}" type="presOf" srcId="{43BF44B1-52A9-42F0-8E20-742294E0DC55}" destId="{EF0A99B5-D5F7-441E-8156-D2CA3575B3AF}" srcOrd="0" destOrd="0" presId="urn:microsoft.com/office/officeart/2005/8/layout/process2"/>
    <dgm:cxn modelId="{043ABF8E-F216-4E5E-BB71-3311149FE265}" type="presOf" srcId="{68E470FE-A989-4FFA-88E8-9BC781F78C2C}" destId="{5EE07C7B-9788-4B70-8CC9-DE3BA6E9C39E}" srcOrd="0" destOrd="0" presId="urn:microsoft.com/office/officeart/2005/8/layout/process2"/>
    <dgm:cxn modelId="{77DD0B9C-5D46-4EAC-8A24-EAEB4F04E148}" type="presOf" srcId="{B7445D47-FB7B-4B42-92B9-A7E6952FD66C}" destId="{3EF58A0F-E58C-4898-8DFE-898B063A139A}" srcOrd="0" destOrd="0" presId="urn:microsoft.com/office/officeart/2005/8/layout/process2"/>
    <dgm:cxn modelId="{9B50CDA6-684D-4135-8313-B49B35204AAA}" type="presOf" srcId="{9F6EB6D1-2CCA-49D6-B4BA-F6CAE2E7A5DA}" destId="{C3C5497A-AA57-40B9-94B3-C8DF7C855692}" srcOrd="0" destOrd="0" presId="urn:microsoft.com/office/officeart/2005/8/layout/process2"/>
    <dgm:cxn modelId="{E8B15BA9-B9E6-4EF7-91C0-00CFC5A13C78}" srcId="{68E470FE-A989-4FFA-88E8-9BC781F78C2C}" destId="{9F6EB6D1-2CCA-49D6-B4BA-F6CAE2E7A5DA}" srcOrd="2" destOrd="0" parTransId="{DE3E554A-19EA-4471-804C-F3960DBDF694}" sibTransId="{3B31B71C-1F04-412C-916F-24248DD852DD}"/>
    <dgm:cxn modelId="{0B5331B8-F0CB-441E-8CFD-E889C9E613CD}" type="presOf" srcId="{444FCEA4-4D8F-449D-A715-D13F13046224}" destId="{9DCF8B08-7004-42FA-B0F0-2B3742AF898C}" srcOrd="0" destOrd="0" presId="urn:microsoft.com/office/officeart/2005/8/layout/process2"/>
    <dgm:cxn modelId="{123B8FE3-A74B-4ADF-8C47-A4F6224810E8}" srcId="{68E470FE-A989-4FFA-88E8-9BC781F78C2C}" destId="{43BF44B1-52A9-42F0-8E20-742294E0DC55}" srcOrd="0" destOrd="0" parTransId="{D60F45FE-A2C6-4246-B1BB-06358B0EFC72}" sibTransId="{25972807-BC8E-4C4A-865C-67291C9D9F1D}"/>
    <dgm:cxn modelId="{544F56E7-8DB8-4B29-A713-EECEE732687D}" srcId="{68E470FE-A989-4FFA-88E8-9BC781F78C2C}" destId="{444FCEA4-4D8F-449D-A715-D13F13046224}" srcOrd="3" destOrd="0" parTransId="{B3996DE7-5F64-4EF3-AC26-90B945CA663A}" sibTransId="{D7FD5120-68B9-4EFB-AE1B-38D1B53139FB}"/>
    <dgm:cxn modelId="{D8D8C5F0-F1BF-4794-A7D6-50139DFA9488}" type="presOf" srcId="{4C265D6C-FFBE-42A4-9AE1-05214C3F28BD}" destId="{41480CD2-801F-4752-8B87-FE4D766416AF}" srcOrd="0" destOrd="0" presId="urn:microsoft.com/office/officeart/2005/8/layout/process2"/>
    <dgm:cxn modelId="{57EAFEF2-E715-458E-A2B4-251D7EBD1386}" type="presOf" srcId="{25972807-BC8E-4C4A-865C-67291C9D9F1D}" destId="{A86E4F7A-D4EC-409B-B6C3-0F7C85645D4E}" srcOrd="0" destOrd="0" presId="urn:microsoft.com/office/officeart/2005/8/layout/process2"/>
    <dgm:cxn modelId="{A00F089D-761C-4277-93C5-E93F1FE6A9B6}" type="presParOf" srcId="{5EE07C7B-9788-4B70-8CC9-DE3BA6E9C39E}" destId="{EF0A99B5-D5F7-441E-8156-D2CA3575B3AF}" srcOrd="0" destOrd="0" presId="urn:microsoft.com/office/officeart/2005/8/layout/process2"/>
    <dgm:cxn modelId="{4F1A210A-2A31-45AE-910E-49CB2AB25893}" type="presParOf" srcId="{5EE07C7B-9788-4B70-8CC9-DE3BA6E9C39E}" destId="{A86E4F7A-D4EC-409B-B6C3-0F7C85645D4E}" srcOrd="1" destOrd="0" presId="urn:microsoft.com/office/officeart/2005/8/layout/process2"/>
    <dgm:cxn modelId="{06744F89-0CD0-441B-A1E8-C8F223D5AD2F}" type="presParOf" srcId="{A86E4F7A-D4EC-409B-B6C3-0F7C85645D4E}" destId="{FDDB08FC-3BCE-4907-BC07-F3B45B07F9F0}" srcOrd="0" destOrd="0" presId="urn:microsoft.com/office/officeart/2005/8/layout/process2"/>
    <dgm:cxn modelId="{C88DD4D6-088E-421E-BCC7-5A58F70127C4}" type="presParOf" srcId="{5EE07C7B-9788-4B70-8CC9-DE3BA6E9C39E}" destId="{41480CD2-801F-4752-8B87-FE4D766416AF}" srcOrd="2" destOrd="0" presId="urn:microsoft.com/office/officeart/2005/8/layout/process2"/>
    <dgm:cxn modelId="{A1C7D4C8-7403-4C21-8CAA-90AC730CFD2A}" type="presParOf" srcId="{5EE07C7B-9788-4B70-8CC9-DE3BA6E9C39E}" destId="{3EF58A0F-E58C-4898-8DFE-898B063A139A}" srcOrd="3" destOrd="0" presId="urn:microsoft.com/office/officeart/2005/8/layout/process2"/>
    <dgm:cxn modelId="{E9900A37-68C8-44AD-AA79-DBC139A2D56A}" type="presParOf" srcId="{3EF58A0F-E58C-4898-8DFE-898B063A139A}" destId="{C06A7AE0-0406-40B7-836D-A37CC65F5DEA}" srcOrd="0" destOrd="0" presId="urn:microsoft.com/office/officeart/2005/8/layout/process2"/>
    <dgm:cxn modelId="{A5D157F6-4D1B-4AF0-B362-268461747A41}" type="presParOf" srcId="{5EE07C7B-9788-4B70-8CC9-DE3BA6E9C39E}" destId="{C3C5497A-AA57-40B9-94B3-C8DF7C855692}" srcOrd="4" destOrd="0" presId="urn:microsoft.com/office/officeart/2005/8/layout/process2"/>
    <dgm:cxn modelId="{0B762A48-7085-4781-9A2B-CBDC2EAF1444}" type="presParOf" srcId="{5EE07C7B-9788-4B70-8CC9-DE3BA6E9C39E}" destId="{6743CC8C-1F6D-40E5-B57A-D1BEF7791D0F}" srcOrd="5" destOrd="0" presId="urn:microsoft.com/office/officeart/2005/8/layout/process2"/>
    <dgm:cxn modelId="{0DDA3A5D-6C88-4F3E-B9BF-D33BA64D7B27}" type="presParOf" srcId="{6743CC8C-1F6D-40E5-B57A-D1BEF7791D0F}" destId="{7680ABB2-7E17-4E3C-AA1B-598AE77CA091}" srcOrd="0" destOrd="0" presId="urn:microsoft.com/office/officeart/2005/8/layout/process2"/>
    <dgm:cxn modelId="{F8E84272-498E-49FA-BFCD-85ED1E1891BC}" type="presParOf" srcId="{5EE07C7B-9788-4B70-8CC9-DE3BA6E9C39E}" destId="{9DCF8B08-7004-42FA-B0F0-2B3742AF898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5D53A3-1B00-48C4-B138-9E148141058F}">
      <dsp:nvSpPr>
        <dsp:cNvPr id="0" name=""/>
        <dsp:cNvSpPr/>
      </dsp:nvSpPr>
      <dsp:spPr>
        <a:xfrm>
          <a:off x="0" y="2748788"/>
          <a:ext cx="6142036" cy="90221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ЗАКЛЮЧИТЕЛЬНЫЙ ЭТАП</a:t>
          </a:r>
          <a:endParaRPr lang="ru-RU" sz="1700" b="1" kern="1200" dirty="0">
            <a:solidFill>
              <a:schemeClr val="tx1"/>
            </a:solidFill>
          </a:endParaRPr>
        </a:p>
      </dsp:txBody>
      <dsp:txXfrm>
        <a:off x="0" y="2748788"/>
        <a:ext cx="6142036" cy="487195"/>
      </dsp:txXfrm>
    </dsp:sp>
    <dsp:sp modelId="{BA077A90-D562-4A9D-8387-1A9105460E7F}">
      <dsp:nvSpPr>
        <dsp:cNvPr id="0" name=""/>
        <dsp:cNvSpPr/>
      </dsp:nvSpPr>
      <dsp:spPr>
        <a:xfrm>
          <a:off x="0" y="3217939"/>
          <a:ext cx="3071018" cy="41501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более 70 площадок проведения</a:t>
          </a:r>
          <a:endParaRPr lang="ru-RU" sz="1500" b="1" kern="1200" dirty="0"/>
        </a:p>
      </dsp:txBody>
      <dsp:txXfrm>
        <a:off x="0" y="3217939"/>
        <a:ext cx="3071018" cy="415018"/>
      </dsp:txXfrm>
    </dsp:sp>
    <dsp:sp modelId="{0CC29242-1C4F-420C-9F16-F7C1D7CF7682}">
      <dsp:nvSpPr>
        <dsp:cNvPr id="0" name=""/>
        <dsp:cNvSpPr/>
      </dsp:nvSpPr>
      <dsp:spPr>
        <a:xfrm>
          <a:off x="3071018" y="3217939"/>
          <a:ext cx="3071018" cy="415018"/>
        </a:xfrm>
        <a:prstGeom prst="rect">
          <a:avLst/>
        </a:prstGeom>
        <a:solidFill>
          <a:schemeClr val="accent3">
            <a:tint val="40000"/>
            <a:alpha val="90000"/>
            <a:hueOff val="799826"/>
            <a:satOff val="-6837"/>
            <a:lumOff val="-42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27 февраля – 2 марта 2025 г</a:t>
          </a:r>
          <a:r>
            <a:rPr lang="ru-RU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.</a:t>
          </a:r>
          <a:endParaRPr lang="ru-RU" sz="1500" b="1" kern="1200" dirty="0"/>
        </a:p>
      </dsp:txBody>
      <dsp:txXfrm>
        <a:off x="3071018" y="3217939"/>
        <a:ext cx="3071018" cy="415018"/>
      </dsp:txXfrm>
    </dsp:sp>
    <dsp:sp modelId="{51D8596D-AB45-4763-AFFB-C13DC09701F0}">
      <dsp:nvSpPr>
        <dsp:cNvPr id="0" name=""/>
        <dsp:cNvSpPr/>
      </dsp:nvSpPr>
      <dsp:spPr>
        <a:xfrm rot="10800000">
          <a:off x="0" y="1374717"/>
          <a:ext cx="6142036" cy="1387604"/>
        </a:xfrm>
        <a:prstGeom prst="upArrowCallout">
          <a:avLst/>
        </a:prstGeom>
        <a:solidFill>
          <a:schemeClr val="accent3">
            <a:hueOff val="1875734"/>
            <a:satOff val="-19510"/>
            <a:lumOff val="-3137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ОТБОРОЧНЫЙ РЕГИОНАЛЬНЫЙ ЭТАП</a:t>
          </a:r>
          <a:endParaRPr lang="ru-RU" sz="1700" b="1" kern="1200" dirty="0">
            <a:solidFill>
              <a:schemeClr val="tx1"/>
            </a:solidFill>
          </a:endParaRPr>
        </a:p>
      </dsp:txBody>
      <dsp:txXfrm rot="-10800000">
        <a:off x="0" y="1374717"/>
        <a:ext cx="6142036" cy="487049"/>
      </dsp:txXfrm>
    </dsp:sp>
    <dsp:sp modelId="{DDE86AFB-A7FC-46F5-9199-D9BD0AA92D17}">
      <dsp:nvSpPr>
        <dsp:cNvPr id="0" name=""/>
        <dsp:cNvSpPr/>
      </dsp:nvSpPr>
      <dsp:spPr>
        <a:xfrm>
          <a:off x="0" y="1861766"/>
          <a:ext cx="3071018" cy="414893"/>
        </a:xfrm>
        <a:prstGeom prst="rect">
          <a:avLst/>
        </a:prstGeom>
        <a:solidFill>
          <a:schemeClr val="accent3">
            <a:tint val="40000"/>
            <a:alpha val="90000"/>
            <a:hueOff val="1599651"/>
            <a:satOff val="-13673"/>
            <a:lumOff val="-85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79 площадок проведения</a:t>
          </a:r>
          <a:endParaRPr lang="ru-RU" sz="1500" b="1" kern="1200" dirty="0"/>
        </a:p>
      </dsp:txBody>
      <dsp:txXfrm>
        <a:off x="0" y="1861766"/>
        <a:ext cx="3071018" cy="414893"/>
      </dsp:txXfrm>
    </dsp:sp>
    <dsp:sp modelId="{38D23338-525E-4915-A0EC-6270F1D7C5FB}">
      <dsp:nvSpPr>
        <dsp:cNvPr id="0" name=""/>
        <dsp:cNvSpPr/>
      </dsp:nvSpPr>
      <dsp:spPr>
        <a:xfrm>
          <a:off x="3071018" y="1861766"/>
          <a:ext cx="3071018" cy="414893"/>
        </a:xfrm>
        <a:prstGeom prst="rect">
          <a:avLst/>
        </a:prstGeom>
        <a:solidFill>
          <a:schemeClr val="accent3">
            <a:tint val="40000"/>
            <a:alpha val="90000"/>
            <a:hueOff val="2399477"/>
            <a:satOff val="-20510"/>
            <a:lumOff val="-128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с 25 декабря по 29 января 2025 г.</a:t>
          </a:r>
          <a:endParaRPr lang="ru-RU" sz="1500" b="1" kern="1200" dirty="0"/>
        </a:p>
      </dsp:txBody>
      <dsp:txXfrm>
        <a:off x="3071018" y="1861766"/>
        <a:ext cx="3071018" cy="414893"/>
      </dsp:txXfrm>
    </dsp:sp>
    <dsp:sp modelId="{0804838C-B96A-4467-88C9-98872A01DF4C}">
      <dsp:nvSpPr>
        <dsp:cNvPr id="0" name=""/>
        <dsp:cNvSpPr/>
      </dsp:nvSpPr>
      <dsp:spPr>
        <a:xfrm rot="10800000">
          <a:off x="0" y="645"/>
          <a:ext cx="6142036" cy="1387604"/>
        </a:xfrm>
        <a:prstGeom prst="upArrowCallout">
          <a:avLst/>
        </a:prstGeom>
        <a:solidFill>
          <a:schemeClr val="accent3">
            <a:hueOff val="3751468"/>
            <a:satOff val="-39019"/>
            <a:lumOff val="-6274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ОТБОРОЧНЫЙ МУНИЦИПАЛЬНЫЙ ЭТАП</a:t>
          </a:r>
          <a:endParaRPr lang="ru-RU" sz="1700" b="1" kern="1200" dirty="0">
            <a:solidFill>
              <a:schemeClr val="tx1"/>
            </a:solidFill>
          </a:endParaRPr>
        </a:p>
      </dsp:txBody>
      <dsp:txXfrm rot="-10800000">
        <a:off x="0" y="645"/>
        <a:ext cx="6142036" cy="487049"/>
      </dsp:txXfrm>
    </dsp:sp>
    <dsp:sp modelId="{32D82141-2C36-477B-8DB8-7B1751B1B76C}">
      <dsp:nvSpPr>
        <dsp:cNvPr id="0" name=""/>
        <dsp:cNvSpPr/>
      </dsp:nvSpPr>
      <dsp:spPr>
        <a:xfrm>
          <a:off x="0" y="487694"/>
          <a:ext cx="3071018" cy="414893"/>
        </a:xfrm>
        <a:prstGeom prst="rect">
          <a:avLst/>
        </a:prstGeom>
        <a:solidFill>
          <a:schemeClr val="accent3">
            <a:tint val="40000"/>
            <a:alpha val="90000"/>
            <a:hueOff val="3199303"/>
            <a:satOff val="-27346"/>
            <a:lumOff val="-17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70</a:t>
          </a:r>
          <a:r>
            <a:rPr lang="ru-RU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 площадок проведения</a:t>
          </a:r>
          <a:endParaRPr lang="ru-RU" sz="1500" b="1" kern="1200" dirty="0"/>
        </a:p>
      </dsp:txBody>
      <dsp:txXfrm>
        <a:off x="0" y="487694"/>
        <a:ext cx="3071018" cy="414893"/>
      </dsp:txXfrm>
    </dsp:sp>
    <dsp:sp modelId="{6F843C45-D369-4772-998F-F3062FCC95C5}">
      <dsp:nvSpPr>
        <dsp:cNvPr id="0" name=""/>
        <dsp:cNvSpPr/>
      </dsp:nvSpPr>
      <dsp:spPr>
        <a:xfrm>
          <a:off x="3071018" y="487694"/>
          <a:ext cx="3071018" cy="414893"/>
        </a:xfrm>
        <a:prstGeom prst="rect">
          <a:avLst/>
        </a:prstGeom>
        <a:solidFill>
          <a:schemeClr val="accent3">
            <a:tint val="40000"/>
            <a:alpha val="90000"/>
            <a:hueOff val="3999129"/>
            <a:satOff val="-34183"/>
            <a:lumOff val="-214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с 1</a:t>
          </a:r>
          <a:r>
            <a:rPr lang="en-US" sz="1500" b="1" kern="12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5</a:t>
          </a:r>
          <a:r>
            <a:rPr lang="ru-RU" sz="1500" b="1" kern="12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 октября по 15 декабря 2024 г.</a:t>
          </a:r>
          <a:endParaRPr lang="ru-RU" sz="1500" b="1" kern="1200" dirty="0">
            <a:solidFill>
              <a:schemeClr val="accent6"/>
            </a:solidFill>
          </a:endParaRPr>
        </a:p>
      </dsp:txBody>
      <dsp:txXfrm>
        <a:off x="3071018" y="487694"/>
        <a:ext cx="3071018" cy="4148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0A99B5-D5F7-441E-8156-D2CA3575B3AF}">
      <dsp:nvSpPr>
        <dsp:cNvPr id="0" name=""/>
        <dsp:cNvSpPr/>
      </dsp:nvSpPr>
      <dsp:spPr>
        <a:xfrm>
          <a:off x="0" y="19053"/>
          <a:ext cx="1809751" cy="10221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1000 чел. </a:t>
          </a:r>
          <a:r>
            <a:rPr lang="ru-RU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Участники </a:t>
          </a:r>
          <a:r>
            <a:rPr lang="en-US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</a:t>
          </a:r>
          <a:r>
            <a:rPr lang="ru-RU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 этапа</a:t>
          </a:r>
        </a:p>
      </dsp:txBody>
      <dsp:txXfrm>
        <a:off x="29938" y="48991"/>
        <a:ext cx="1749875" cy="962295"/>
      </dsp:txXfrm>
    </dsp:sp>
    <dsp:sp modelId="{A86E4F7A-D4EC-409B-B6C3-0F7C85645D4E}">
      <dsp:nvSpPr>
        <dsp:cNvPr id="0" name=""/>
        <dsp:cNvSpPr/>
      </dsp:nvSpPr>
      <dsp:spPr>
        <a:xfrm rot="5400000">
          <a:off x="751755" y="1053148"/>
          <a:ext cx="306240" cy="3844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3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b="1" kern="12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789533" y="1092265"/>
        <a:ext cx="230684" cy="214368"/>
      </dsp:txXfrm>
    </dsp:sp>
    <dsp:sp modelId="{41480CD2-801F-4752-8B87-FE4D766416AF}">
      <dsp:nvSpPr>
        <dsp:cNvPr id="0" name=""/>
        <dsp:cNvSpPr/>
      </dsp:nvSpPr>
      <dsp:spPr>
        <a:xfrm>
          <a:off x="0" y="1449545"/>
          <a:ext cx="1809751" cy="854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250489"/>
                <a:satOff val="-13006"/>
                <a:lumOff val="-2091"/>
                <a:alphaOff val="0"/>
                <a:tint val="98000"/>
                <a:lumMod val="110000"/>
              </a:schemeClr>
            </a:gs>
            <a:gs pos="84000">
              <a:schemeClr val="accent3">
                <a:hueOff val="1250489"/>
                <a:satOff val="-13006"/>
                <a:lumOff val="-2091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450 чел.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Прошли на </a:t>
          </a:r>
          <a:r>
            <a:rPr lang="en-US" sz="15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II </a:t>
          </a:r>
          <a:r>
            <a:rPr lang="ru-RU" sz="15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этап</a:t>
          </a:r>
        </a:p>
      </dsp:txBody>
      <dsp:txXfrm>
        <a:off x="25024" y="1474569"/>
        <a:ext cx="1759703" cy="804339"/>
      </dsp:txXfrm>
    </dsp:sp>
    <dsp:sp modelId="{3EF58A0F-E58C-4898-8DFE-898B063A139A}">
      <dsp:nvSpPr>
        <dsp:cNvPr id="0" name=""/>
        <dsp:cNvSpPr/>
      </dsp:nvSpPr>
      <dsp:spPr>
        <a:xfrm rot="5400000">
          <a:off x="744677" y="2325292"/>
          <a:ext cx="320395" cy="3844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875734"/>
                <a:satOff val="-19510"/>
                <a:lumOff val="-3137"/>
                <a:alphaOff val="0"/>
                <a:tint val="98000"/>
                <a:lumMod val="110000"/>
              </a:schemeClr>
            </a:gs>
            <a:gs pos="84000">
              <a:schemeClr val="accent3">
                <a:hueOff val="1875734"/>
                <a:satOff val="-19510"/>
                <a:lumOff val="-3137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789533" y="2357331"/>
        <a:ext cx="230684" cy="224277"/>
      </dsp:txXfrm>
    </dsp:sp>
    <dsp:sp modelId="{C3C5497A-AA57-40B9-94B3-C8DF7C855692}">
      <dsp:nvSpPr>
        <dsp:cNvPr id="0" name=""/>
        <dsp:cNvSpPr/>
      </dsp:nvSpPr>
      <dsp:spPr>
        <a:xfrm>
          <a:off x="0" y="2731126"/>
          <a:ext cx="1809751" cy="854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500979"/>
                <a:satOff val="-26013"/>
                <a:lumOff val="-4183"/>
                <a:alphaOff val="0"/>
                <a:tint val="98000"/>
                <a:lumMod val="110000"/>
              </a:schemeClr>
            </a:gs>
            <a:gs pos="84000">
              <a:schemeClr val="accent3">
                <a:hueOff val="2500979"/>
                <a:satOff val="-26013"/>
                <a:lumOff val="-4183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202 чел.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Прошли на </a:t>
          </a:r>
          <a:r>
            <a:rPr lang="en-US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III </a:t>
          </a:r>
          <a:r>
            <a:rPr lang="ru-RU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этап</a:t>
          </a:r>
        </a:p>
      </dsp:txBody>
      <dsp:txXfrm>
        <a:off x="25024" y="2756150"/>
        <a:ext cx="1759703" cy="804339"/>
      </dsp:txXfrm>
    </dsp:sp>
    <dsp:sp modelId="{6743CC8C-1F6D-40E5-B57A-D1BEF7791D0F}">
      <dsp:nvSpPr>
        <dsp:cNvPr id="0" name=""/>
        <dsp:cNvSpPr/>
      </dsp:nvSpPr>
      <dsp:spPr>
        <a:xfrm rot="5400000">
          <a:off x="744677" y="3606873"/>
          <a:ext cx="320395" cy="3844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3751468"/>
                <a:satOff val="-39019"/>
                <a:lumOff val="-6274"/>
                <a:alphaOff val="0"/>
                <a:tint val="98000"/>
                <a:lumMod val="110000"/>
              </a:schemeClr>
            </a:gs>
            <a:gs pos="84000">
              <a:schemeClr val="accent3">
                <a:hueOff val="3751468"/>
                <a:satOff val="-39019"/>
                <a:lumOff val="-6274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b="1" kern="12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789533" y="3638912"/>
        <a:ext cx="230684" cy="224277"/>
      </dsp:txXfrm>
    </dsp:sp>
    <dsp:sp modelId="{9DCF8B08-7004-42FA-B0F0-2B3742AF898C}">
      <dsp:nvSpPr>
        <dsp:cNvPr id="0" name=""/>
        <dsp:cNvSpPr/>
      </dsp:nvSpPr>
      <dsp:spPr>
        <a:xfrm>
          <a:off x="0" y="4012707"/>
          <a:ext cx="1809751" cy="85438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751468"/>
                <a:satOff val="-39019"/>
                <a:lumOff val="-6274"/>
                <a:alphaOff val="0"/>
                <a:tint val="98000"/>
                <a:lumMod val="110000"/>
              </a:schemeClr>
            </a:gs>
            <a:gs pos="84000">
              <a:schemeClr val="accent3">
                <a:hueOff val="3751468"/>
                <a:satOff val="-39019"/>
                <a:lumOff val="-6274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50 чел.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Призеры  </a:t>
          </a:r>
          <a:r>
            <a:rPr lang="en-US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III </a:t>
          </a:r>
          <a:r>
            <a:rPr lang="ru-RU" sz="16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этапа</a:t>
          </a:r>
          <a:endParaRPr lang="ru-RU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024" y="4037731"/>
        <a:ext cx="1759703" cy="8043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95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205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573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914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384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41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064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924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747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521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8243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olimpiad_arch_and_art@mail.ru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ai.sfedu.ru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826" y="683486"/>
            <a:ext cx="8566484" cy="1229507"/>
          </a:xfrm>
        </p:spPr>
        <p:txBody>
          <a:bodyPr anchor="t">
            <a:noAutofit/>
          </a:bodyPr>
          <a:lstStyle/>
          <a:p>
            <a:pPr marL="114300"/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Проведение для школьников 6-11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кл </a:t>
            </a:r>
            <a:r>
              <a:rPr lang="ru-RU" sz="2800" b="1" dirty="0">
                <a:solidFill>
                  <a:srgbClr val="36665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отборочных и </a:t>
            </a:r>
            <a:br>
              <a:rPr lang="ru-RU" sz="2800" b="1" dirty="0">
                <a:solidFill>
                  <a:srgbClr val="36665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b="1" dirty="0">
                <a:solidFill>
                  <a:srgbClr val="36665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ЗАКЛЮЧИТЕЛЬНОГО э</a:t>
            </a:r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тапов</a:t>
            </a:r>
            <a:b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8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2013" y="2024704"/>
            <a:ext cx="8108931" cy="100914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VII</a:t>
            </a:r>
            <a:r>
              <a:rPr lang="ru-RU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Южно-Российская межрегиональная олимпиада школьников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ru-RU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«Архитектура и искусство», по комплексу предметов (рисунок, живопись, композиция, черчение) в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</a:t>
            </a:r>
            <a:r>
              <a:rPr lang="ru-RU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учебном году</a:t>
            </a:r>
          </a:p>
          <a:p>
            <a:endParaRPr lang="ru-RU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15" descr="C:\Users\skorik\Desktop\флаеры. афишы и дерьмо\sfedu-V-13-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0700" y="617467"/>
            <a:ext cx="1576189" cy="1562797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9834" r="6196" b="47188"/>
          <a:stretch/>
        </p:blipFill>
        <p:spPr>
          <a:xfrm>
            <a:off x="673767" y="3033850"/>
            <a:ext cx="7796465" cy="252474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7642" y="5702967"/>
            <a:ext cx="7796852" cy="4536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1A3260"/>
                </a:solidFill>
              </a:rPr>
              <a:t>Зам. председателя оргкомитета ЮРМОШ доцент Терещенко Н.А.</a:t>
            </a:r>
          </a:p>
        </p:txBody>
      </p:sp>
    </p:spTree>
    <p:extLst>
      <p:ext uri="{BB962C8B-B14F-4D97-AF65-F5344CB8AC3E}">
        <p14:creationId xmlns:p14="http://schemas.microsoft.com/office/powerpoint/2010/main" val="992401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Отборочный муниципальный этап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XvII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ЮРМОШ - 2025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6F620E-1A7E-4135-90C8-49DB417DCA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1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октября по 15 декабря 20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г.</a:t>
            </a:r>
          </a:p>
        </p:txBody>
      </p:sp>
    </p:spTree>
    <p:extLst>
      <p:ext uri="{BB962C8B-B14F-4D97-AF65-F5344CB8AC3E}">
        <p14:creationId xmlns:p14="http://schemas.microsoft.com/office/powerpoint/2010/main" val="3593778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77838" y="649289"/>
            <a:ext cx="8218487" cy="579436"/>
          </a:xfrm>
          <a:prstGeom prst="rect">
            <a:avLst/>
          </a:prstGeom>
          <a:solidFill>
            <a:srgbClr val="366658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ОТБОРОЧНЫЙ </a:t>
            </a:r>
            <a:r>
              <a:rPr lang="ru-RU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МУНИЦИПАЛЬНЫЙ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ЭТАП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XVII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ЮРМОШ -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40B772B8-A72B-4C50-8951-C47218A1C92E}"/>
              </a:ext>
            </a:extLst>
          </p:cNvPr>
          <p:cNvSpPr txBox="1">
            <a:spLocks/>
          </p:cNvSpPr>
          <p:nvPr/>
        </p:nvSpPr>
        <p:spPr>
          <a:xfrm>
            <a:off x="477837" y="1362061"/>
            <a:ext cx="8218487" cy="5096608"/>
          </a:xfrm>
          <a:prstGeom prst="rect">
            <a:avLst/>
          </a:prstGeom>
        </p:spPr>
        <p:txBody>
          <a:bodyPr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Отборочный муниципальный этап Олимпиады проводится на площадках олимпиады в очной и заочной форме в период </a:t>
            </a:r>
            <a:r>
              <a:rPr lang="ru-RU" sz="1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1</a:t>
            </a:r>
            <a:r>
              <a:rPr lang="en-US" sz="1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ru-RU" sz="1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октября 20</a:t>
            </a:r>
            <a:r>
              <a:rPr lang="en-US" sz="1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1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года по 15 декабря 20</a:t>
            </a:r>
            <a:r>
              <a:rPr lang="en-US" sz="1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1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года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, в соответствии с графиком проведения, размещаемого на сайте Олимпиады.</a:t>
            </a:r>
          </a:p>
          <a:p>
            <a:pPr algn="just"/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Для участия в отборочном этапе Олимпиады необходимо </a:t>
            </a:r>
            <a:r>
              <a:rPr lang="ru-RU" sz="1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предварительно зарегистрироваться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, заполнив </a:t>
            </a:r>
            <a:r>
              <a:rPr lang="ru-RU" sz="1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электронную заявку </a:t>
            </a:r>
            <a:r>
              <a:rPr lang="ru-RU" sz="1700" b="1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15 октября 2024 по 10 декабря 20</a:t>
            </a:r>
            <a:r>
              <a:rPr lang="en-US" sz="1700" b="1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1700" b="1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</a:p>
          <a:p>
            <a:pPr algn="just"/>
            <a:r>
              <a:rPr lang="ru-RU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При заполнении электронной заявки участник сразу выбирает площадку,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на которой будет проходить отборочный муниципальный и отборочный региональный этапы.</a:t>
            </a:r>
          </a:p>
          <a:p>
            <a:pPr algn="just"/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Отборочный муниципальный этап на площадках может проводится </a:t>
            </a:r>
            <a:r>
              <a:rPr lang="ru-RU" sz="17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только один раз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в дату указанную в графике и размещенную на сайте.</a:t>
            </a:r>
          </a:p>
          <a:p>
            <a:pPr algn="just"/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Каждая площадка составляет свой </a:t>
            </a:r>
            <a:r>
              <a:rPr lang="ru-RU" sz="1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индивидуальный график отборочного муниципального и регионального этапов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, который предоставляет одновременно организатору-координатору (ЮФУ) </a:t>
            </a:r>
            <a:r>
              <a:rPr lang="ru-RU" sz="1700" b="1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 4 октября 20</a:t>
            </a:r>
            <a:r>
              <a:rPr lang="en-US" sz="1700" b="1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1700" b="1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г. посредством заполнения электронной формы для организаторов.</a:t>
            </a:r>
          </a:p>
          <a:p>
            <a:endParaRPr lang="ru-RU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966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>
            <a:extLst>
              <a:ext uri="{FF2B5EF4-FFF2-40B4-BE49-F238E27FC236}">
                <a16:creationId xmlns:a16="http://schemas.microsoft.com/office/drawing/2014/main" id="{40B772B8-A72B-4C50-8951-C47218A1C92E}"/>
              </a:ext>
            </a:extLst>
          </p:cNvPr>
          <p:cNvSpPr txBox="1">
            <a:spLocks/>
          </p:cNvSpPr>
          <p:nvPr/>
        </p:nvSpPr>
        <p:spPr>
          <a:xfrm>
            <a:off x="477837" y="1421226"/>
            <a:ext cx="8218487" cy="4363557"/>
          </a:xfrm>
          <a:prstGeom prst="rect">
            <a:avLst/>
          </a:prstGeom>
        </p:spPr>
        <p:txBody>
          <a:bodyPr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Wingdings 2" charset="2"/>
              <a:buNone/>
            </a:pP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Кроме электронной заявки участник предоставляет на площадки: 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а)  школьникам младше 14 лет 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копию свидетельства о рождении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114300" indent="0">
              <a:buFont typeface="Wingdings 2" charset="2"/>
              <a:buNone/>
            </a:pP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или - школьникам старше 14 лет – паспорт и 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ксерокопию страниц с паспортными данными и регистрацией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б) 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справку из среднего общеобразовательного учебного заведения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, подтверждающую статус учащегося (с подписью руководителя и печатью);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б) ксерокопию </a:t>
            </a: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СНИЛС!!!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(страхового номера индивидуального лицевого счета);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в) </a:t>
            </a:r>
            <a:r>
              <a:rPr lang="ru-RU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согласие участника 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на сбор, хранение, использование, распространение (передачу) и публикацию собственных персональных данных, а также олимпиадных работ, в том числе в сети «Интернет» (форма публикуется на официальном сайте Олимпиады );</a:t>
            </a:r>
          </a:p>
          <a:p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г) </a:t>
            </a:r>
            <a:r>
              <a:rPr lang="ru-RU" sz="1700" b="1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две творческие работы по предметам комплекса – рисунок,  живопись, композиция </a:t>
            </a:r>
            <a:r>
              <a:rPr lang="ru-RU" sz="1700" b="1" u="sng" dirty="0">
                <a:latin typeface="Calibri" panose="020F0502020204030204" pitchFamily="34" charset="0"/>
                <a:cs typeface="Calibri" panose="020F0502020204030204" pitchFamily="34" charset="0"/>
              </a:rPr>
              <a:t>(задания и темы публикуются на официальном сайте Олимпиады в разделе «Участнику»). </a:t>
            </a: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77838" y="649289"/>
            <a:ext cx="8218487" cy="579436"/>
          </a:xfrm>
          <a:prstGeom prst="rect">
            <a:avLst/>
          </a:prstGeom>
          <a:solidFill>
            <a:srgbClr val="366658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ОТБОРОЧНЫЙ </a:t>
            </a:r>
            <a:r>
              <a:rPr lang="ru-RU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МУНИЦИПАЛЬНЫЙ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ЭТАП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XVII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ЮРМОШ -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193702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77838" y="649289"/>
            <a:ext cx="8218487" cy="579436"/>
          </a:xfrm>
          <a:prstGeom prst="rect">
            <a:avLst/>
          </a:prstGeom>
          <a:solidFill>
            <a:srgbClr val="366658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ОТБОРОЧНЫЙ </a:t>
            </a:r>
            <a:r>
              <a:rPr lang="ru-RU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МУНИЦИПАЛЬНЫЙ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ЭТАП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XVII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ЮРМОШ -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40B772B8-A72B-4C50-8951-C47218A1C92E}"/>
              </a:ext>
            </a:extLst>
          </p:cNvPr>
          <p:cNvSpPr txBox="1">
            <a:spLocks/>
          </p:cNvSpPr>
          <p:nvPr/>
        </p:nvSpPr>
        <p:spPr>
          <a:xfrm>
            <a:off x="477837" y="1312193"/>
            <a:ext cx="8218487" cy="5184576"/>
          </a:xfrm>
          <a:prstGeom prst="rect">
            <a:avLst/>
          </a:prstGeom>
        </p:spPr>
        <p:txBody>
          <a:bodyPr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Требования по «Рисунку», «Живописи» и Темы заданий «Композиции» отборочного муниципального этапа  Олимпиады размещаются на сайте ААИ ЮФУ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(раздел Олимпиада – Участнику) после утверждения на заседании оргкомитета.</a:t>
            </a:r>
          </a:p>
          <a:p>
            <a:pPr algn="just"/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Количество победителей (1 степень) и призеров (2,3 степень) отборочного муниципального этапа Олимпиады может составлять не более </a:t>
            </a:r>
            <a:r>
              <a:rPr lang="ru-RU" sz="1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45% от общего количества участников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этапов Олимпиады, число </a:t>
            </a:r>
            <a:r>
              <a:rPr lang="ru-RU" sz="1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победителей не должно превышать 15%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от общего числа участников соответствующего этапа. </a:t>
            </a:r>
          </a:p>
          <a:p>
            <a:pPr algn="just"/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Площадки нарушающие регламент проведения отборочного муниципального этапа не будут допущены к проведению отборочного регионального этапа.</a:t>
            </a:r>
          </a:p>
          <a:p>
            <a:pPr algn="just"/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Фактические сроки проведения отборочных этапов на площадках </a:t>
            </a:r>
            <a:r>
              <a:rPr lang="ru-RU" sz="1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 </a:t>
            </a:r>
            <a:r>
              <a:rPr lang="en-US" sz="1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sz="1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декабря 20</a:t>
            </a:r>
            <a:r>
              <a:rPr lang="en-US" sz="1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1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года</a:t>
            </a:r>
            <a:r>
              <a:rPr lang="en-US" sz="1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включительно.</a:t>
            </a:r>
          </a:p>
          <a:p>
            <a:pPr algn="just"/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Дата проведения последнего </a:t>
            </a:r>
            <a:r>
              <a:rPr lang="ru-RU" sz="17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отборочного муниципального этапа 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на площадке Академии архитектуры и искусств ЮФУ </a:t>
            </a:r>
            <a:r>
              <a:rPr lang="ru-RU" sz="1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декабря 2024 года</a:t>
            </a:r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ru-RU" sz="1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Работы в электронном виде не принимаются! </a:t>
            </a:r>
          </a:p>
          <a:p>
            <a:r>
              <a:rPr lang="ru-RU" sz="1700" b="1" dirty="0">
                <a:latin typeface="Calibri" panose="020F0502020204030204" pitchFamily="34" charset="0"/>
                <a:cs typeface="Calibri" panose="020F0502020204030204" pitchFamily="34" charset="0"/>
              </a:rPr>
              <a:t>Творческие работы участников отборочного этапа хранятся на площадках Олимпиады до 1 сентября 2025 г. </a:t>
            </a:r>
          </a:p>
          <a:p>
            <a:pPr algn="just"/>
            <a:endParaRPr lang="ru-RU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7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996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77838" y="649289"/>
            <a:ext cx="8218487" cy="579436"/>
          </a:xfrm>
          <a:prstGeom prst="rect">
            <a:avLst/>
          </a:prstGeom>
          <a:solidFill>
            <a:srgbClr val="366658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6-9 классы ОТБОРОЧНЫЙ </a:t>
            </a:r>
            <a:r>
              <a:rPr lang="ru-RU" sz="1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МУНИЦИПАЛЬНЫЙ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 ЭТАП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XVII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ЮРМОШ - 2025</a:t>
            </a:r>
          </a:p>
        </p:txBody>
      </p:sp>
      <p:pic>
        <p:nvPicPr>
          <p:cNvPr id="5" name="Picture 4" descr="C:\Users\dardyachenko\Downloads\IMG_96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7838" y="2001184"/>
            <a:ext cx="2328324" cy="3352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5" descr="C:\Users\kurdinova\Downloads\20220330_09463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019" y="1529092"/>
            <a:ext cx="3033218" cy="2148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C:\Users\kurdinova\Downloads\20220330_09445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019" y="3977898"/>
            <a:ext cx="3111609" cy="2212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477838" y="6190093"/>
            <a:ext cx="3198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Примеры работ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8F623630-AEF2-49D6-8E79-6085ED9B9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79486" y="2001184"/>
            <a:ext cx="2416839" cy="3352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5238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77838" y="649289"/>
            <a:ext cx="8218487" cy="579436"/>
          </a:xfrm>
          <a:prstGeom prst="rect">
            <a:avLst/>
          </a:prstGeom>
          <a:solidFill>
            <a:srgbClr val="366658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10-11 классы  ОТБОРОЧНЫЙ </a:t>
            </a:r>
            <a:r>
              <a:rPr lang="ru-RU" sz="1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МУНИЦИПАЛЬНЫЙ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 ЭТАП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XVII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ЮРМОШ -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7838" y="5891753"/>
            <a:ext cx="3198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Примеры работ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01C108-CCDF-473A-AE20-4B42AD74AE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70" y="1519920"/>
            <a:ext cx="2706106" cy="1909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Изображение выглядит как текст, строительный материал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1F7A2B2E-2E8C-48FC-89ED-0056BDAF5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79" y="3642455"/>
            <a:ext cx="2706106" cy="1919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38F973-9E88-4C71-82BA-7E144C56EC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816" y="1727070"/>
            <a:ext cx="2592210" cy="36663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90FEDB-0ABD-47F9-BD8A-A6C14D20DC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774" y="1727071"/>
            <a:ext cx="2592551" cy="366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62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77838" y="649289"/>
            <a:ext cx="8218487" cy="579436"/>
          </a:xfrm>
          <a:prstGeom prst="rect">
            <a:avLst/>
          </a:prstGeom>
          <a:solidFill>
            <a:srgbClr val="366658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6-9 классы ОТБОРОЧНЫЙ </a:t>
            </a:r>
            <a:r>
              <a:rPr lang="ru-RU" sz="1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МУНИЦИПАЛЬНЫЙ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 ЭТАП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XVII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ЮРМОШ -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838" y="6107779"/>
            <a:ext cx="3198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Примеры работ</a:t>
            </a:r>
          </a:p>
        </p:txBody>
      </p:sp>
      <p:pic>
        <p:nvPicPr>
          <p:cNvPr id="11" name="Picture 7" descr="C:\Users\kurdinova\Downloads\20220330_094856.jpg">
            <a:extLst>
              <a:ext uri="{FF2B5EF4-FFF2-40B4-BE49-F238E27FC236}">
                <a16:creationId xmlns:a16="http://schemas.microsoft.com/office/drawing/2014/main" id="{5F00D07C-658F-474B-B344-74A02BF93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838" y="1384286"/>
            <a:ext cx="2281611" cy="3199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B421F3EB-6939-4D11-91E2-B3B2230DF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6873" y="1384285"/>
            <a:ext cx="3270253" cy="2354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83F6F6-8CE9-484B-A8A1-C087711C4A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5551" y="1384285"/>
            <a:ext cx="2335467" cy="3302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557A1F-57FC-4282-BD24-DF1EE7BAA7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6873" y="3807722"/>
            <a:ext cx="3270253" cy="2318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2044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77838" y="649289"/>
            <a:ext cx="8218487" cy="579436"/>
          </a:xfrm>
          <a:prstGeom prst="rect">
            <a:avLst/>
          </a:prstGeom>
          <a:solidFill>
            <a:srgbClr val="366658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10-11 классы ОТБОРОЧНЫЙ </a:t>
            </a:r>
            <a:r>
              <a:rPr lang="ru-RU" sz="1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МУНИЦИПАЛЬНЫЙ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 ЭТАП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XVII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ЮРМОШ -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800" b="1" dirty="0"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</p:txBody>
      </p:sp>
      <p:pic>
        <p:nvPicPr>
          <p:cNvPr id="9" name="Содержимое 8">
            <a:extLst>
              <a:ext uri="{FF2B5EF4-FFF2-40B4-BE49-F238E27FC236}">
                <a16:creationId xmlns:a16="http://schemas.microsoft.com/office/drawing/2014/main" id="{713DCC64-8064-455E-8955-8F10CC913B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944" y="1331511"/>
            <a:ext cx="3610026" cy="2552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2C8BFAB-8087-4359-BDE7-874E9333D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140547" y="3596875"/>
            <a:ext cx="2546444" cy="3600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F38DF4B-1D41-4306-BCFF-5D5336F279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0578" y="4166150"/>
            <a:ext cx="1730021" cy="2446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C955C09-6BE7-48CB-98A5-B07A508168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417" y="4166151"/>
            <a:ext cx="1731233" cy="2446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3" descr="C:\Users\kurdinova\Downloads\IMG20220330093952.jpg">
            <a:extLst>
              <a:ext uri="{FF2B5EF4-FFF2-40B4-BE49-F238E27FC236}">
                <a16:creationId xmlns:a16="http://schemas.microsoft.com/office/drawing/2014/main" id="{F0EDE01B-47D5-48BC-8733-5A3C03986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2417" y="1331512"/>
            <a:ext cx="3570458" cy="2554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7074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77838" y="649289"/>
            <a:ext cx="8218487" cy="579436"/>
          </a:xfrm>
          <a:prstGeom prst="rect">
            <a:avLst/>
          </a:prstGeom>
          <a:solidFill>
            <a:srgbClr val="366658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ОТБОРОЧНЫЙ </a:t>
            </a:r>
            <a:r>
              <a:rPr lang="ru-RU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МУНИЦИПАЛЬНЫЙ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ЭТАП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XVII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ЮРМОШ -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40B772B8-A72B-4C50-8951-C47218A1C92E}"/>
              </a:ext>
            </a:extLst>
          </p:cNvPr>
          <p:cNvSpPr txBox="1">
            <a:spLocks/>
          </p:cNvSpPr>
          <p:nvPr/>
        </p:nvSpPr>
        <p:spPr>
          <a:xfrm>
            <a:off x="477838" y="1220833"/>
            <a:ext cx="7992888" cy="5473733"/>
          </a:xfrm>
          <a:prstGeom prst="rect">
            <a:avLst/>
          </a:prstGeom>
        </p:spPr>
        <p:txBody>
          <a:bodyPr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Темы тематической композиции на заданную тему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ru-RU" sz="1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6-7 классы</a:t>
            </a:r>
          </a:p>
          <a:p>
            <a:pPr marL="304800" lvl="0" indent="327025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400" b="1" dirty="0"/>
              <a:t>Мои друзья</a:t>
            </a:r>
            <a:endParaRPr lang="ru-RU" sz="1400" dirty="0"/>
          </a:p>
          <a:p>
            <a:pPr marL="304800" lvl="0" indent="327025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400" dirty="0"/>
              <a:t>Тема по выбору площадки олимпиады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8-9 классы</a:t>
            </a:r>
          </a:p>
          <a:p>
            <a:pPr marL="304800" lvl="0" indent="53975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400" b="1" dirty="0"/>
              <a:t>  Я-волонтер!</a:t>
            </a:r>
            <a:endParaRPr lang="ru-RU" sz="1400" dirty="0"/>
          </a:p>
          <a:p>
            <a:pPr marL="304800" lvl="0" indent="53975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400" b="1" dirty="0"/>
              <a:t>  Стилизация: Рыбы, цветы, природные формы на выбор</a:t>
            </a:r>
            <a:endParaRPr lang="ru-RU" sz="1400" dirty="0"/>
          </a:p>
          <a:p>
            <a:pPr marL="304800" lvl="0" indent="53975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400" dirty="0"/>
              <a:t>  Тема по выбору площадки олимпиады.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10-11 классы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ru-RU" sz="1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Композиция архитектурная</a:t>
            </a:r>
          </a:p>
          <a:p>
            <a:pPr marL="304800" lvl="0" indent="53975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400" b="1" dirty="0"/>
              <a:t>  Монолит</a:t>
            </a:r>
            <a:endParaRPr lang="ru-RU" sz="1400" dirty="0"/>
          </a:p>
          <a:p>
            <a:pPr marL="304800" lvl="0" indent="53975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400" b="1" dirty="0"/>
              <a:t>  Взлет</a:t>
            </a:r>
          </a:p>
          <a:p>
            <a:pPr marL="304800" lvl="0" indent="53975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400" b="1" dirty="0"/>
              <a:t>Протяженность</a:t>
            </a:r>
            <a:endParaRPr lang="ru-RU" sz="1400" dirty="0"/>
          </a:p>
          <a:p>
            <a:pPr marL="304800" lvl="0" indent="53975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400" dirty="0"/>
              <a:t>  Тема по выбору площадки олимпиады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ru-RU" sz="1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10-11 классы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ru-RU" sz="1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Композиция дизайнерская</a:t>
            </a:r>
          </a:p>
          <a:p>
            <a:pPr marL="304800" indent="53975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sz="14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В морских глубинах</a:t>
            </a:r>
          </a:p>
          <a:p>
            <a:pPr marL="304800" indent="53975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Спортивное состязание</a:t>
            </a:r>
          </a:p>
          <a:p>
            <a:pPr marL="304800" indent="53975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 Стилизация: пчела, черепаха, ворон</a:t>
            </a:r>
          </a:p>
          <a:p>
            <a:pPr marL="304800" lvl="0" indent="53975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 Тема по выбору площадки олимпиады</a:t>
            </a:r>
          </a:p>
          <a:p>
            <a:pPr lvl="0">
              <a:spcAft>
                <a:spcPts val="400"/>
              </a:spcAft>
              <a:buFont typeface="Wingdings" panose="05000000000000000000" pitchFamily="2" charset="2"/>
              <a:buChar char="Ø"/>
            </a:pPr>
            <a:endParaRPr lang="ru-RU" sz="1400" dirty="0"/>
          </a:p>
          <a:p>
            <a:endParaRPr lang="ru-RU" sz="14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endParaRPr lang="ru-RU" sz="1400" dirty="0"/>
          </a:p>
          <a:p>
            <a:pPr algn="just"/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just">
              <a:buFont typeface="Wingdings 2" charset="2"/>
              <a:buNone/>
            </a:pP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808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Отборочный региональный этап </a:t>
            </a:r>
            <a:b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XVI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ЮРМОШ - 2025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DD4846-6166-4423-ABF4-2DA8179D7D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25 декабря 2024 г. по 29 января 2025 г.</a:t>
            </a:r>
          </a:p>
          <a:p>
            <a:endParaRPr lang="ru-RU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515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1054100"/>
            <a:ext cx="7989751" cy="2592349"/>
          </a:xfrm>
        </p:spPr>
        <p:txBody>
          <a:bodyPr>
            <a:normAutofit/>
          </a:bodyPr>
          <a:lstStyle/>
          <a:p>
            <a:r>
              <a:rPr lang="ru-RU" sz="3200" b="1" dirty="0"/>
              <a:t>Площадки проведения </a:t>
            </a:r>
            <a:br>
              <a:rPr lang="ru-RU" sz="3200" b="1" dirty="0"/>
            </a:br>
            <a:r>
              <a:rPr lang="en-US" sz="3200" b="1" dirty="0">
                <a:solidFill>
                  <a:srgbClr val="7030A0"/>
                </a:solidFill>
              </a:rPr>
              <a:t>XVII</a:t>
            </a:r>
            <a:r>
              <a:rPr lang="en-US" sz="3200" b="1" dirty="0"/>
              <a:t> </a:t>
            </a:r>
            <a:r>
              <a:rPr lang="ru-RU" sz="3200" b="1" dirty="0"/>
              <a:t>Южно-Российской межрегиональной олимпиады школьников  </a:t>
            </a:r>
            <a:br>
              <a:rPr lang="ru-RU" sz="3200" b="1" dirty="0"/>
            </a:br>
            <a:r>
              <a:rPr lang="ru-RU" sz="3200" b="1" dirty="0"/>
              <a:t>«Архитектура и искусство»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81192" y="4198516"/>
            <a:ext cx="7989751" cy="906883"/>
          </a:xfrm>
        </p:spPr>
        <p:txBody>
          <a:bodyPr>
            <a:normAutofit/>
          </a:bodyPr>
          <a:lstStyle/>
          <a:p>
            <a:r>
              <a:rPr lang="ru-RU" b="1" dirty="0"/>
              <a:t>Г. Ростов-на-дону,  Ростовская область, </a:t>
            </a:r>
          </a:p>
          <a:p>
            <a:r>
              <a:rPr lang="ru-RU" b="1" dirty="0"/>
              <a:t>субъекты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2471292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77838" y="649289"/>
            <a:ext cx="8218487" cy="579436"/>
          </a:xfrm>
          <a:prstGeom prst="rect">
            <a:avLst/>
          </a:prstGeom>
          <a:solidFill>
            <a:srgbClr val="366658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ОТБОРОЧНЫЙ </a:t>
            </a:r>
            <a:r>
              <a:rPr lang="ru-RU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региональный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ЭТАП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XVII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ЮРМОШ -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2025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89917DC9-968D-4B81-BFC6-7C76B5015D99}"/>
              </a:ext>
            </a:extLst>
          </p:cNvPr>
          <p:cNvSpPr txBox="1">
            <a:spLocks/>
          </p:cNvSpPr>
          <p:nvPr/>
        </p:nvSpPr>
        <p:spPr>
          <a:xfrm>
            <a:off x="477838" y="1400161"/>
            <a:ext cx="7992888" cy="5096608"/>
          </a:xfrm>
          <a:prstGeom prst="rect">
            <a:avLst/>
          </a:prstGeom>
        </p:spPr>
        <p:txBody>
          <a:bodyPr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Отборочный региональный этап Олимпиады проводится </a:t>
            </a:r>
            <a:r>
              <a:rPr lang="ru-RU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очной форме в период </a:t>
            </a:r>
            <a:r>
              <a:rPr lang="ru-RU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 декабря 2024 г. по 29 января 2025 г.,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в соответствии с графиком проведения, размещаемого на сайте Олимпиады.</a:t>
            </a:r>
          </a:p>
          <a:p>
            <a:pPr algn="just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К участию в отборочном региональном этапе Олимпиады допускаются победители и призеры </a:t>
            </a:r>
            <a:r>
              <a:rPr lang="ru-RU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отборочного муниципального этапа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Олимпиады 20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4-2025 учебного года.</a:t>
            </a:r>
          </a:p>
          <a:p>
            <a:pPr algn="just"/>
            <a:r>
              <a:rPr lang="ru-RU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Регистрация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участников отборочного регионального этапа осуществляется </a:t>
            </a:r>
            <a:r>
              <a:rPr lang="ru-RU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день проведения Олимпиады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по каждому предмету согласно расписанию </a:t>
            </a:r>
            <a:r>
              <a:rPr lang="ru-RU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присутствии участника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. После прохождения регистрации участнику выдается Титульный лист с штампом Организатора Олимпиады, который заполняется участником и сдается по окончанию испытания вместе с работой.</a:t>
            </a:r>
          </a:p>
          <a:p>
            <a:pPr algn="just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Количество победителей (1 степень) и призеров (2,3 степень) отборочного регионального этапа Олимпиады может составлять не более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45% от общего количества участников</a:t>
            </a:r>
            <a:r>
              <a:rPr lang="ru-RU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этапов Олимпиады, число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победителей не должно превышать 15%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от общего числа участников соответствующего этапа. </a:t>
            </a:r>
          </a:p>
          <a:p>
            <a:pPr algn="just"/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346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77838" y="649288"/>
            <a:ext cx="8218487" cy="827087"/>
          </a:xfrm>
          <a:prstGeom prst="rect">
            <a:avLst/>
          </a:prstGeom>
          <a:solidFill>
            <a:srgbClr val="366658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Продолжительность выполнения заданий </a:t>
            </a:r>
            <a:b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b="1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отборочного  регионального  этапа  (очного)</a:t>
            </a:r>
            <a:br>
              <a:rPr lang="en-US" sz="1600" b="1" i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XVII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ЮРМОШ – 2025 (в астрономических часах):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77837" y="1476375"/>
            <a:ext cx="8218487" cy="4572002"/>
          </a:xfrm>
          <a:prstGeom prst="rect">
            <a:avLst/>
          </a:prstGeom>
        </p:spPr>
        <p:txBody>
          <a:bodyPr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Font typeface="Wingdings 2" charset="2"/>
              <a:buNone/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Учащиеся 6-11 классов олимпиады выбирают </a:t>
            </a:r>
            <a:r>
              <a:rPr lang="ru-RU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две номинации для участия </a:t>
            </a:r>
            <a:r>
              <a:rPr lang="ru-RU" sz="1400" b="1" dirty="0">
                <a:latin typeface="Calibri" pitchFamily="34" charset="0"/>
                <a:cs typeface="Calibri" pitchFamily="34" charset="0"/>
              </a:rPr>
              <a:t>в </a:t>
            </a:r>
            <a:r>
              <a:rPr lang="ru-RU" sz="14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отборочном региональном </a:t>
            </a:r>
            <a:r>
              <a:rPr lang="ru-RU" sz="1400" b="1" dirty="0">
                <a:latin typeface="Calibri" pitchFamily="34" charset="0"/>
                <a:cs typeface="Calibri" pitchFamily="34" charset="0"/>
              </a:rPr>
              <a:t>этапе Олимпиады:</a:t>
            </a:r>
          </a:p>
          <a:p>
            <a:pPr marL="114300" indent="0">
              <a:buFont typeface="Wingdings 2" charset="2"/>
              <a:buNone/>
            </a:pPr>
            <a:endParaRPr lang="ru-RU" sz="1600" b="1" dirty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buFont typeface="Wingdings 2" charset="2"/>
              <a:buNone/>
            </a:pPr>
            <a:endParaRPr lang="ru-RU" sz="1600" b="1" dirty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buFont typeface="Wingdings 2" charset="2"/>
              <a:buNone/>
            </a:pPr>
            <a:endParaRPr lang="ru-RU" sz="1600" b="1" dirty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buFont typeface="Wingdings 2" charset="2"/>
              <a:buNone/>
            </a:pPr>
            <a:endParaRPr lang="ru-RU" sz="1600" b="1" dirty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buFont typeface="Wingdings 2" charset="2"/>
              <a:buNone/>
            </a:pPr>
            <a:endParaRPr lang="ru-RU" sz="1600" b="1" dirty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buFont typeface="Wingdings 2" charset="2"/>
              <a:buNone/>
            </a:pPr>
            <a:endParaRPr lang="ru-RU" sz="1600" b="1" dirty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buFont typeface="Wingdings 2" charset="2"/>
              <a:buNone/>
            </a:pPr>
            <a:endParaRPr lang="ru-RU" sz="800" b="1" dirty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>
              <a:buFont typeface="Wingdings 2" charset="2"/>
              <a:buNone/>
            </a:pPr>
            <a:endParaRPr lang="ru-RU" sz="900" b="1" dirty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 algn="just">
              <a:buFont typeface="Wingdings 2" charset="2"/>
              <a:buNone/>
            </a:pPr>
            <a:endParaRPr lang="ru-RU" sz="1600" b="1" dirty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 algn="just">
              <a:buFont typeface="Wingdings 2" charset="2"/>
              <a:buNone/>
            </a:pPr>
            <a:endParaRPr lang="ru-RU" sz="1600" b="1" dirty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 algn="just">
              <a:buFont typeface="Wingdings 2" charset="2"/>
              <a:buNone/>
            </a:pPr>
            <a:endParaRPr lang="ru-RU" sz="1400" b="1" dirty="0">
              <a:solidFill>
                <a:srgbClr val="0000CC"/>
              </a:solidFill>
              <a:latin typeface="Calibri" pitchFamily="34" charset="0"/>
              <a:cs typeface="Calibri" pitchFamily="34" charset="0"/>
            </a:endParaRPr>
          </a:p>
          <a:p>
            <a:pPr marL="114300" indent="0" algn="just">
              <a:spcAft>
                <a:spcPts val="0"/>
              </a:spcAft>
              <a:buFont typeface="Wingdings 2" charset="2"/>
              <a:buNone/>
            </a:pPr>
            <a:r>
              <a:rPr lang="ru-RU" sz="14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Темы заданий </a:t>
            </a:r>
            <a:r>
              <a:rPr lang="ru-RU" sz="1400" b="1" dirty="0">
                <a:latin typeface="Calibri" pitchFamily="34" charset="0"/>
                <a:cs typeface="Calibri" pitchFamily="34" charset="0"/>
              </a:rPr>
              <a:t>по композиции и черчению </a:t>
            </a:r>
            <a:r>
              <a:rPr lang="ru-RU" sz="1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в день проведения </a:t>
            </a:r>
            <a:r>
              <a:rPr lang="ru-RU" sz="14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отборочного регионального этапа  Олимпиады </a:t>
            </a:r>
            <a:r>
              <a:rPr lang="ru-RU" sz="1400" b="1" dirty="0">
                <a:latin typeface="Calibri" pitchFamily="34" charset="0"/>
                <a:cs typeface="Calibri" pitchFamily="34" charset="0"/>
              </a:rPr>
              <a:t>в соответствии с графиком</a:t>
            </a:r>
            <a:r>
              <a:rPr lang="ru-RU" sz="1400" b="1" dirty="0">
                <a:solidFill>
                  <a:srgbClr val="0000CC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marL="114300" indent="0">
              <a:buFont typeface="Wingdings 2" charset="2"/>
              <a:buNone/>
            </a:pPr>
            <a:endParaRPr lang="ru-RU" sz="1600" b="1" dirty="0">
              <a:solidFill>
                <a:srgbClr val="0000CC"/>
              </a:solidFill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A9971CD-C03A-415F-8901-CE5EA9782A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307102"/>
              </p:ext>
            </p:extLst>
          </p:nvPr>
        </p:nvGraphicFramePr>
        <p:xfrm>
          <a:off x="1238708" y="2010094"/>
          <a:ext cx="6696743" cy="359664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579655">
                  <a:extLst>
                    <a:ext uri="{9D8B030D-6E8A-4147-A177-3AD203B41FA5}">
                      <a16:colId xmlns:a16="http://schemas.microsoft.com/office/drawing/2014/main" val="1191176213"/>
                    </a:ext>
                  </a:extLst>
                </a:gridCol>
                <a:gridCol w="1300666">
                  <a:extLst>
                    <a:ext uri="{9D8B030D-6E8A-4147-A177-3AD203B41FA5}">
                      <a16:colId xmlns:a16="http://schemas.microsoft.com/office/drawing/2014/main" val="1622994221"/>
                    </a:ext>
                  </a:extLst>
                </a:gridCol>
                <a:gridCol w="1870443">
                  <a:extLst>
                    <a:ext uri="{9D8B030D-6E8A-4147-A177-3AD203B41FA5}">
                      <a16:colId xmlns:a16="http://schemas.microsoft.com/office/drawing/2014/main" val="2106081923"/>
                    </a:ext>
                  </a:extLst>
                </a:gridCol>
                <a:gridCol w="19459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1245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Номинации </a:t>
                      </a:r>
                      <a:r>
                        <a:rPr lang="en-US" sz="1600" dirty="0" err="1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олимпиады</a:t>
                      </a:r>
                      <a:endParaRPr lang="ru-RU" sz="16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03200" algn="ctr"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Класс</a:t>
                      </a:r>
                      <a:endParaRPr lang="ru-RU" sz="16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Количество</a:t>
                      </a:r>
                      <a:r>
                        <a:rPr lang="en-US" sz="16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астрономических </a:t>
                      </a:r>
                      <a:r>
                        <a:rPr lang="en-US" sz="1600" dirty="0" err="1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часов</a:t>
                      </a:r>
                      <a:endParaRPr lang="ru-RU" sz="16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Выбор номинации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745690"/>
                  </a:ext>
                </a:extLst>
              </a:tr>
              <a:tr h="23708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</a:t>
                      </a:r>
                      <a:r>
                        <a:rPr lang="ru-RU" sz="16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</a:t>
                      </a:r>
                      <a:r>
                        <a:rPr lang="ru-RU" sz="16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</a:t>
                      </a:r>
                      <a:r>
                        <a:rPr lang="ru-RU" sz="16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</a:t>
                      </a:r>
                      <a:r>
                        <a:rPr lang="ru-RU" sz="16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</a:t>
                      </a:r>
                      <a:r>
                        <a:rPr lang="ru-RU" sz="16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о</a:t>
                      </a:r>
                      <a:r>
                        <a:rPr lang="ru-RU" sz="16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</a:t>
                      </a:r>
                      <a:endParaRPr lang="ru-RU" sz="16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03200"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 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обязательная номинация для всех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639300"/>
                  </a:ext>
                </a:extLst>
              </a:tr>
              <a:tr h="2370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03200"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 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- 10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110860"/>
                  </a:ext>
                </a:extLst>
              </a:tr>
              <a:tr h="2370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03200"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087306"/>
                  </a:ext>
                </a:extLst>
              </a:tr>
              <a:tr h="23708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Композиция</a:t>
                      </a: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03200"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7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по выбору участника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63416"/>
                  </a:ext>
                </a:extLst>
              </a:tr>
              <a:tr h="2370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03200"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452741"/>
                  </a:ext>
                </a:extLst>
              </a:tr>
              <a:tr h="2370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03200"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702914"/>
                  </a:ext>
                </a:extLst>
              </a:tr>
              <a:tr h="262799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Живопись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03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6-7</a:t>
                      </a: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по выбору участника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53330"/>
                  </a:ext>
                </a:extLst>
              </a:tr>
              <a:tr h="26279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03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8-9-10</a:t>
                      </a: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848687"/>
                  </a:ext>
                </a:extLst>
              </a:tr>
              <a:tr h="26279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03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</a:t>
                      </a: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575681"/>
                  </a:ext>
                </a:extLst>
              </a:tr>
              <a:tr h="262799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Черчение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03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9-</a:t>
                      </a: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</a:t>
                      </a: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</a:t>
                      </a: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по выбору участника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692780"/>
                  </a:ext>
                </a:extLst>
              </a:tr>
              <a:tr h="26279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03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</a:t>
                      </a: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993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010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77838" y="649289"/>
            <a:ext cx="8218487" cy="579436"/>
          </a:xfrm>
          <a:prstGeom prst="rect">
            <a:avLst/>
          </a:prstGeom>
          <a:solidFill>
            <a:srgbClr val="366658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ОТБОРОЧНЫЙ </a:t>
            </a:r>
            <a:r>
              <a:rPr lang="ru-RU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региональный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ЭТАП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XVII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ЮРМОШ - 2025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9917DC9-968D-4B81-BFC6-7C76B5015D99}"/>
              </a:ext>
            </a:extLst>
          </p:cNvPr>
          <p:cNvSpPr txBox="1">
            <a:spLocks/>
          </p:cNvSpPr>
          <p:nvPr/>
        </p:nvSpPr>
        <p:spPr>
          <a:xfrm>
            <a:off x="477837" y="1276350"/>
            <a:ext cx="8218487" cy="5400600"/>
          </a:xfrm>
          <a:prstGeom prst="rect">
            <a:avLst/>
          </a:prstGeom>
        </p:spPr>
        <p:txBody>
          <a:bodyPr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Работы обсуждаются и оцениваются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региональными предметно-методическими комиссиями совместно с членами оргкомитета, анализируются региональными жюри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в обезличенном виде </a:t>
            </a:r>
            <a:r>
              <a:rPr lang="ru-RU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(проверка и апелляция работ проводится до 6 февраля 2025 г.). </a:t>
            </a:r>
          </a:p>
          <a:p>
            <a:pPr algn="just"/>
            <a:endParaRPr lang="ru-RU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Протоколы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отборочного регионального этапа предоставляются организатору-координатору в электронной форме </a:t>
            </a:r>
            <a:r>
              <a:rPr lang="ru-RU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 6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февраля 2025 г. 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Результаты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отборочного регионального этапа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Олимпиады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помещаются на информационных стендах и сайтах организаторов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олимпиады </a:t>
            </a:r>
            <a:r>
              <a:rPr lang="ru-RU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февраля 2025 г.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060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3" y="2587083"/>
            <a:ext cx="7989751" cy="165038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заключительный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межрегиональный этап </a:t>
            </a:r>
            <a:b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XVI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ЮРМОШ - 2025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6F0D99-4865-4AE8-A9DA-4A16146E2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 февраля – 2 марта 2025 года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18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77838" y="649289"/>
            <a:ext cx="8218487" cy="579436"/>
          </a:xfrm>
          <a:prstGeom prst="rect">
            <a:avLst/>
          </a:prstGeom>
          <a:solidFill>
            <a:srgbClr val="366658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Регламент проведения </a:t>
            </a:r>
            <a:r>
              <a:rPr lang="ru-RU" sz="2400" b="1" dirty="0">
                <a:solidFill>
                  <a:srgbClr val="FF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заключительного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этапа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B7EF52AB-EE9F-44CB-AC70-575C42D9EAD1}"/>
              </a:ext>
            </a:extLst>
          </p:cNvPr>
          <p:cNvSpPr txBox="1">
            <a:spLocks/>
          </p:cNvSpPr>
          <p:nvPr/>
        </p:nvSpPr>
        <p:spPr>
          <a:xfrm>
            <a:off x="345687" y="1228725"/>
            <a:ext cx="8350637" cy="4806315"/>
          </a:xfrm>
          <a:prstGeom prst="rect">
            <a:avLst/>
          </a:prstGeom>
        </p:spPr>
        <p:txBody>
          <a:bodyPr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Заключительный этап проводится в ОЧНОЙ форме</a:t>
            </a:r>
          </a:p>
          <a:p>
            <a:pPr marL="11430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 февраля – 2 марта 2025 года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года на более 70 площадках</a:t>
            </a:r>
          </a:p>
          <a:p>
            <a:pPr marL="114300" indent="0" algn="ctr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ctr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Расписание заключительного этапа олимпиады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6-11 классов</a:t>
            </a:r>
          </a:p>
          <a:p>
            <a:pPr marL="114300" indent="0" algn="ctr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r>
              <a:rPr lang="ru-RU" dirty="0">
                <a:solidFill>
                  <a:srgbClr val="0632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площадке ААИ ЮФУ </a:t>
            </a:r>
          </a:p>
          <a:p>
            <a:pPr marL="114300" indent="0" algn="ctr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endParaRPr lang="ru-RU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endParaRPr lang="ru-RU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ctr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Расписание заключительного этапа для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6-11 классов всех площадок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размещается на сайте олимпиады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http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en-US" b="1" u="sng" dirty="0">
                <a:latin typeface="Calibri" panose="020F0502020204030204" pitchFamily="34" charset="0"/>
                <a:cs typeface="Calibri" panose="020F0502020204030204" pitchFamily="34" charset="0"/>
              </a:rPr>
              <a:t>www</a:t>
            </a:r>
            <a:r>
              <a:rPr lang="ru-RU" b="1" u="sng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raai</a:t>
            </a:r>
            <a:r>
              <a:rPr lang="ru-RU" b="1" u="sng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sfedu</a:t>
            </a:r>
            <a:r>
              <a:rPr lang="ru-RU" b="1" u="sng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ru</a:t>
            </a:r>
            <a:endParaRPr lang="ru-RU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ctr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endParaRPr lang="ru-RU" sz="1600" b="1" dirty="0">
              <a:solidFill>
                <a:srgbClr val="0632A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 indent="0" algn="ctr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r>
              <a:rPr lang="ru-RU" sz="1600" b="1" dirty="0">
                <a:solidFill>
                  <a:srgbClr val="0632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Наблюдатели от ААИ ЮФУ и других учреждений направляются на площадки, </a:t>
            </a:r>
          </a:p>
          <a:p>
            <a:pPr marL="114300" indent="0" algn="ctr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r>
              <a:rPr lang="ru-RU" sz="1600" b="1" dirty="0">
                <a:solidFill>
                  <a:srgbClr val="0632A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где есть участники 11 класса</a:t>
            </a:r>
          </a:p>
          <a:p>
            <a:pPr marL="114300" indent="0">
              <a:spcBef>
                <a:spcPts val="0"/>
              </a:spcBef>
              <a:spcAft>
                <a:spcPts val="0"/>
              </a:spcAft>
              <a:buFont typeface="Wingdings 2" charset="2"/>
              <a:buNone/>
            </a:pPr>
            <a:endParaRPr lang="ru-RU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5976CE3-1FFC-4709-9D7D-272E9294B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722169"/>
              </p:ext>
            </p:extLst>
          </p:nvPr>
        </p:nvGraphicFramePr>
        <p:xfrm>
          <a:off x="1272893" y="2822244"/>
          <a:ext cx="6496224" cy="2056423"/>
        </p:xfrm>
        <a:graphic>
          <a:graphicData uri="http://schemas.openxmlformats.org/drawingml/2006/table">
            <a:tbl>
              <a:tblPr firstRow="1" firstCol="1" bandRow="1"/>
              <a:tblGrid>
                <a:gridCol w="2103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9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30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69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urier New"/>
                          <a:cs typeface="Calibri" panose="020F0502020204030204" pitchFamily="34" charset="0"/>
                        </a:rPr>
                        <a:t>Дата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urier New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urier New"/>
                          <a:cs typeface="Calibri" panose="020F0502020204030204" pitchFamily="34" charset="0"/>
                        </a:rPr>
                        <a:t>проведения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urier New"/>
                          <a:cs typeface="Calibri" panose="020F0502020204030204" pitchFamily="34" charset="0"/>
                        </a:rPr>
                        <a:t>Предмет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urier New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urier New"/>
                          <a:cs typeface="Calibri" panose="020F0502020204030204" pitchFamily="34" charset="0"/>
                        </a:rPr>
                        <a:t>олимпиады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urier New"/>
                          <a:cs typeface="Calibri" panose="020F0502020204030204" pitchFamily="34" charset="0"/>
                        </a:rPr>
                        <a:t>Время проведения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73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февраля 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r>
                        <a:rPr lang="ru-RU" sz="1600" b="1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г.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urier New"/>
                          <a:cs typeface="Calibri" panose="020F0502020204030204" pitchFamily="34" charset="0"/>
                        </a:rPr>
                        <a:t>Черчение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ourier New"/>
                          <a:cs typeface="Calibri" panose="020F0502020204030204" pitchFamily="34" charset="0"/>
                        </a:rPr>
                        <a:t>10.00 – 15.00 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7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urier New"/>
                          <a:cs typeface="Calibri" panose="020F0502020204030204" pitchFamily="34" charset="0"/>
                        </a:rPr>
                        <a:t>Живопись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ourier New"/>
                          <a:cs typeface="Calibri" panose="020F0502020204030204" pitchFamily="34" charset="0"/>
                        </a:rPr>
                        <a:t>10.00 – 16.00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1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28 февраля 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r>
                        <a:rPr lang="ru-RU" sz="1600" b="1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г.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urier New"/>
                          <a:cs typeface="Calibri" panose="020F0502020204030204" pitchFamily="34" charset="0"/>
                        </a:rPr>
                        <a:t>Рисунок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ourier New"/>
                          <a:cs typeface="Calibri" panose="020F0502020204030204" pitchFamily="34" charset="0"/>
                        </a:rPr>
                        <a:t>10.00 – 16.00 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9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 марта 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r>
                        <a:rPr lang="ru-RU" sz="1600" b="1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г.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urier New"/>
                          <a:cs typeface="Calibri" panose="020F0502020204030204" pitchFamily="34" charset="0"/>
                        </a:rPr>
                        <a:t>Композиция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urier New"/>
                          <a:cs typeface="Calibri" panose="020F0502020204030204" pitchFamily="34" charset="0"/>
                        </a:rPr>
                        <a:t>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ourier New"/>
                          <a:cs typeface="Calibri" panose="020F0502020204030204" pitchFamily="34" charset="0"/>
                        </a:rPr>
                        <a:t>10.00 – 16.00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73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 марта </a:t>
                      </a:r>
                      <a:r>
                        <a:rPr lang="en-US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r>
                        <a:rPr lang="ru-RU" sz="1600" b="1" baseline="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г.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urier New"/>
                          <a:cs typeface="Calibri" panose="020F0502020204030204" pitchFamily="34" charset="0"/>
                        </a:rPr>
                        <a:t>Композиция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ourier New"/>
                          <a:cs typeface="Calibri" panose="020F0502020204030204" pitchFamily="34" charset="0"/>
                        </a:rPr>
                        <a:t>  9.00 – 15.00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7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ourier New"/>
                          <a:cs typeface="Calibri" panose="020F0502020204030204" pitchFamily="34" charset="0"/>
                        </a:rPr>
                        <a:t>Черчение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Courier New"/>
                          <a:cs typeface="Calibri" panose="020F0502020204030204" pitchFamily="34" charset="0"/>
                        </a:rPr>
                        <a:t>  9.00 – 14.00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7726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77838" y="649289"/>
            <a:ext cx="8218487" cy="542652"/>
          </a:xfrm>
          <a:prstGeom prst="rect">
            <a:avLst/>
          </a:prstGeom>
          <a:solidFill>
            <a:srgbClr val="366658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Регламент проведения </a:t>
            </a:r>
            <a:r>
              <a:rPr lang="ru-RU" sz="2400" b="1" dirty="0">
                <a:solidFill>
                  <a:srgbClr val="FF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заключительного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этапа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83EFBBAA-B5AC-4667-9899-9DEEFA5A5655}"/>
              </a:ext>
            </a:extLst>
          </p:cNvPr>
          <p:cNvSpPr txBox="1">
            <a:spLocks/>
          </p:cNvSpPr>
          <p:nvPr/>
        </p:nvSpPr>
        <p:spPr>
          <a:xfrm>
            <a:off x="393897" y="1191941"/>
            <a:ext cx="8302428" cy="5546483"/>
          </a:xfrm>
          <a:prstGeom prst="rect">
            <a:avLst/>
          </a:prstGeom>
        </p:spPr>
        <p:txBody>
          <a:bodyPr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Работы оцениваются предметно-методическими комиссиями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совместно с членами оргкомитета, анализируются жюри в обезличенном виде (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проверка работ проводится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11 по 14 марта 2025 г. Ростове-на-Дону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, ул. М. Горького 75, ауд. 102, 105, 108, 206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). После выставления оценок комиссией, работы дешифруются и оценки вносятся в ведомости.</a:t>
            </a:r>
          </a:p>
          <a:p>
            <a:pPr lvl="0" algn="just"/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Результаты заключительного этапа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Олимпиады и критерии определения победителей и призёров Олимпиады помещаются на сайте олимпиады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 позднее 25 марта 2025 г. 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 позднее 25 марта 2025 г. </a:t>
            </a:r>
            <a:r>
              <a:rPr lang="ru-RU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ЮФУ устанавливает процедуру подачи и рассмотрения апелляций участников Олимпиады, на основе Порядка подачи и рассмотрения апелляций участников Олимпиады, утверждаемым Организационным комитетом Олимпиады.</a:t>
            </a:r>
            <a:endParaRPr lang="ru-RU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814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8313" y="649288"/>
            <a:ext cx="8218487" cy="542652"/>
          </a:xfrm>
          <a:prstGeom prst="rect">
            <a:avLst/>
          </a:prstGeom>
          <a:solidFill>
            <a:srgbClr val="366658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Регламент проведения </a:t>
            </a:r>
            <a:r>
              <a:rPr lang="ru-RU" sz="2400" b="1" dirty="0">
                <a:solidFill>
                  <a:srgbClr val="FF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заключительного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этапа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39D3332-A5A3-48B2-8E2A-4374E53B3E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0931072"/>
              </p:ext>
            </p:extLst>
          </p:nvPr>
        </p:nvGraphicFramePr>
        <p:xfrm>
          <a:off x="467544" y="2291280"/>
          <a:ext cx="8202623" cy="3955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52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5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33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№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Номинация</a:t>
                      </a:r>
                    </a:p>
                  </a:txBody>
                  <a:tcPr marL="68580" marR="68580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Дата  и время</a:t>
                      </a:r>
                    </a:p>
                  </a:txBody>
                  <a:tcPr marL="68580" marR="68580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Место проведения</a:t>
                      </a:r>
                    </a:p>
                  </a:txBody>
                  <a:tcPr marL="68580" marR="68580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Контингент участников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68580" marR="68580" marT="17780" marB="177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556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ЧЕРЧЕНИЕ</a:t>
                      </a:r>
                      <a:endParaRPr lang="ru-RU" sz="1800" dirty="0"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632AD"/>
                          </a:solidFill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11</a:t>
                      </a:r>
                      <a:r>
                        <a:rPr lang="ru-RU" sz="1800" b="1" baseline="0" dirty="0">
                          <a:solidFill>
                            <a:srgbClr val="0632AD"/>
                          </a:solidFill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-1</a:t>
                      </a:r>
                      <a:r>
                        <a:rPr lang="ru-RU" sz="1800" b="1" dirty="0">
                          <a:solidFill>
                            <a:srgbClr val="0632AD"/>
                          </a:solidFill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ru-RU" sz="1800" b="1" baseline="0" dirty="0">
                          <a:solidFill>
                            <a:srgbClr val="0632AD"/>
                          </a:solidFill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 марта</a:t>
                      </a:r>
                      <a:endParaRPr lang="ru-RU" sz="1800" b="1" dirty="0">
                        <a:solidFill>
                          <a:srgbClr val="0632AD"/>
                        </a:solidFill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632AD"/>
                          </a:solidFill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с 10.00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г. Ростов-на-Дону,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ул. М.Горького, 75, ауд. № 108</a:t>
                      </a: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10-11 классы</a:t>
                      </a:r>
                      <a:endParaRPr lang="ru-RU" sz="1600" dirty="0"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56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ЖИВОПИСЬ</a:t>
                      </a:r>
                      <a:endParaRPr lang="ru-RU" sz="1800" dirty="0"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eaLnBrk="1" latinLnBrk="0" hangingPunct="1"/>
                      <a:r>
                        <a:rPr lang="en-US" sz="1800" b="1" kern="1200" dirty="0">
                          <a:solidFill>
                            <a:srgbClr val="0632AD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ru-RU" sz="1800" b="1" kern="1200" dirty="0">
                          <a:solidFill>
                            <a:srgbClr val="0632AD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ru-RU" sz="1800" b="1" kern="1200" baseline="0" dirty="0">
                          <a:solidFill>
                            <a:srgbClr val="0632AD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марта</a:t>
                      </a:r>
                      <a:endParaRPr lang="ru-RU" sz="1800" dirty="0">
                        <a:solidFill>
                          <a:srgbClr val="0632A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 eaLnBrk="1" latinLnBrk="0" hangingPunct="1"/>
                      <a:r>
                        <a:rPr lang="ru-RU" sz="1800" b="1" kern="1200" dirty="0">
                          <a:solidFill>
                            <a:srgbClr val="0632AD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 10.00</a:t>
                      </a:r>
                      <a:endParaRPr lang="ru-RU" sz="1800" dirty="0">
                        <a:solidFill>
                          <a:srgbClr val="0632A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eaLnBrk="1" latinLnBrk="0" hangingPunct="1"/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г. Ростов-на-Дону,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 eaLnBrk="1" latinLnBrk="0" hangingPunct="1"/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ул. М.Горького, 75, ауд. № 206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6-11 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классы</a:t>
                      </a:r>
                      <a:endParaRPr lang="ru-RU" sz="1600" dirty="0"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56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РИСУНОК</a:t>
                      </a:r>
                      <a:endParaRPr lang="ru-RU" sz="1800" dirty="0"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eaLnBrk="1" latinLnBrk="0" hangingPunct="1"/>
                      <a:r>
                        <a:rPr lang="ru-RU" sz="1800" b="1" kern="1200" baseline="0" dirty="0">
                          <a:solidFill>
                            <a:srgbClr val="0632AD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 марта</a:t>
                      </a:r>
                      <a:endParaRPr lang="ru-RU" sz="1800" dirty="0">
                        <a:solidFill>
                          <a:srgbClr val="0632A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 eaLnBrk="1" latinLnBrk="0" hangingPunct="1"/>
                      <a:r>
                        <a:rPr lang="ru-RU" sz="1800" b="1" kern="1200" dirty="0">
                          <a:solidFill>
                            <a:srgbClr val="0632AD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 10.00</a:t>
                      </a:r>
                      <a:endParaRPr lang="ru-RU" sz="1800" dirty="0">
                        <a:solidFill>
                          <a:srgbClr val="0632A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eaLnBrk="1" latinLnBrk="0" hangingPunct="1"/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г. Ростов-на-Дону,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 eaLnBrk="1" latinLnBrk="0" hangingPunct="1"/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ул. М.Горького, 75, ауд. № 206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6-11 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классы</a:t>
                      </a:r>
                      <a:endParaRPr lang="ru-RU" sz="1600" dirty="0"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556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КОМПОЗИЦИЯ</a:t>
                      </a:r>
                      <a:endParaRPr lang="ru-RU" sz="1800" dirty="0"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eaLnBrk="1" latinLnBrk="0" hangingPunct="1"/>
                      <a:r>
                        <a:rPr lang="ru-RU" sz="1800" b="1" kern="1200" dirty="0">
                          <a:solidFill>
                            <a:srgbClr val="0632AD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14</a:t>
                      </a:r>
                      <a:r>
                        <a:rPr lang="ru-RU" sz="1800" b="1" kern="1200" baseline="0" dirty="0">
                          <a:solidFill>
                            <a:srgbClr val="0632AD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марта</a:t>
                      </a:r>
                      <a:endParaRPr lang="ru-RU" sz="1800" dirty="0">
                        <a:solidFill>
                          <a:srgbClr val="0632A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 eaLnBrk="1" latinLnBrk="0" hangingPunct="1"/>
                      <a:r>
                        <a:rPr lang="ru-RU" sz="1800" b="1" kern="1200" dirty="0">
                          <a:solidFill>
                            <a:srgbClr val="0632AD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 10.00</a:t>
                      </a:r>
                      <a:endParaRPr lang="ru-RU" sz="1800" dirty="0">
                        <a:solidFill>
                          <a:srgbClr val="0632AD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eaLnBrk="1" latinLnBrk="0" hangingPunct="1"/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г. Ростов-на-Дону,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rtl="0" eaLnBrk="1" latinLnBrk="0" hangingPunct="1"/>
                      <a:r>
                        <a:rPr lang="ru-RU" sz="16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ул. М.Горького, 75, ауд. № 206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6-11 </a:t>
                      </a: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классы</a:t>
                      </a:r>
                      <a:endParaRPr lang="ru-RU" sz="1600" dirty="0"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25400" marR="254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9F6B386-B1AD-4E51-97F8-C263B0F8255B}"/>
              </a:ext>
            </a:extLst>
          </p:cNvPr>
          <p:cNvSpPr txBox="1">
            <a:spLocks/>
          </p:cNvSpPr>
          <p:nvPr/>
        </p:nvSpPr>
        <p:spPr>
          <a:xfrm>
            <a:off x="457200" y="1191940"/>
            <a:ext cx="8229600" cy="1099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Просмотр работ  заключительного этапа  </a:t>
            </a:r>
          </a:p>
          <a:p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предметно-методическими комиссиями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929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77838" y="649289"/>
            <a:ext cx="8218487" cy="542652"/>
          </a:xfrm>
          <a:prstGeom prst="rect">
            <a:avLst/>
          </a:prstGeom>
          <a:solidFill>
            <a:srgbClr val="366658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Регламент проведения </a:t>
            </a:r>
            <a:r>
              <a:rPr lang="ru-RU" sz="2400" b="1" dirty="0">
                <a:solidFill>
                  <a:srgbClr val="FF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заключительного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 этапа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83EFBBAA-B5AC-4667-9899-9DEEFA5A5655}"/>
              </a:ext>
            </a:extLst>
          </p:cNvPr>
          <p:cNvSpPr txBox="1">
            <a:spLocks/>
          </p:cNvSpPr>
          <p:nvPr/>
        </p:nvSpPr>
        <p:spPr>
          <a:xfrm>
            <a:off x="393897" y="1287191"/>
            <a:ext cx="8302428" cy="5361259"/>
          </a:xfrm>
          <a:prstGeom prst="rect">
            <a:avLst/>
          </a:prstGeom>
        </p:spPr>
        <p:txBody>
          <a:bodyPr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Определение победителей и призёров олимпиады жюри проводится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апреля 20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г. 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Жюри формирует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рейтинговую таблицу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участников Олимпиады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на основании баллов, полученных участниками за выполнение олимпиадных заданий, </a:t>
            </a:r>
          </a:p>
          <a:p>
            <a:pPr lvl="1"/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учётом результатов АПЕЛЛЯЦИИ!! </a:t>
            </a:r>
          </a:p>
          <a:p>
            <a:pPr lvl="0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Информация о результатах Олимпиады публикуется на официальном сайте Академии архитектуры и искусств ЮФУ </a:t>
            </a:r>
            <a:r>
              <a:rPr lang="ru-RU" b="1" u="sng" dirty="0">
                <a:latin typeface="Calibri" panose="020F0502020204030204" pitchFamily="34" charset="0"/>
                <a:cs typeface="Calibri" panose="020F0502020204030204" pitchFamily="34" charset="0"/>
              </a:rPr>
              <a:t>www.raai.sfedu.ru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 позднее 10 апреля 20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г.;</a:t>
            </a:r>
          </a:p>
          <a:p>
            <a:pPr lvl="0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Вручение дипломов победителям и призерам заключительного этапа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осуществляет оргкомитет Олимпиады в срок </a:t>
            </a:r>
            <a:r>
              <a:rPr lang="ru-RU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 1 июня 20</a:t>
            </a:r>
            <a:r>
              <a:rPr lang="en-US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b="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г</a:t>
            </a:r>
            <a:r>
              <a:rPr lang="ru-RU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lvl="0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Участники олимпиады могут получить дипломы за участие в заключительном этапе олимпиады, направив запрос на почту оргкомитета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olimpiad_arch_and_art@mail.ru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Не востребованные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участниками, победителями и призерами Олимпиады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дипломы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хранятся в Оргкомитете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год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ru-RU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49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korik\Desktop\флаеры. афишы и дерьмо\преза_2.png">
            <a:extLst>
              <a:ext uri="{FF2B5EF4-FFF2-40B4-BE49-F238E27FC236}">
                <a16:creationId xmlns:a16="http://schemas.microsoft.com/office/drawing/2014/main" id="{76268DB8-17EB-44A4-8811-143A2BBC1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8000" contrast="-22000"/>
          </a:blip>
          <a:srcRect r="794" b="24303"/>
          <a:stretch>
            <a:fillRect/>
          </a:stretch>
        </p:blipFill>
        <p:spPr bwMode="auto">
          <a:xfrm>
            <a:off x="-1" y="1988840"/>
            <a:ext cx="9144001" cy="4869160"/>
          </a:xfrm>
          <a:prstGeom prst="rect">
            <a:avLst/>
          </a:prstGeom>
          <a:noFill/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0EB3F9A-6593-4668-BCE1-16C6DFDE63A2}"/>
              </a:ext>
            </a:extLst>
          </p:cNvPr>
          <p:cNvSpPr/>
          <p:nvPr/>
        </p:nvSpPr>
        <p:spPr>
          <a:xfrm>
            <a:off x="211015" y="1193057"/>
            <a:ext cx="879230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indent="0" algn="ctr">
              <a:buNone/>
            </a:pP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Ждем участников</a:t>
            </a:r>
          </a:p>
          <a:p>
            <a:pPr marL="114300" indent="0" algn="ctr">
              <a:buNone/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XVII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Южно-Российская межрегиональная олимпиада школьников «Архитектура и искусство»,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14300" indent="0" algn="ctr">
              <a:buNone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по комплексу предметов (рисунок, живопись, композиция, черчение) </a:t>
            </a:r>
          </a:p>
          <a:p>
            <a:pPr marL="114300" indent="0" algn="ctr">
              <a:buNone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4-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учебный год</a:t>
            </a:r>
          </a:p>
          <a:p>
            <a:pPr marL="114300" indent="0" algn="ctr">
              <a:buNone/>
            </a:pPr>
            <a:r>
              <a:rPr lang="ru-RU" b="1" u="sng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www.raai.sfedu.ru</a:t>
            </a:r>
            <a:r>
              <a:rPr lang="ru-RU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888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54113" y="687388"/>
            <a:ext cx="7989887" cy="108267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Научно-методический центр олимпиады школьников  «Архитектура и искусство» </a:t>
            </a:r>
            <a:br>
              <a:rPr lang="ru-RU" sz="2400" b="1" dirty="0"/>
            </a:br>
            <a:r>
              <a:rPr lang="ru-RU" sz="2400" b="1" dirty="0"/>
              <a:t>РЦ АХДП ААИ ЮФУ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49263" y="601663"/>
            <a:ext cx="8218487" cy="846137"/>
          </a:xfrm>
          <a:prstGeom prst="rect">
            <a:avLst/>
          </a:prstGeom>
          <a:solidFill>
            <a:srgbClr val="366658"/>
          </a:solidFill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latin typeface="Calibri" pitchFamily="34" charset="0"/>
                <a:cs typeface="Calibri" pitchFamily="34" charset="0"/>
              </a:rPr>
              <a:t>1</a:t>
            </a:r>
            <a:r>
              <a:rPr lang="en-US" b="1" dirty="0">
                <a:latin typeface="Calibri" pitchFamily="34" charset="0"/>
                <a:cs typeface="Calibri" pitchFamily="34" charset="0"/>
              </a:rPr>
              <a:t>6</a:t>
            </a:r>
            <a:r>
              <a:rPr lang="ru-RU" b="1" dirty="0">
                <a:latin typeface="Calibri" pitchFamily="34" charset="0"/>
                <a:cs typeface="Calibri" pitchFamily="34" charset="0"/>
              </a:rPr>
              <a:t> ВУЗов  - организаторов  и партнеров </a:t>
            </a:r>
            <a:br>
              <a:rPr lang="ru-RU" b="1" dirty="0">
                <a:latin typeface="Calibri" pitchFamily="34" charset="0"/>
                <a:cs typeface="Calibri" pitchFamily="34" charset="0"/>
              </a:rPr>
            </a:br>
            <a:r>
              <a:rPr lang="ru-RU" b="1" dirty="0">
                <a:latin typeface="Calibri" pitchFamily="34" charset="0"/>
                <a:cs typeface="Calibri" pitchFamily="34" charset="0"/>
              </a:rPr>
              <a:t>X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VII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 ЮРМОШ -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202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62757" y="1533525"/>
            <a:ext cx="8204994" cy="5124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500" b="1" dirty="0">
              <a:latin typeface="Calibri" pitchFamily="34" charset="0"/>
              <a:cs typeface="Calibri" pitchFamily="34" charset="0"/>
            </a:endParaRPr>
          </a:p>
          <a:p>
            <a:pPr marL="0" indent="2667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ФГАОУ ВО</a:t>
            </a:r>
            <a:r>
              <a:rPr lang="en-US" sz="1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b="1" dirty="0">
                <a:latin typeface="Calibri" pitchFamily="34" charset="0"/>
                <a:cs typeface="Calibri" pitchFamily="34" charset="0"/>
              </a:rPr>
              <a:t>«Южный федеральный университет», г. </a:t>
            </a:r>
            <a:r>
              <a:rPr lang="ru-RU" sz="1400" b="1" dirty="0" err="1">
                <a:latin typeface="Calibri" pitchFamily="34" charset="0"/>
                <a:cs typeface="Calibri" pitchFamily="34" charset="0"/>
              </a:rPr>
              <a:t>Ростов</a:t>
            </a:r>
            <a:r>
              <a:rPr lang="ru-RU" sz="1400" b="1" dirty="0">
                <a:latin typeface="Calibri" pitchFamily="34" charset="0"/>
                <a:cs typeface="Calibri" pitchFamily="34" charset="0"/>
              </a:rPr>
              <a:t>-на-Дону</a:t>
            </a:r>
            <a:endParaRPr lang="en-US" sz="1400" b="1" dirty="0">
              <a:latin typeface="Calibri" pitchFamily="34" charset="0"/>
              <a:cs typeface="Calibri" pitchFamily="34" charset="0"/>
            </a:endParaRPr>
          </a:p>
          <a:p>
            <a:pPr marL="0" indent="2667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ФГАОУ ВО «Крымский федеральный университет имени В.И. Вернадского», Гуманитарно-педагогическая академия (филиал), г. Ялта; </a:t>
            </a:r>
          </a:p>
          <a:p>
            <a:pPr marL="0" indent="2667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ФГАОУ ВО «Северо-Кавказский федеральный университет», г. Ставрополь; </a:t>
            </a:r>
          </a:p>
          <a:p>
            <a:pPr marL="0" indent="2667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ФГБОУ ВО «Алтайский государственный университет», г. Барнаул; </a:t>
            </a:r>
          </a:p>
          <a:p>
            <a:pPr marL="0" indent="2667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ФГБОУ ВО «Белгородский государственный технологический университет им. В. Г. Шухова», г. Белгород; </a:t>
            </a:r>
          </a:p>
          <a:p>
            <a:pPr marL="0" indent="2667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ФГБОУ ВО «Волгоградский государственный социально-педагогический университет», г. Волгоград; </a:t>
            </a:r>
          </a:p>
          <a:p>
            <a:pPr marL="0" indent="2667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ФГБОУ ВО «Воронежский государственный педагогический университет», г. Воронеж; </a:t>
            </a:r>
          </a:p>
          <a:p>
            <a:pPr marL="0" indent="2667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ФГБОУ ВО «Воронежский государственный технический университет», г. Воронеж; </a:t>
            </a:r>
          </a:p>
          <a:p>
            <a:pPr marL="0" indent="2667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ФГБОУ ВО «Донской государственный технический университет», г. </a:t>
            </a:r>
            <a:r>
              <a:rPr lang="ru-RU" sz="1400" b="1" dirty="0" err="1">
                <a:latin typeface="Calibri" pitchFamily="34" charset="0"/>
                <a:cs typeface="Calibri" pitchFamily="34" charset="0"/>
              </a:rPr>
              <a:t>Ростов</a:t>
            </a:r>
            <a:r>
              <a:rPr lang="ru-RU" sz="1400" b="1" dirty="0">
                <a:latin typeface="Calibri" pitchFamily="34" charset="0"/>
                <a:cs typeface="Calibri" pitchFamily="34" charset="0"/>
              </a:rPr>
              <a:t>-на-Дону; </a:t>
            </a:r>
          </a:p>
          <a:p>
            <a:pPr marL="0" indent="2667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ФГБОУ ВО «Ивановский государственный политехнический университет», г. Иваново;</a:t>
            </a:r>
          </a:p>
          <a:p>
            <a:pPr marL="0" indent="2667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ФГБОУ ВО «Казанский национальный исследовательский технологический университет», г. Казань;  </a:t>
            </a:r>
          </a:p>
          <a:p>
            <a:pPr marL="0" indent="2667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ФГБОУ ВО «Калининградский государственный технический университет», г. Калининград; </a:t>
            </a:r>
          </a:p>
          <a:p>
            <a:pPr marL="0" indent="2667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ФГБОУ ВО «Нижегородский государственный архитектурно-строительный университет», г. Нижний Новгород; </a:t>
            </a:r>
          </a:p>
          <a:p>
            <a:pPr marL="0" indent="2667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ФГБОУ ВО «Пятигорский государственный университет», г. Пятигорск; </a:t>
            </a:r>
          </a:p>
          <a:p>
            <a:pPr marL="0" indent="2667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ФГБОУ ВО «Томский государственный архитектурно-строительный университет», г. Томск; </a:t>
            </a:r>
          </a:p>
          <a:p>
            <a:pPr marL="0" indent="2667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ФГБОУ ВО «Юго-Западный государственный университет», г. Курск.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3585466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5089" y="639764"/>
            <a:ext cx="8218487" cy="493711"/>
          </a:xfrm>
          <a:prstGeom prst="rect">
            <a:avLst/>
          </a:prstGeom>
          <a:solidFill>
            <a:srgbClr val="366658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sz="2500" b="1" dirty="0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г. Ростов-на-Дону – 1</a:t>
            </a:r>
            <a:r>
              <a:rPr lang="en-US" altLang="ru-RU" sz="2500" b="1" dirty="0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7</a:t>
            </a:r>
            <a:r>
              <a:rPr lang="ru-RU" altLang="ru-RU" sz="2500" b="1" dirty="0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 площадок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23678E-7872-450C-AB95-49A8FCFC2824}"/>
              </a:ext>
            </a:extLst>
          </p:cNvPr>
          <p:cNvSpPr txBox="1"/>
          <p:nvPr/>
        </p:nvSpPr>
        <p:spPr>
          <a:xfrm>
            <a:off x="477838" y="1234170"/>
            <a:ext cx="8250140" cy="511107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Региональный центр архитектурно - художественного довузовской подготовки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Академия архитектуры и искусств Южного федерального университета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ФГАОУ ВО Южный федеральный университет Академия психологии и педагогики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Лицей ЮФУ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СУНЦ ЮФО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ФГБОУ ВО «Донской государственный технический университет»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МБОУ «Гимназия № 12»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МБОУ «Школа № 17»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МБОУ «Школа № 21»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ru-RU" sz="1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МАОУ «Школа № 22»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МБОУ «Школа № 23»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МБОУ «Гимназия № 35»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МБОУ г. </a:t>
            </a:r>
            <a:r>
              <a:rPr lang="ru-RU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Ростова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-на-Дону «Лицей многопрофильный № 69»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МБОУ «Школа №75»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МАОУ «Гимназия №76» 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МБОУ «Школа № 87»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МАОУ «Школа № 115»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Семейный клуб «Мастерская чудес» г. </a:t>
            </a:r>
            <a:r>
              <a:rPr lang="ru-RU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Ростов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-на-Дону</a:t>
            </a:r>
          </a:p>
        </p:txBody>
      </p:sp>
    </p:spTree>
    <p:extLst>
      <p:ext uri="{BB962C8B-B14F-4D97-AF65-F5344CB8AC3E}">
        <p14:creationId xmlns:p14="http://schemas.microsoft.com/office/powerpoint/2010/main" val="1110287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23678E-7872-450C-AB95-49A8FCFC2824}"/>
              </a:ext>
            </a:extLst>
          </p:cNvPr>
          <p:cNvSpPr txBox="1"/>
          <p:nvPr/>
        </p:nvSpPr>
        <p:spPr>
          <a:xfrm>
            <a:off x="477838" y="1262214"/>
            <a:ext cx="8040520" cy="526297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ФГАОУ ВО Инженерно-технологическая академия ЮФУ, г. Таганрог</a:t>
            </a:r>
          </a:p>
          <a:p>
            <a:pPr marL="342900" indent="-342900">
              <a:buFontTx/>
              <a:buAutoNum type="arabicPeriod"/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МБУ ДО ДХШ им. И.И. Крылова г. Азова</a:t>
            </a:r>
          </a:p>
          <a:p>
            <a:pPr marL="342900" indent="-342900">
              <a:buFontTx/>
              <a:buAutoNum type="arabicPeriod"/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МБУ ДО «Детская художественная школа им. Н.Н. Дубовского» г. Новочеркасска</a:t>
            </a:r>
          </a:p>
          <a:p>
            <a:pPr marL="342900" indent="-342900">
              <a:buFontTx/>
              <a:buAutoNum type="arabicPeriod"/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ДАХШ РЦАХДП ААИ ЮФУ, отделение г. Зернограда</a:t>
            </a:r>
          </a:p>
          <a:p>
            <a:pPr marL="342900" indent="-342900">
              <a:buFontTx/>
              <a:buAutoNum type="arabicPeriod"/>
            </a:pPr>
            <a:r>
              <a:rPr lang="ru-RU" sz="14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ДАХШ РЦАХДП ААИ ЮФУ, отделение г. Аксай</a:t>
            </a:r>
          </a:p>
          <a:p>
            <a:pPr marL="342900" indent="-342900">
              <a:buFontTx/>
              <a:buAutoNum type="arabicPeriod"/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МБОУ СОШ № 4 г. Белая Калитва</a:t>
            </a:r>
          </a:p>
          <a:p>
            <a:pPr marL="342900" indent="-342900">
              <a:buFontTx/>
              <a:buAutoNum type="arabicPeriod"/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МБОУ Веселовская СОШ № 1 пос. Весёлый, Весёловский район</a:t>
            </a:r>
          </a:p>
          <a:p>
            <a:pPr marL="342900" indent="-342900">
              <a:buFontTx/>
              <a:buAutoNum type="arabicPeriod"/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МБОУ ДОД Егорлыкский Центр внешкольной работы, пос. Егорлыкский </a:t>
            </a:r>
          </a:p>
          <a:p>
            <a:pPr marL="342900" indent="-342900">
              <a:buFontTx/>
              <a:buAutoNum type="arabicPeriod"/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МБОУ Багаевская СОШ № 2</a:t>
            </a:r>
            <a:r>
              <a:rPr lang="en-US" sz="1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1400" b="1" dirty="0">
                <a:latin typeface="Calibri" pitchFamily="34" charset="0"/>
                <a:cs typeface="Calibri" pitchFamily="34" charset="0"/>
              </a:rPr>
              <a:t>ст. Багаевская, Багаевского р-на </a:t>
            </a:r>
          </a:p>
          <a:p>
            <a:pPr marL="342900" indent="-342900">
              <a:buFontTx/>
              <a:buAutoNum type="arabicPeriod"/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МАОУ СОШ №37, с углубленным изучением искусств и английского языка г. Таганрог</a:t>
            </a:r>
          </a:p>
          <a:p>
            <a:pPr marL="342900" indent="-342900">
              <a:buFontTx/>
              <a:buAutoNum type="arabicPeriod"/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МАУ ДО «Таганрогская детская художественная школа имени С.И. </a:t>
            </a:r>
            <a:r>
              <a:rPr lang="ru-RU" sz="1400" b="1" dirty="0" err="1">
                <a:latin typeface="Calibri" pitchFamily="34" charset="0"/>
                <a:cs typeface="Calibri" pitchFamily="34" charset="0"/>
              </a:rPr>
              <a:t>Блонской</a:t>
            </a:r>
            <a:r>
              <a:rPr lang="ru-RU" sz="1400" b="1" dirty="0">
                <a:latin typeface="Calibri" pitchFamily="34" charset="0"/>
                <a:cs typeface="Calibri" pitchFamily="34" charset="0"/>
              </a:rPr>
              <a:t>» г. Таганрог</a:t>
            </a:r>
          </a:p>
          <a:p>
            <a:pPr marL="342900" indent="-342900">
              <a:buFontTx/>
              <a:buAutoNum type="arabicPeriod"/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МБОУ СОШ № 1  г. Аксай</a:t>
            </a:r>
          </a:p>
          <a:p>
            <a:pPr marL="342900" indent="-342900">
              <a:buFontTx/>
              <a:buAutoNum type="arabicPeriod"/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МБУ ДО АР «ДШИ п. Рассвет» Аксайского района </a:t>
            </a:r>
          </a:p>
          <a:p>
            <a:pPr marL="342900" indent="-342900">
              <a:buFontTx/>
              <a:buAutoNum type="arabicPeriod"/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МБУ ДО ДХШ г. Сальск</a:t>
            </a:r>
          </a:p>
          <a:p>
            <a:pPr marL="342900" indent="-342900">
              <a:buFontTx/>
              <a:buAutoNum type="arabicPeriod"/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МБУ ДО ДДТ г. Батайска</a:t>
            </a:r>
          </a:p>
          <a:p>
            <a:pPr marL="342900" indent="-342900">
              <a:buFontTx/>
              <a:buAutoNum type="arabicPeriod"/>
            </a:pPr>
            <a:r>
              <a:rPr lang="ru-RU" sz="14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МБОУ СОШ № 15 г. Батайска</a:t>
            </a:r>
          </a:p>
          <a:p>
            <a:pPr marL="342900" indent="-342900">
              <a:buFontTx/>
              <a:buAutoNum type="arabicPeriod"/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МБУ ДО ДХШ г. Волгодонск</a:t>
            </a:r>
          </a:p>
          <a:p>
            <a:pPr marL="342900" indent="-342900">
              <a:buFontTx/>
              <a:buAutoNum type="arabicPeriod"/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МБУ ДО ДШИ г. Волгодонск</a:t>
            </a:r>
          </a:p>
          <a:p>
            <a:pPr marL="342900" indent="-342900">
              <a:buFontTx/>
              <a:buAutoNum type="arabicPeriod"/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МБОУ ДО ЦДТ ст. Казанская Верхнедонской район Ростовской обл.</a:t>
            </a:r>
          </a:p>
          <a:p>
            <a:pPr marL="342900" indent="-342900">
              <a:buFontTx/>
              <a:buAutoNum type="arabicPeriod"/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МБУ ДО г. Шахты «Школа Искусств» структурное подразделение Центр Искусств им. В.А. Серова</a:t>
            </a:r>
          </a:p>
          <a:p>
            <a:pPr marL="342900" indent="-342900">
              <a:buFontTx/>
              <a:buAutoNum type="arabicPeriod"/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МБОУ ДО «Центр внешкольной работы» с. Покровское Неклиновский район </a:t>
            </a:r>
          </a:p>
          <a:p>
            <a:pPr marL="342900" indent="-342900">
              <a:buFontTx/>
              <a:buAutoNum type="arabicPeriod"/>
            </a:pPr>
            <a:r>
              <a:rPr lang="ru-RU" sz="1400" b="1" dirty="0">
                <a:latin typeface="Calibri" pitchFamily="34" charset="0"/>
                <a:cs typeface="Calibri" pitchFamily="34" charset="0"/>
              </a:rPr>
              <a:t>МБОУ ДО «Детская школа искусств им. Я. Д. </a:t>
            </a:r>
            <a:r>
              <a:rPr lang="ru-RU" sz="1400" b="1" dirty="0" err="1">
                <a:latin typeface="Calibri" pitchFamily="34" charset="0"/>
                <a:cs typeface="Calibri" pitchFamily="34" charset="0"/>
              </a:rPr>
              <a:t>Минченкова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» города Каменск-Шахтинский</a:t>
            </a:r>
          </a:p>
          <a:p>
            <a:pPr marL="342900" indent="-342900">
              <a:buAutoNum type="arabicPeriod"/>
            </a:pP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7838" y="649289"/>
            <a:ext cx="8218487" cy="493711"/>
          </a:xfrm>
          <a:prstGeom prst="rect">
            <a:avLst/>
          </a:prstGeom>
          <a:solidFill>
            <a:srgbClr val="366658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sz="2500" b="1" dirty="0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Ростовская область – 2</a:t>
            </a:r>
            <a:r>
              <a:rPr lang="en-US" altLang="ru-RU" sz="2500" b="1" dirty="0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2</a:t>
            </a:r>
            <a:r>
              <a:rPr lang="ru-RU" altLang="ru-RU" sz="2500" b="1" dirty="0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 площадки</a:t>
            </a:r>
          </a:p>
        </p:txBody>
      </p:sp>
    </p:spTree>
    <p:extLst>
      <p:ext uri="{BB962C8B-B14F-4D97-AF65-F5344CB8AC3E}">
        <p14:creationId xmlns:p14="http://schemas.microsoft.com/office/powerpoint/2010/main" val="3709134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77838" y="649289"/>
            <a:ext cx="8218487" cy="493711"/>
          </a:xfrm>
          <a:prstGeom prst="rect">
            <a:avLst/>
          </a:prstGeom>
          <a:solidFill>
            <a:srgbClr val="366658"/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sz="2500" b="1" dirty="0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Регионы России – 40 площадок (26+14 вузов)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FEDC09-62B5-4703-BBBB-54019125B864}"/>
              </a:ext>
            </a:extLst>
          </p:cNvPr>
          <p:cNvSpPr txBox="1"/>
          <p:nvPr/>
        </p:nvSpPr>
        <p:spPr>
          <a:xfrm>
            <a:off x="308017" y="1143000"/>
            <a:ext cx="8690103" cy="749435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88900"/>
            <a:r>
              <a:rPr lang="ru-RU" sz="11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Краснодарский край</a:t>
            </a:r>
          </a:p>
          <a:p>
            <a:pPr marL="88900" lvl="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1. МБУ ДО ДХШ № 3 г.-к. Сочи</a:t>
            </a:r>
          </a:p>
          <a:p>
            <a:pPr marL="88900" lvl="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2. ДШИ №2 МО г. Краснодар ст. Елизаветинская</a:t>
            </a:r>
          </a:p>
          <a:p>
            <a:pPr marL="88900" lvl="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3. МБОУ Гимназия «Эврика» г. Анапа</a:t>
            </a:r>
          </a:p>
          <a:p>
            <a:pPr marL="88900" lvl="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4. МАУ ДО «ДХШ им.С.Д.Эрьзя» МО г. Новороссийск</a:t>
            </a:r>
          </a:p>
          <a:p>
            <a:pPr marL="88900" lvl="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5. МБУ ДО ДХШ г. Курганинск  МО </a:t>
            </a:r>
            <a:r>
              <a:rPr lang="ru-RU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Курганинский</a:t>
            </a:r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 район</a:t>
            </a:r>
          </a:p>
          <a:p>
            <a:pPr marL="88900" lvl="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6. МБУ ДО ДШИ г. Армавир</a:t>
            </a:r>
          </a:p>
          <a:p>
            <a:pPr marL="88900" lvl="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7. МБУДО "Мостовская ДШИ" </a:t>
            </a:r>
            <a:r>
              <a:rPr lang="ru-RU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пгт</a:t>
            </a:r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. Мостовской</a:t>
            </a:r>
            <a:endParaRPr 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900" lvl="0"/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11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Ставропольский край</a:t>
            </a:r>
          </a:p>
          <a:p>
            <a:pPr marL="88900" lvl="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8. ФГАОУ ВО «СКФУ» г. Ставрополь</a:t>
            </a:r>
          </a:p>
          <a:p>
            <a:pPr marL="88900" lvl="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9. ФГБОУ ВО «ПГУ» г. Пятигорск</a:t>
            </a:r>
          </a:p>
          <a:p>
            <a:pPr marL="88900" lvl="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10. МБУ ДО «ДХШ» г. Ставрополь</a:t>
            </a:r>
          </a:p>
          <a:p>
            <a:pPr marL="88900" lvl="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11. </a:t>
            </a:r>
            <a:r>
              <a:rPr lang="ru-RU" sz="11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ДХШ г. Пятигорск</a:t>
            </a:r>
          </a:p>
          <a:p>
            <a:pPr marL="88900" lvl="0"/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11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Волгоградская область</a:t>
            </a:r>
          </a:p>
          <a:p>
            <a:pPr marL="88900" lvl="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12. ФГБОУ ВО «ВГСПУ», г. Волгоград</a:t>
            </a:r>
          </a:p>
          <a:p>
            <a:pPr marL="88900" lvl="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13. АНО ДО "ХШ "РИТМ", г. Волжский</a:t>
            </a:r>
            <a:endParaRPr lang="en-US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900" lvl="0"/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ГБ ДОУ Волгоградской области «Зеленая волна»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900" lvl="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г. Дубовка</a:t>
            </a:r>
          </a:p>
          <a:p>
            <a:pPr marL="88900" lvl="0"/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11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Нижегородская область</a:t>
            </a: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15. ФГБОУ ВО «ННГАСУ» г. Нижний Новгород</a:t>
            </a:r>
          </a:p>
          <a:p>
            <a:pPr marL="88900" lvl="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16. МБУ ДО "ДХШ №2" г. Нижний Новгород</a:t>
            </a:r>
          </a:p>
          <a:p>
            <a:pPr marL="88900"/>
            <a:endParaRPr lang="ru-RU" sz="1100" b="1" dirty="0">
              <a:solidFill>
                <a:srgbClr val="3366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900" lvl="0"/>
            <a:r>
              <a:rPr lang="ru-RU" sz="11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Воронежская область</a:t>
            </a:r>
          </a:p>
          <a:p>
            <a:pPr marL="88900" lvl="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17. ФГБОУ ВО «ВГПУ» г. Воронеж</a:t>
            </a: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18. ФГБОУ ВО «ВГТУ» г. Воронеж</a:t>
            </a:r>
          </a:p>
          <a:p>
            <a:pPr marL="88900"/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900"/>
            <a:r>
              <a:rPr lang="ru-RU" sz="1100" b="1" dirty="0">
                <a:solidFill>
                  <a:srgbClr val="33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Ростовская область </a:t>
            </a:r>
          </a:p>
          <a:p>
            <a:pPr marL="88900"/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г. </a:t>
            </a:r>
            <a:r>
              <a:rPr lang="ru-RU" sz="11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Ростов</a:t>
            </a: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-на-Дону  (17 площадок)</a:t>
            </a:r>
          </a:p>
          <a:p>
            <a:pPr marL="88900"/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Ростовская область (22 площадки)</a:t>
            </a:r>
          </a:p>
          <a:p>
            <a:pPr marL="88900"/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900"/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900"/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900"/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900"/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900"/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900"/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900"/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900"/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900"/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900"/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900"/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900" lvl="0"/>
            <a:r>
              <a:rPr lang="ru-RU" sz="1100" b="1" dirty="0">
                <a:solidFill>
                  <a:srgbClr val="3366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Другие регионы РФ</a:t>
            </a: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19. ФГАОУ ВО «КФУ» Гуманитарно-педагогическая академия (филиал), г. Ялта</a:t>
            </a: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20. ФГБОУ ВО «</a:t>
            </a:r>
            <a:r>
              <a:rPr lang="ru-RU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АлтГУ</a:t>
            </a:r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», г. Барнаул</a:t>
            </a: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21. ФГБОУ ВО «БГТУ», г. Белгород</a:t>
            </a: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22. </a:t>
            </a:r>
            <a:r>
              <a:rPr lang="ru-RU" sz="11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ФГБОУ ВО «ИВГПУ», г. Иваново</a:t>
            </a: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23. ФГБОУ ВО «КНИТУ», г. Казань</a:t>
            </a: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24. ФГБОУ ВО «КГТУ», г. Калининград</a:t>
            </a: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25. ФГБОУ ВО «ТГАСУ» г. Томск</a:t>
            </a: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26. ФГБОУ ВО «ЮЗГУ», г. Курск</a:t>
            </a: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27. МТОО Союз педагогов-художников г. Москва </a:t>
            </a: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28. МАУ ДО «Центр художественного мастерства» г. Королёва </a:t>
            </a: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29. АНО ДО социального и культурного развития «Арт-школа «Рисуем» г. Покров</a:t>
            </a: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30. МБОУ Лицей №124 </a:t>
            </a:r>
            <a:r>
              <a:rPr lang="ru-RU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г.о</a:t>
            </a:r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. Самара</a:t>
            </a: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31. МОУ Гимназия №29, КБР г. Нальчик</a:t>
            </a: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32. МБУ ДО «Детская художественная школа №1» г. Ангарска</a:t>
            </a: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33. МБОУ ДО «ДХШ№ 2 прикладного и декоративного искусства имени В.Д. Поленова» г. Тамбов</a:t>
            </a: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34. Первая детская архитектурная мастерская в Челябинске «Arhdeti74» г. Челябинск</a:t>
            </a: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35. </a:t>
            </a:r>
            <a:r>
              <a:rPr lang="ru-RU" sz="11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МАУДО ДХШИ г. Челябинск</a:t>
            </a: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36. МБУ ДО «Детская художественная школа г. Североморск» Мурманская область</a:t>
            </a: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37. </a:t>
            </a:r>
            <a:r>
              <a:rPr lang="ru-RU" sz="11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МОАУ ДО ДДТ «Вдохновение» г. Киров</a:t>
            </a: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38. </a:t>
            </a:r>
            <a:r>
              <a:rPr lang="ru-RU" sz="11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МАУ ДО г. Набережные Челны, Республика Татарстан «Детская художественная школа №2»</a:t>
            </a: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39. </a:t>
            </a:r>
            <a:r>
              <a:rPr lang="ru-RU" sz="11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МОУ «Средняя школа 39» г. Саранск</a:t>
            </a:r>
          </a:p>
          <a:p>
            <a:pPr marL="88900"/>
            <a:r>
              <a:rPr lang="ru-RU" sz="1100" b="1" dirty="0">
                <a:latin typeface="Calibri" panose="020F0502020204030204" pitchFamily="34" charset="0"/>
                <a:cs typeface="Calibri" panose="020F0502020204030204" pitchFamily="34" charset="0"/>
              </a:rPr>
              <a:t>40. </a:t>
            </a:r>
            <a:r>
              <a:rPr lang="ru-RU" sz="11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МБУ ДО ДХШ №3 г. Вельск</a:t>
            </a:r>
          </a:p>
          <a:p>
            <a:pPr marL="88900"/>
            <a:endParaRPr lang="ru-RU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900"/>
            <a:endParaRPr lang="ru-RU" sz="1100" b="1" dirty="0">
              <a:solidFill>
                <a:srgbClr val="9933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8900"/>
            <a:endParaRPr lang="ru-RU" sz="1100" b="1" dirty="0">
              <a:solidFill>
                <a:srgbClr val="9933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7494308" y="1636711"/>
            <a:ext cx="1202017" cy="11689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Всего </a:t>
            </a:r>
            <a:r>
              <a:rPr lang="ru-RU" sz="2800" b="1" dirty="0">
                <a:solidFill>
                  <a:srgbClr val="FFFF00"/>
                </a:solidFill>
              </a:rPr>
              <a:t>79</a:t>
            </a:r>
          </a:p>
          <a:p>
            <a:pPr algn="ctr"/>
            <a:r>
              <a:rPr lang="ru-RU" sz="1100" dirty="0"/>
              <a:t>площадок</a:t>
            </a:r>
          </a:p>
        </p:txBody>
      </p:sp>
    </p:spTree>
    <p:extLst>
      <p:ext uri="{BB962C8B-B14F-4D97-AF65-F5344CB8AC3E}">
        <p14:creationId xmlns:p14="http://schemas.microsoft.com/office/powerpoint/2010/main" val="3382331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77838" y="649289"/>
            <a:ext cx="8218487" cy="493711"/>
          </a:xfrm>
          <a:prstGeom prst="rect">
            <a:avLst/>
          </a:prstGeom>
          <a:solidFill>
            <a:srgbClr val="366658"/>
          </a:solidFill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b="1" dirty="0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Образовательный кластер ЮФО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23678E-7872-450C-AB95-49A8FCFC2824}"/>
              </a:ext>
            </a:extLst>
          </p:cNvPr>
          <p:cNvSpPr txBox="1"/>
          <p:nvPr/>
        </p:nvSpPr>
        <p:spPr>
          <a:xfrm>
            <a:off x="477838" y="1110835"/>
            <a:ext cx="8250140" cy="398570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ru-RU" sz="155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СОГЛАШЕНИЯ О ТВОРЧЕСКОМ СОТРУДНИЧЕСТВЕ В РАМКАХ ОБРАЗОВАТЕЛЬНОГО КЛАСТЕРА ЮФО ПОДПИСАНЫ С ПЛОЩАДКАМИ ЮРМОШ в г. Ростове-на-Дону :</a:t>
            </a:r>
          </a:p>
          <a:p>
            <a:r>
              <a:rPr lang="ru-RU" sz="1550" b="1" dirty="0">
                <a:latin typeface="Calibri" panose="020F0502020204030204" pitchFamily="34" charset="0"/>
                <a:cs typeface="Calibri" panose="020F0502020204030204" pitchFamily="34" charset="0"/>
              </a:rPr>
              <a:t>1. МБОУ «Гимназия № 12»</a:t>
            </a:r>
          </a:p>
          <a:p>
            <a:r>
              <a:rPr lang="ru-RU" sz="1550" b="1" dirty="0">
                <a:latin typeface="Calibri" panose="020F0502020204030204" pitchFamily="34" charset="0"/>
                <a:cs typeface="Calibri" panose="020F0502020204030204" pitchFamily="34" charset="0"/>
              </a:rPr>
              <a:t>2. МБОУ «Школа № 17»</a:t>
            </a:r>
          </a:p>
          <a:p>
            <a:r>
              <a:rPr lang="ru-RU" sz="1550" b="1" dirty="0">
                <a:latin typeface="Calibri" panose="020F0502020204030204" pitchFamily="34" charset="0"/>
                <a:cs typeface="Calibri" panose="020F0502020204030204" pitchFamily="34" charset="0"/>
              </a:rPr>
              <a:t>3. МБОУ «Школа № 21»</a:t>
            </a:r>
          </a:p>
          <a:p>
            <a:r>
              <a:rPr lang="ru-RU" sz="1550" b="1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ru-RU" sz="1550" b="1" dirty="0">
                <a:solidFill>
                  <a:srgbClr val="36665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МАОУ «Школа № 22»</a:t>
            </a:r>
          </a:p>
          <a:p>
            <a:r>
              <a:rPr lang="ru-RU" sz="1550" b="1" dirty="0">
                <a:latin typeface="Calibri" panose="020F0502020204030204" pitchFamily="34" charset="0"/>
                <a:cs typeface="Calibri" panose="020F0502020204030204" pitchFamily="34" charset="0"/>
              </a:rPr>
              <a:t>5. МБОУ «Школа №23»</a:t>
            </a:r>
          </a:p>
          <a:p>
            <a:r>
              <a:rPr lang="ru-RU" sz="1550" b="1" dirty="0">
                <a:latin typeface="Calibri" panose="020F0502020204030204" pitchFamily="34" charset="0"/>
                <a:cs typeface="Calibri" panose="020F0502020204030204" pitchFamily="34" charset="0"/>
              </a:rPr>
              <a:t>6. МБОУ «Гимназия № 35»</a:t>
            </a:r>
          </a:p>
          <a:p>
            <a:r>
              <a:rPr lang="ru-RU" sz="1550" b="1" dirty="0">
                <a:latin typeface="Calibri" panose="020F0502020204030204" pitchFamily="34" charset="0"/>
                <a:cs typeface="Calibri" panose="020F0502020204030204" pitchFamily="34" charset="0"/>
              </a:rPr>
              <a:t>7. МАОУ «Гимназия № 76 им. Героя Советского Союза Никандровой А.А.»</a:t>
            </a:r>
          </a:p>
          <a:p>
            <a:r>
              <a:rPr lang="ru-RU" sz="1550" b="1" dirty="0">
                <a:latin typeface="Calibri" panose="020F0502020204030204" pitchFamily="34" charset="0"/>
                <a:cs typeface="Calibri" panose="020F0502020204030204" pitchFamily="34" charset="0"/>
              </a:rPr>
              <a:t>8. МБОУ «Школа № 82»</a:t>
            </a:r>
          </a:p>
          <a:p>
            <a:r>
              <a:rPr lang="ru-RU" sz="1550" b="1" dirty="0">
                <a:latin typeface="Calibri" panose="020F0502020204030204" pitchFamily="34" charset="0"/>
                <a:cs typeface="Calibri" panose="020F0502020204030204" pitchFamily="34" charset="0"/>
              </a:rPr>
              <a:t>9. МБОУ ДО Детская художественная школа им. А.С. и М.М. Чиненовых</a:t>
            </a:r>
          </a:p>
          <a:p>
            <a:pPr algn="ctr"/>
            <a:endParaRPr lang="ru-RU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Школе присваивается статус «Ресурсно-методический центр Образовательного кластера Южного федерального округа». </a:t>
            </a:r>
          </a:p>
          <a:p>
            <a:endParaRPr lang="ru-RU" sz="15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5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49" t="26267" r="8205" b="36479"/>
          <a:stretch/>
        </p:blipFill>
        <p:spPr>
          <a:xfrm>
            <a:off x="1620459" y="4533014"/>
            <a:ext cx="5933243" cy="1990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3757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77838" y="649289"/>
            <a:ext cx="8218487" cy="493711"/>
          </a:xfrm>
          <a:prstGeom prst="rect">
            <a:avLst/>
          </a:prstGeom>
          <a:solidFill>
            <a:srgbClr val="366658"/>
          </a:solidFill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altLang="ru-RU" b="1" dirty="0"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rPr>
              <a:t>Образовательный кластер ЮФО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23678E-7872-450C-AB95-49A8FCFC2824}"/>
              </a:ext>
            </a:extLst>
          </p:cNvPr>
          <p:cNvSpPr txBox="1"/>
          <p:nvPr/>
        </p:nvSpPr>
        <p:spPr>
          <a:xfrm>
            <a:off x="477838" y="1279550"/>
            <a:ext cx="4671678" cy="540147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just"/>
            <a:r>
              <a:rPr lang="ru-RU" sz="155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СОГЛАШЕНИЯ О ТВОРЧЕСКОМ СОТРУДНИЧЕСТВЕ В РАМКАХ ОБРАЗОВАТЕЛЬНОГО КЛАСТЕРА ЮФО ПОДПИСАНЫ С ПЛОЩАДКАМИ ЮРМОШ в </a:t>
            </a:r>
          </a:p>
          <a:p>
            <a:pPr algn="just"/>
            <a:r>
              <a:rPr lang="ru-RU" sz="155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Ростовской области :</a:t>
            </a:r>
          </a:p>
          <a:p>
            <a:pPr algn="just"/>
            <a:endParaRPr lang="ru-RU" sz="155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МБУ ДО ДХШ им. И.И. Крылова г. Азова </a:t>
            </a:r>
          </a:p>
          <a:p>
            <a:pPr marL="342900" indent="-342900"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МБУ ДО «Детская художественная школа им. Н.Н. Дубовского» г. Новочеркасска</a:t>
            </a:r>
          </a:p>
          <a:p>
            <a:pPr marL="342900" indent="-342900"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МБОУ Багаевская СОШ № 2, ст. Багаевская</a:t>
            </a:r>
          </a:p>
          <a:p>
            <a:pPr marL="342900" indent="-342900"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МАОУ СОШ №37 с углубленным изучением искусств и английского языка г. Таганрог</a:t>
            </a:r>
          </a:p>
          <a:p>
            <a:pPr marL="342900" indent="-342900"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МАУ ДО «Таганрогская детская художественная школа имени С.И. </a:t>
            </a:r>
            <a:r>
              <a:rPr lang="ru-RU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Блонской</a:t>
            </a: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» г. Таганрога</a:t>
            </a:r>
          </a:p>
          <a:p>
            <a:pPr marL="342900" indent="-342900"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МБУ ДО АР «ДШИ п. Рассвет»</a:t>
            </a:r>
          </a:p>
          <a:p>
            <a:pPr marL="342900" indent="-342900"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МБУ ДО ДДТ г. Батайска </a:t>
            </a:r>
          </a:p>
          <a:p>
            <a:pPr marL="342900" indent="-342900"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МБУ ДО ДХШ г. Волгодонск</a:t>
            </a:r>
          </a:p>
          <a:p>
            <a:pPr marL="342900" indent="-342900"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МБОУ ДО ЦДТ ст. Казанская </a:t>
            </a:r>
          </a:p>
          <a:p>
            <a:pPr marL="342900" indent="-342900"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МБОУ ДО «Центр внешкольной работы» с. Покровское </a:t>
            </a:r>
          </a:p>
          <a:p>
            <a:pPr marL="342900" indent="-342900">
              <a:buAutoNum type="arabicPeriod"/>
            </a:pPr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МБУДО «Детская художественная школа имени народного художника СССР Н. В. Овечкина» г. Новошахтинска</a:t>
            </a:r>
          </a:p>
          <a:p>
            <a:pPr marL="342900" indent="-342900">
              <a:buAutoNum type="arabicPeriod"/>
            </a:pPr>
            <a:r>
              <a:rPr lang="ru-RU" sz="1400" b="1" dirty="0">
                <a:solidFill>
                  <a:srgbClr val="36665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МБОУ СОШ № 15 г. Батайска</a:t>
            </a:r>
          </a:p>
          <a:p>
            <a:pPr marL="342900" indent="-342900">
              <a:buAutoNum type="arabicPeriod"/>
            </a:pPr>
            <a:endParaRPr lang="ru-RU" sz="15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34190" t="48168" r="38649" b="21745"/>
          <a:stretch/>
        </p:blipFill>
        <p:spPr>
          <a:xfrm>
            <a:off x="5688532" y="1443789"/>
            <a:ext cx="3007794" cy="26654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5409" t="48168" r="65922" b="29478"/>
          <a:stretch/>
        </p:blipFill>
        <p:spPr>
          <a:xfrm>
            <a:off x="5688532" y="4109194"/>
            <a:ext cx="3007793" cy="187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95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77838" y="649289"/>
            <a:ext cx="8218487" cy="693736"/>
          </a:xfrm>
          <a:prstGeom prst="rect">
            <a:avLst/>
          </a:prstGeom>
          <a:solidFill>
            <a:srgbClr val="366658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В 2024-2025 уч.  г.  X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VII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 Южно-Российская межрегиональная олимпиада школьников «Архитектура и искусство» проводится в </a:t>
            </a:r>
            <a:r>
              <a:rPr lang="ru-RU" sz="1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три этапа</a:t>
            </a:r>
            <a:r>
              <a:rPr lang="ru-RU" sz="16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00100" y="5648325"/>
            <a:ext cx="6219775" cy="1209675"/>
          </a:xfrm>
          <a:prstGeom prst="rect">
            <a:avLst/>
          </a:prstGeom>
        </p:spPr>
        <p:txBody>
          <a:bodyPr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Char char="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dirty="0">
                <a:solidFill>
                  <a:schemeClr val="tx1"/>
                </a:solidFill>
              </a:rPr>
              <a:t>Этапы Олимпиады проводятся на площадках </a:t>
            </a:r>
            <a:r>
              <a:rPr lang="ru-RU" sz="1400" b="1" dirty="0">
                <a:solidFill>
                  <a:srgbClr val="0000CC"/>
                </a:solidFill>
              </a:rPr>
              <a:t>на основе заключенных договоров о творческом сотрудничестве ЮФУ </a:t>
            </a:r>
            <a:r>
              <a:rPr lang="ru-RU" sz="1400" b="1" dirty="0">
                <a:solidFill>
                  <a:schemeClr val="tx1"/>
                </a:solidFill>
              </a:rPr>
              <a:t>с образовательными учреждениями, реализующими программы архитектурно-художественного обучения и развития школьников.</a:t>
            </a:r>
          </a:p>
          <a:p>
            <a:pPr algn="just"/>
            <a:endParaRPr lang="ru-RU" sz="1100" dirty="0">
              <a:solidFill>
                <a:schemeClr val="tx1"/>
              </a:solidFill>
            </a:endParaRPr>
          </a:p>
          <a:p>
            <a:pPr algn="just"/>
            <a:endParaRPr lang="ru-RU" sz="1100" dirty="0">
              <a:solidFill>
                <a:schemeClr val="tx1"/>
              </a:solidFill>
            </a:endParaRPr>
          </a:p>
          <a:p>
            <a:pPr algn="just"/>
            <a:endParaRPr lang="ru-RU" sz="1100" dirty="0">
              <a:solidFill>
                <a:schemeClr val="tx1"/>
              </a:solidFill>
            </a:endParaRPr>
          </a:p>
          <a:p>
            <a:pPr algn="just"/>
            <a:endParaRPr lang="ru-RU" sz="1100" dirty="0">
              <a:solidFill>
                <a:schemeClr val="tx1"/>
              </a:solidFill>
            </a:endParaRPr>
          </a:p>
          <a:p>
            <a:pPr algn="just"/>
            <a:endParaRPr lang="ru-RU" sz="1200" dirty="0">
              <a:solidFill>
                <a:schemeClr val="tx1"/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523099738"/>
              </p:ext>
            </p:extLst>
          </p:nvPr>
        </p:nvGraphicFramePr>
        <p:xfrm>
          <a:off x="477839" y="1752600"/>
          <a:ext cx="6142036" cy="3651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724288706"/>
              </p:ext>
            </p:extLst>
          </p:nvPr>
        </p:nvGraphicFramePr>
        <p:xfrm>
          <a:off x="6886573" y="1733549"/>
          <a:ext cx="1809751" cy="4867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253285" y="1383268"/>
            <a:ext cx="1076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ПРИМЕР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91472" y="2809875"/>
            <a:ext cx="790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- 55%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05747" y="4070867"/>
            <a:ext cx="790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- 55%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05746" y="5345076"/>
            <a:ext cx="790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- 75%</a:t>
            </a:r>
          </a:p>
        </p:txBody>
      </p:sp>
    </p:spTree>
    <p:extLst>
      <p:ext uri="{BB962C8B-B14F-4D97-AF65-F5344CB8AC3E}">
        <p14:creationId xmlns:p14="http://schemas.microsoft.com/office/powerpoint/2010/main" val="1375780349"/>
      </p:ext>
    </p:extLst>
  </p:cSld>
  <p:clrMapOvr>
    <a:masterClrMapping/>
  </p:clrMapOvr>
</p:sld>
</file>

<file path=ppt/theme/theme1.xml><?xml version="1.0" encoding="utf-8"?>
<a:theme xmlns:a="http://schemas.openxmlformats.org/drawingml/2006/main" name="Дивиденд">
  <a:themeElements>
    <a:clrScheme name="Дивиденд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Дивиденд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Дивиденд</Template>
  <TotalTime>1456</TotalTime>
  <Words>3083</Words>
  <Application>Microsoft Office PowerPoint</Application>
  <PresentationFormat>Экран (4:3)</PresentationFormat>
  <Paragraphs>437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Calibri</vt:lpstr>
      <vt:lpstr>Corbel</vt:lpstr>
      <vt:lpstr>Gill Sans MT</vt:lpstr>
      <vt:lpstr>Wingdings</vt:lpstr>
      <vt:lpstr>Wingdings 2</vt:lpstr>
      <vt:lpstr>Дивиденд</vt:lpstr>
      <vt:lpstr>Проведение для школьников 6-11 кл отборочных и  ЗАКЛЮЧИТЕЛЬНОГО этапов </vt:lpstr>
      <vt:lpstr>Площадки проведения  XVII Южно-Российской межрегиональной олимпиады школьников   «Архитектура и искусство»</vt:lpstr>
      <vt:lpstr>Научно-методический центр олимпиады школьников  «Архитектура и искусство»  РЦ АХДП ААИ ЮФУ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Отборочный муниципальный этап XvII ЮРМОШ - 2025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Отборочный региональный этап  XVII ЮРМОШ - 2025</vt:lpstr>
      <vt:lpstr>Презентация PowerPoint</vt:lpstr>
      <vt:lpstr>Презентация PowerPoint</vt:lpstr>
      <vt:lpstr>Презентация PowerPoint</vt:lpstr>
      <vt:lpstr>заключительный  межрегиональный этап  XVII ЮРМОШ - 2025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проведения  XI ЮРМОШ - 2019</dc:title>
  <dc:creator>Курдинова Анна Романовна</dc:creator>
  <cp:lastModifiedBy>Anna</cp:lastModifiedBy>
  <cp:revision>175</cp:revision>
  <dcterms:created xsi:type="dcterms:W3CDTF">2019-10-21T11:40:23Z</dcterms:created>
  <dcterms:modified xsi:type="dcterms:W3CDTF">2024-10-07T10:59:34Z</dcterms:modified>
</cp:coreProperties>
</file>