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78" r:id="rId4"/>
    <p:sldId id="258" r:id="rId5"/>
    <p:sldId id="261" r:id="rId6"/>
    <p:sldId id="259" r:id="rId7"/>
    <p:sldId id="289" r:id="rId8"/>
    <p:sldId id="281" r:id="rId9"/>
    <p:sldId id="282" r:id="rId10"/>
    <p:sldId id="287" r:id="rId11"/>
    <p:sldId id="288" r:id="rId12"/>
    <p:sldId id="293" r:id="rId13"/>
    <p:sldId id="292" r:id="rId14"/>
    <p:sldId id="291" r:id="rId15"/>
  </p:sldIdLst>
  <p:sldSz cx="12192000" cy="6858000"/>
  <p:notesSz cx="12192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Impact" panose="020B0806030902050204" pitchFamily="34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C0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B6D9C-366C-4084-BA26-4ECF2EEEAE8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89053-0CC2-4EF0-9ED7-848F055A0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2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4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7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40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2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7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89053-0CC2-4EF0-9ED7-848F055A0A1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4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5C0C-3C7E-4702-9807-ABA1D927E12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8ED0-0147-4E62-9D88-B3415B06B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4331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47028" y="2573807"/>
            <a:ext cx="1788795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2842" y="1618310"/>
            <a:ext cx="6682740" cy="145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6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8.png"/><Relationship Id="rId10" Type="http://schemas.openxmlformats.org/officeDocument/2006/relationships/image" Target="../media/image56.jpeg"/><Relationship Id="rId19" Type="http://schemas.openxmlformats.org/officeDocument/2006/relationships/image" Target="../media/image65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inter@kstu.ru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6172200" y="-5716"/>
            <a:ext cx="6019800" cy="685800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C234D-DDF8-470B-88AD-095FA1A66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68"/>
                    </a14:imgEffect>
                    <a14:imgEffect>
                      <a14:saturation sat="1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9" r="42729" b="859"/>
          <a:stretch/>
        </p:blipFill>
        <p:spPr>
          <a:xfrm>
            <a:off x="6477000" y="304800"/>
            <a:ext cx="5410200" cy="6293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5164" y="872581"/>
            <a:ext cx="1261872" cy="13594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3838" y="2952554"/>
            <a:ext cx="542735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3200" b="1" spc="-120" dirty="0">
                <a:latin typeface="Century Gothic" panose="020B0502020202020204" pitchFamily="34" charset="0"/>
                <a:ea typeface="Verdana" panose="020B0604030504040204" pitchFamily="34" charset="0"/>
              </a:rPr>
              <a:t>KAZAN NATIONAL RESEARCH TECHNOLOGICAL UNIVERSITY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8C8919-40DA-4B15-9013-0951DF741272}"/>
              </a:ext>
            </a:extLst>
          </p:cNvPr>
          <p:cNvSpPr txBox="1"/>
          <p:nvPr/>
        </p:nvSpPr>
        <p:spPr>
          <a:xfrm>
            <a:off x="1855256" y="6064186"/>
            <a:ext cx="25245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5" dirty="0">
                <a:latin typeface="Century Gothic"/>
                <a:cs typeface="Century Gothic"/>
              </a:rPr>
              <a:t>www.kstu.ru/knrtu/</a:t>
            </a:r>
            <a:endParaRPr sz="1800" b="1" dirty="0">
              <a:latin typeface="Century Gothic"/>
              <a:cs typeface="Century Gothic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F14E90-38E4-43C1-8D7A-87429EF36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08" y="4272665"/>
            <a:ext cx="1293014" cy="16076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вал 37">
            <a:extLst>
              <a:ext uri="{FF2B5EF4-FFF2-40B4-BE49-F238E27FC236}">
                <a16:creationId xmlns:a16="http://schemas.microsoft.com/office/drawing/2014/main" id="{6D09E18A-0C46-4EC5-9635-3A8AACDCB4BB}"/>
              </a:ext>
            </a:extLst>
          </p:cNvPr>
          <p:cNvSpPr/>
          <p:nvPr/>
        </p:nvSpPr>
        <p:spPr>
          <a:xfrm>
            <a:off x="8179062" y="1905000"/>
            <a:ext cx="3313821" cy="319923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81649-1088-46D7-9F37-038C59DF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36" y="188991"/>
            <a:ext cx="11366527" cy="751488"/>
          </a:xfrm>
        </p:spPr>
        <p:txBody>
          <a:bodyPr vert="horz" wrap="square" lIns="0" tIns="12700" rIns="0" bIns="0" rtlCol="0">
            <a:spAutoFit/>
          </a:bodyPr>
          <a:lstStyle/>
          <a:p>
            <a:pPr marR="5080" indent="30480" algn="ctr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800" b="1" kern="1200" spc="-120" dirty="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JOINT BACHELOR’S DEGREE PROGRAM</a:t>
            </a:r>
            <a:endParaRPr lang="ru-RU" sz="4800" b="1" kern="1200" spc="-120" dirty="0">
              <a:solidFill>
                <a:srgbClr val="990000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00AE1F6-F735-4DCD-BED1-88DFED394DF2}"/>
              </a:ext>
            </a:extLst>
          </p:cNvPr>
          <p:cNvSpPr/>
          <p:nvPr/>
        </p:nvSpPr>
        <p:spPr>
          <a:xfrm>
            <a:off x="691047" y="2939404"/>
            <a:ext cx="1597516" cy="15624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0BD0409-4A6E-449D-8AB7-2811FC05A1CC}"/>
              </a:ext>
            </a:extLst>
          </p:cNvPr>
          <p:cNvSpPr/>
          <p:nvPr/>
        </p:nvSpPr>
        <p:spPr>
          <a:xfrm>
            <a:off x="4827627" y="3928460"/>
            <a:ext cx="1610936" cy="156247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C34BB-E84B-4FC6-823A-3462F9F55CC5}"/>
              </a:ext>
            </a:extLst>
          </p:cNvPr>
          <p:cNvSpPr txBox="1"/>
          <p:nvPr/>
        </p:nvSpPr>
        <p:spPr>
          <a:xfrm>
            <a:off x="287380" y="4564979"/>
            <a:ext cx="240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1</a:t>
            </a:r>
            <a:r>
              <a:rPr lang="en-US" sz="2000" baseline="30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st</a:t>
            </a:r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and</a:t>
            </a: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2</a:t>
            </a:r>
            <a:r>
              <a:rPr lang="en-US" sz="2000" baseline="30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nd</a:t>
            </a:r>
            <a:r>
              <a:rPr lang="en-US" sz="2000" baseline="30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years </a:t>
            </a: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at KNRTU</a:t>
            </a:r>
            <a:endParaRPr lang="ru-RU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90DB1-F85A-4616-9ED5-B35121A4D868}"/>
              </a:ext>
            </a:extLst>
          </p:cNvPr>
          <p:cNvSpPr txBox="1"/>
          <p:nvPr/>
        </p:nvSpPr>
        <p:spPr>
          <a:xfrm>
            <a:off x="4542860" y="5504340"/>
            <a:ext cx="227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3</a:t>
            </a:r>
            <a:r>
              <a:rPr lang="en-US" sz="2000" baseline="30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rd</a:t>
            </a:r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and</a:t>
            </a: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4</a:t>
            </a:r>
            <a:r>
              <a:rPr lang="en-US" sz="2000" baseline="30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years</a:t>
            </a: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at BUCT</a:t>
            </a:r>
            <a:endParaRPr lang="ru-RU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8" name="Соединитель: изогнутый 17">
            <a:extLst>
              <a:ext uri="{FF2B5EF4-FFF2-40B4-BE49-F238E27FC236}">
                <a16:creationId xmlns:a16="http://schemas.microsoft.com/office/drawing/2014/main" id="{383C3EB5-7CB6-40CA-AF34-700A6582239F}"/>
              </a:ext>
            </a:extLst>
          </p:cNvPr>
          <p:cNvCxnSpPr>
            <a:cxnSpLocks/>
          </p:cNvCxnSpPr>
          <p:nvPr/>
        </p:nvCxnSpPr>
        <p:spPr>
          <a:xfrm>
            <a:off x="2438400" y="3621111"/>
            <a:ext cx="2286000" cy="1179489"/>
          </a:xfrm>
          <a:prstGeom prst="curvedConnector3">
            <a:avLst>
              <a:gd name="adj1" fmla="val 50000"/>
            </a:avLst>
          </a:prstGeom>
          <a:ln w="19050" cap="rnd">
            <a:solidFill>
              <a:schemeClr val="tx1"/>
            </a:solidFill>
            <a:prstDash val="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id="{2554119C-78D2-4249-AF28-1A5B60A7AF8F}"/>
              </a:ext>
            </a:extLst>
          </p:cNvPr>
          <p:cNvCxnSpPr>
            <a:cxnSpLocks/>
          </p:cNvCxnSpPr>
          <p:nvPr/>
        </p:nvCxnSpPr>
        <p:spPr>
          <a:xfrm flipV="1">
            <a:off x="6629400" y="3438434"/>
            <a:ext cx="1371600" cy="1362166"/>
          </a:xfrm>
          <a:prstGeom prst="curvedConnector3">
            <a:avLst>
              <a:gd name="adj1" fmla="val 50000"/>
            </a:avLst>
          </a:prstGeom>
          <a:ln w="19050" cap="rnd">
            <a:solidFill>
              <a:schemeClr val="tx1"/>
            </a:solidFill>
            <a:prstDash val="dash"/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862B4D1-1401-47CE-98A2-10EBB31A3D16}"/>
              </a:ext>
            </a:extLst>
          </p:cNvPr>
          <p:cNvGrpSpPr/>
          <p:nvPr/>
        </p:nvGrpSpPr>
        <p:grpSpPr>
          <a:xfrm>
            <a:off x="8509185" y="2079583"/>
            <a:ext cx="2948529" cy="2630112"/>
            <a:chOff x="8863194" y="1104156"/>
            <a:chExt cx="2669303" cy="2392502"/>
          </a:xfrm>
        </p:grpSpPr>
        <p:pic>
          <p:nvPicPr>
            <p:cNvPr id="36" name="Рисунок 35" descr="Диплом">
              <a:extLst>
                <a:ext uri="{FF2B5EF4-FFF2-40B4-BE49-F238E27FC236}">
                  <a16:creationId xmlns:a16="http://schemas.microsoft.com/office/drawing/2014/main" id="{CC5EA024-245E-48D2-8F46-2347856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33650">
              <a:off x="9551088" y="2423589"/>
              <a:ext cx="1073069" cy="1073069"/>
            </a:xfrm>
            <a:prstGeom prst="rect">
              <a:avLst/>
            </a:prstGeom>
          </p:spPr>
        </p:pic>
        <p:pic>
          <p:nvPicPr>
            <p:cNvPr id="37" name="Рисунок 36" descr="Академическая шапочка">
              <a:extLst>
                <a:ext uri="{FF2B5EF4-FFF2-40B4-BE49-F238E27FC236}">
                  <a16:creationId xmlns:a16="http://schemas.microsoft.com/office/drawing/2014/main" id="{B6DFEE78-0F8A-444B-9FF1-D4B5DE20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88488" y="1104156"/>
              <a:ext cx="1297339" cy="1297339"/>
            </a:xfrm>
            <a:prstGeom prst="rect">
              <a:avLst/>
            </a:prstGeom>
          </p:spPr>
        </p:pic>
        <p:pic>
          <p:nvPicPr>
            <p:cNvPr id="39" name="Рисунок 38" descr="Академическая шапочка">
              <a:extLst>
                <a:ext uri="{FF2B5EF4-FFF2-40B4-BE49-F238E27FC236}">
                  <a16:creationId xmlns:a16="http://schemas.microsoft.com/office/drawing/2014/main" id="{143F26E2-A083-4FC4-B17A-1100BD14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20686" y="1523591"/>
              <a:ext cx="1611811" cy="1611811"/>
            </a:xfrm>
            <a:prstGeom prst="rect">
              <a:avLst/>
            </a:prstGeom>
          </p:spPr>
        </p:pic>
        <p:pic>
          <p:nvPicPr>
            <p:cNvPr id="40" name="Рисунок 39" descr="Диплом">
              <a:extLst>
                <a:ext uri="{FF2B5EF4-FFF2-40B4-BE49-F238E27FC236}">
                  <a16:creationId xmlns:a16="http://schemas.microsoft.com/office/drawing/2014/main" id="{27A70470-EB03-44BB-A895-CFCD68710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29494">
              <a:off x="8863194" y="1898772"/>
              <a:ext cx="981848" cy="981848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A65B7A8-6627-4D70-B06E-8EB6EF586B71}"/>
              </a:ext>
            </a:extLst>
          </p:cNvPr>
          <p:cNvSpPr txBox="1"/>
          <p:nvPr/>
        </p:nvSpPr>
        <p:spPr>
          <a:xfrm>
            <a:off x="8921419" y="5211480"/>
            <a:ext cx="315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Diplomas of Bachelor’s degree</a:t>
            </a:r>
          </a:p>
        </p:txBody>
      </p:sp>
      <p:pic>
        <p:nvPicPr>
          <p:cNvPr id="53" name="Рисунок 52" descr="Самолет">
            <a:extLst>
              <a:ext uri="{FF2B5EF4-FFF2-40B4-BE49-F238E27FC236}">
                <a16:creationId xmlns:a16="http://schemas.microsoft.com/office/drawing/2014/main" id="{85E39397-7899-4AC1-85AC-FE96254DAB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853799">
            <a:off x="3711750" y="3751396"/>
            <a:ext cx="634623" cy="634623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E49A6E66-43E2-40F4-9D02-1183328ED348}"/>
              </a:ext>
            </a:extLst>
          </p:cNvPr>
          <p:cNvSpPr txBox="1"/>
          <p:nvPr/>
        </p:nvSpPr>
        <p:spPr>
          <a:xfrm>
            <a:off x="412736" y="1038620"/>
            <a:ext cx="8787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Majors</a:t>
            </a:r>
            <a:r>
              <a:rPr lang="ru-RU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Polymers Processing and Engineering</a:t>
            </a:r>
            <a:endParaRPr lang="ru-RU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Digital Engineering in Polymer Production and Processing</a:t>
            </a:r>
          </a:p>
          <a:p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Learning language at BUCT</a:t>
            </a: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– </a:t>
            </a:r>
            <a:r>
              <a:rPr lang="en-U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in English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Флаг Великобритании — Википедия">
            <a:extLst>
              <a:ext uri="{FF2B5EF4-FFF2-40B4-BE49-F238E27FC236}">
                <a16:creationId xmlns:a16="http://schemas.microsoft.com/office/drawing/2014/main" id="{E87240E2-8399-45FA-9CE8-E5C32852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87" y="2312690"/>
            <a:ext cx="398307" cy="2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B40F63-F5AD-4FC8-BA93-AD343827DE33}"/>
              </a:ext>
            </a:extLst>
          </p:cNvPr>
          <p:cNvSpPr txBox="1"/>
          <p:nvPr/>
        </p:nvSpPr>
        <p:spPr>
          <a:xfrm>
            <a:off x="8437421" y="5104230"/>
            <a:ext cx="7071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>
                <a:latin typeface="Century Gothic" panose="020B0502020202020204" pitchFamily="34" charset="0"/>
                <a:ea typeface="Verdana" panose="020B0604030504040204" pitchFamily="34" charset="0"/>
              </a:rPr>
              <a:t>2</a:t>
            </a:r>
            <a:endParaRPr lang="ru-RU" sz="64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03AF61-5B65-4383-B5ED-8330185FE452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47591" y="757724"/>
            <a:ext cx="574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990000"/>
                </a:solidFill>
                <a:latin typeface="Century Gothic" panose="020B0502020202020204" pitchFamily="34" charset="0"/>
              </a:rPr>
              <a:t>with Beijing University of Chemical Technology</a:t>
            </a:r>
            <a:endParaRPr lang="ru-RU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D12C157E-EF3C-49C0-AF8A-32587DE03F5A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1</a:t>
            </a:r>
            <a:r>
              <a:rPr lang="en-US" altLang="ru-RU" sz="1800" dirty="0">
                <a:solidFill>
                  <a:srgbClr val="990000"/>
                </a:solidFill>
              </a:rPr>
              <a:t>0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2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2DA1B-C223-4339-B60B-0AF80CD7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964" y="412617"/>
            <a:ext cx="1288256" cy="12882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81649-1088-46D7-9F37-038C59DF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99" y="412617"/>
            <a:ext cx="6781800" cy="628377"/>
          </a:xfrm>
        </p:spPr>
        <p:txBody>
          <a:bodyPr vert="horz" wrap="square" lIns="0" tIns="12700" rIns="0" bIns="0" rtlCol="0">
            <a:spAutoFit/>
          </a:bodyPr>
          <a:lstStyle/>
          <a:p>
            <a:pPr marR="5080" indent="30480" algn="l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000" b="1" kern="1200" spc="-120" dirty="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ACADEMIC MOBILITY</a:t>
            </a:r>
            <a:endParaRPr lang="ru-RU" sz="4000" b="1" kern="1200" spc="-120" dirty="0">
              <a:solidFill>
                <a:srgbClr val="990000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303AF61-5B65-4383-B5ED-8330185FE452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34278D79-7BA9-41A2-BD5C-39BD5412291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12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1154409"/>
            <a:ext cx="6615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44444"/>
                </a:solidFill>
                <a:latin typeface="Century Gothic" panose="020B0502020202020204" pitchFamily="34" charset="0"/>
              </a:rPr>
              <a:t>Granting program </a:t>
            </a:r>
            <a:r>
              <a:rPr lang="en-US" sz="2400" b="1" dirty="0" err="1">
                <a:solidFill>
                  <a:srgbClr val="444444"/>
                </a:solidFill>
                <a:latin typeface="Century Gothic" panose="020B0502020202020204" pitchFamily="34" charset="0"/>
              </a:rPr>
              <a:t>Algarysh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810" y="2383057"/>
            <a:ext cx="63507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/>
            <a:r>
              <a:rPr lang="en-US" dirty="0">
                <a:solidFill>
                  <a:srgbClr val="444444"/>
                </a:solidFill>
                <a:latin typeface="Century Gothic" panose="020B0502020202020204" pitchFamily="34" charset="0"/>
              </a:rPr>
              <a:t>The program includes financial support following categories of grant recipients on a competitive basis:</a:t>
            </a:r>
          </a:p>
          <a:p>
            <a:pPr marL="285750" indent="-285750" algn="just" fontAlgn="auto">
              <a:buFontTx/>
              <a:buChar char="-"/>
            </a:pPr>
            <a:r>
              <a:rPr lang="en-US" dirty="0">
                <a:solidFill>
                  <a:srgbClr val="444444"/>
                </a:solidFill>
                <a:latin typeface="Century Gothic" panose="020B0502020202020204" pitchFamily="34" charset="0"/>
              </a:rPr>
              <a:t>Students;</a:t>
            </a:r>
          </a:p>
          <a:p>
            <a:pPr marL="285750" indent="-285750" algn="just" fontAlgn="auto">
              <a:buFontTx/>
              <a:buChar char="-"/>
            </a:pPr>
            <a:r>
              <a:rPr lang="en-US" dirty="0">
                <a:solidFill>
                  <a:srgbClr val="444444"/>
                </a:solidFill>
                <a:latin typeface="Century Gothic" panose="020B0502020202020204" pitchFamily="34" charset="0"/>
              </a:rPr>
              <a:t>Young specialists;</a:t>
            </a:r>
          </a:p>
          <a:p>
            <a:pPr marL="285750" indent="-285750" algn="just" fontAlgn="auto">
              <a:buFontTx/>
              <a:buChar char="-"/>
            </a:pPr>
            <a:r>
              <a:rPr lang="en-US" dirty="0">
                <a:solidFill>
                  <a:srgbClr val="444444"/>
                </a:solidFill>
                <a:latin typeface="Century Gothic" panose="020B0502020202020204" pitchFamily="34" charset="0"/>
              </a:rPr>
              <a:t>Academic teaching and university staff;</a:t>
            </a:r>
          </a:p>
          <a:p>
            <a:pPr marL="285750" indent="-285750" algn="just" fontAlgn="auto">
              <a:buFontTx/>
              <a:buChar char="-"/>
            </a:pPr>
            <a:r>
              <a:rPr lang="en-US" u="sng" dirty="0">
                <a:solidFill>
                  <a:srgbClr val="444444"/>
                </a:solidFill>
                <a:latin typeface="Century Gothic" panose="020B0502020202020204" pitchFamily="34" charset="0"/>
              </a:rPr>
              <a:t>Incoming academicians;</a:t>
            </a:r>
          </a:p>
          <a:p>
            <a:pPr marL="285750" indent="-285750" algn="just" fontAlgn="auto">
              <a:buFontTx/>
              <a:buChar char="-"/>
            </a:pPr>
            <a:r>
              <a:rPr lang="en-US" dirty="0">
                <a:solidFill>
                  <a:srgbClr val="444444"/>
                </a:solidFill>
                <a:latin typeface="Century Gothic" panose="020B0502020202020204" pitchFamily="34" charset="0"/>
              </a:rPr>
              <a:t>etc.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1676400"/>
            <a:ext cx="635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 This scholarship is offered by the Ministry of Education and Science of </a:t>
            </a:r>
            <a:r>
              <a:rPr lang="en-US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Tatarstan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 Republic</a:t>
            </a:r>
            <a:endParaRPr lang="en-US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810" y="4414382"/>
            <a:ext cx="6178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Every academic year KNRTU invites academicians from various universities all over the world </a:t>
            </a:r>
            <a:r>
              <a:rPr lang="en-US" dirty="0">
                <a:latin typeface="Century Gothic" panose="020B0502020202020204" pitchFamily="34" charset="0"/>
              </a:rPr>
              <a:t>willing to give lectures to our students.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2810" y="5451127"/>
            <a:ext cx="6178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555555"/>
                </a:solidFill>
                <a:latin typeface="Century Gothic" panose="020B0502020202020204" pitchFamily="34" charset="0"/>
              </a:rPr>
              <a:t>The grant covers expenses for accommodation, travel tickets, health insurance</a:t>
            </a:r>
            <a:r>
              <a:rPr lang="ru-RU" i="1" dirty="0">
                <a:solidFill>
                  <a:srgbClr val="555555"/>
                </a:solidFill>
                <a:latin typeface="Century Gothic" panose="020B0502020202020204" pitchFamily="34" charset="0"/>
              </a:rPr>
              <a:t>.</a:t>
            </a:r>
            <a:r>
              <a:rPr lang="en-US" i="1" dirty="0">
                <a:solidFill>
                  <a:srgbClr val="555555"/>
                </a:solidFill>
                <a:latin typeface="Century Gothic" panose="020B0502020202020204" pitchFamily="34" charset="0"/>
              </a:rPr>
              <a:t> Beneficiary independently manages his/her remaining funds.</a:t>
            </a:r>
            <a:endParaRPr lang="ru-RU" i="1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67CF2C-D285-4308-905C-A6E1E4BA3902}"/>
              </a:ext>
            </a:extLst>
          </p:cNvPr>
          <p:cNvSpPr/>
          <p:nvPr/>
        </p:nvSpPr>
        <p:spPr>
          <a:xfrm>
            <a:off x="7384610" y="27316"/>
            <a:ext cx="4807389" cy="6857999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5917B6-ED3A-47BD-B896-4E6CA01FC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48" t="460" r="18704" b="-460"/>
          <a:stretch/>
        </p:blipFill>
        <p:spPr>
          <a:xfrm>
            <a:off x="7520187" y="136525"/>
            <a:ext cx="4548369" cy="658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Holder 4">
            <a:extLst>
              <a:ext uri="{FF2B5EF4-FFF2-40B4-BE49-F238E27FC236}">
                <a16:creationId xmlns:a16="http://schemas.microsoft.com/office/drawing/2014/main" id="{D12C157E-EF3C-49C0-AF8A-32587DE03F5A}"/>
              </a:ext>
            </a:extLst>
          </p:cNvPr>
          <p:cNvSpPr txBox="1">
            <a:spLocks/>
          </p:cNvSpPr>
          <p:nvPr/>
        </p:nvSpPr>
        <p:spPr bwMode="auto">
          <a:xfrm>
            <a:off x="228600" y="638225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1</a:t>
            </a:r>
            <a:r>
              <a:rPr lang="en-US" altLang="ru-RU" sz="1800" dirty="0">
                <a:solidFill>
                  <a:srgbClr val="990000"/>
                </a:solidFill>
              </a:rPr>
              <a:t>1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46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 Map Изображения – скачать бесплатно на Freepik">
            <a:extLst>
              <a:ext uri="{FF2B5EF4-FFF2-40B4-BE49-F238E27FC236}">
                <a16:creationId xmlns:a16="http://schemas.microsoft.com/office/drawing/2014/main" id="{E7F1C5BB-7A33-4ACD-9C0B-BA7CA9D9B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8574" r="7246" b="13188"/>
          <a:stretch/>
        </p:blipFill>
        <p:spPr bwMode="auto">
          <a:xfrm>
            <a:off x="2428369" y="537052"/>
            <a:ext cx="9653260" cy="61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bject 3"/>
          <p:cNvSpPr txBox="1"/>
          <p:nvPr/>
        </p:nvSpPr>
        <p:spPr>
          <a:xfrm>
            <a:off x="147024" y="69456"/>
            <a:ext cx="96908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  <a:defRPr sz="4800" b="1" i="0" spc="-12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en-US" sz="3600" dirty="0"/>
              <a:t>KNRTU International Partners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1</a:t>
            </a:r>
            <a:r>
              <a:rPr lang="en-US" altLang="ru-RU" sz="1800" dirty="0">
                <a:solidFill>
                  <a:srgbClr val="990000"/>
                </a:solidFill>
              </a:rPr>
              <a:t>2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7D865D-2CF5-470A-A493-DA991C4AF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8330242" y="3657600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9A8F3-4807-468D-AE15-CC4FF8E1F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9" t="8534" r="50633" b="3520"/>
          <a:stretch/>
        </p:blipFill>
        <p:spPr>
          <a:xfrm>
            <a:off x="7873042" y="2513044"/>
            <a:ext cx="390525" cy="390525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D067C-20BC-4CD9-816A-0150E51C2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6" r="31797"/>
          <a:stretch/>
        </p:blipFill>
        <p:spPr>
          <a:xfrm>
            <a:off x="10748004" y="2733367"/>
            <a:ext cx="390525" cy="390525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2B9C58-7111-4900-BF8D-EC8CF055E8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00" r="16600"/>
          <a:stretch/>
        </p:blipFill>
        <p:spPr>
          <a:xfrm>
            <a:off x="7498794" y="2708306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CEFAF1-1520-41C3-A52A-BFD807D974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09" r="12209"/>
          <a:stretch/>
        </p:blipFill>
        <p:spPr>
          <a:xfrm>
            <a:off x="7295891" y="2298848"/>
            <a:ext cx="405806" cy="405806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08B240-02F0-48D3-B99E-A9464B1B72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67" r="16667"/>
          <a:stretch/>
        </p:blipFill>
        <p:spPr>
          <a:xfrm>
            <a:off x="7772400" y="3657600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78CF8A-0A71-4085-9846-53C82C570E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67" r="16667"/>
          <a:stretch/>
        </p:blipFill>
        <p:spPr>
          <a:xfrm>
            <a:off x="9382631" y="3623152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91F96C-55F9-4259-AE83-077C17C77C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667" r="16667"/>
          <a:stretch/>
        </p:blipFill>
        <p:spPr>
          <a:xfrm>
            <a:off x="11268658" y="3008367"/>
            <a:ext cx="390525" cy="390525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FD927E-EF5D-45B0-A4D8-99BCF3C78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929" r="21071"/>
          <a:stretch/>
        </p:blipFill>
        <p:spPr>
          <a:xfrm>
            <a:off x="8839200" y="2895600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0F343-A71D-4D42-88DE-AD4DEA34B49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000" r="20000"/>
          <a:stretch/>
        </p:blipFill>
        <p:spPr>
          <a:xfrm flipH="1">
            <a:off x="8727201" y="3329866"/>
            <a:ext cx="390526" cy="390526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753DDF-D7CC-45A6-BADA-410A6C04742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727" r="16727"/>
          <a:stretch/>
        </p:blipFill>
        <p:spPr>
          <a:xfrm>
            <a:off x="7081553" y="2720742"/>
            <a:ext cx="381001" cy="381001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4FF0D6-10E0-4853-A6AB-CC2EB44A6CF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667" r="16667"/>
          <a:stretch/>
        </p:blipFill>
        <p:spPr>
          <a:xfrm>
            <a:off x="10887658" y="3164833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33D439-D147-429C-BED2-99DC66BDBAA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667" r="16667"/>
          <a:stretch/>
        </p:blipFill>
        <p:spPr>
          <a:xfrm>
            <a:off x="8972601" y="3693223"/>
            <a:ext cx="381000" cy="381000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88901C-DC3B-4812-AE8E-57D3CEE7422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000" r="25000"/>
          <a:stretch/>
        </p:blipFill>
        <p:spPr>
          <a:xfrm>
            <a:off x="9159087" y="3258027"/>
            <a:ext cx="365125" cy="365125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6AD266E-4F3C-40C9-87FB-721601770CC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588" r="20746"/>
          <a:stretch/>
        </p:blipFill>
        <p:spPr>
          <a:xfrm>
            <a:off x="8020044" y="3258027"/>
            <a:ext cx="432475" cy="432475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3354FE-3E7B-4C8B-896C-077DE314F7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685" t="294" r="26649" b="-294"/>
          <a:stretch/>
        </p:blipFill>
        <p:spPr>
          <a:xfrm>
            <a:off x="8406724" y="2996524"/>
            <a:ext cx="432476" cy="432476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605A77B-DC14-4242-81CC-D9C66571084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41" t="475" r="49259" b="-475"/>
          <a:stretch/>
        </p:blipFill>
        <p:spPr>
          <a:xfrm>
            <a:off x="8471547" y="2541769"/>
            <a:ext cx="432476" cy="432476"/>
          </a:xfrm>
          <a:prstGeom prst="ellipse">
            <a:avLst/>
          </a:prstGeom>
          <a:ln>
            <a:solidFill>
              <a:srgbClr val="0C092D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670935-0059-4B61-B752-89164124C9F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680" r="16680"/>
          <a:stretch/>
        </p:blipFill>
        <p:spPr>
          <a:xfrm>
            <a:off x="10457224" y="4074223"/>
            <a:ext cx="394812" cy="394812"/>
          </a:xfrm>
          <a:prstGeom prst="ellipse">
            <a:avLst/>
          </a:prstGeom>
          <a:ln>
            <a:solidFill>
              <a:srgbClr val="0C092D"/>
            </a:solidFill>
          </a:ln>
        </p:spPr>
      </p:pic>
      <p:sp>
        <p:nvSpPr>
          <p:cNvPr id="46" name="object 12">
            <a:extLst>
              <a:ext uri="{FF2B5EF4-FFF2-40B4-BE49-F238E27FC236}">
                <a16:creationId xmlns:a16="http://schemas.microsoft.com/office/drawing/2014/main" id="{C5DBC074-9191-4EAE-B10C-86CB3AB91040}"/>
              </a:ext>
            </a:extLst>
          </p:cNvPr>
          <p:cNvSpPr txBox="1"/>
          <p:nvPr/>
        </p:nvSpPr>
        <p:spPr>
          <a:xfrm>
            <a:off x="111248" y="1462199"/>
            <a:ext cx="263195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ts val="2055"/>
              </a:lnSpc>
              <a:spcBef>
                <a:spcPts val="100"/>
              </a:spcBef>
              <a:defRPr>
                <a:latin typeface="Century Gothic" panose="020B0502020202020204" pitchFamily="34" charset="0"/>
                <a:cs typeface="Tahoma"/>
              </a:defRPr>
            </a:lvl1pPr>
          </a:lstStyle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srgbClr val="990000"/>
                </a:solidFill>
              </a:rPr>
              <a:t>7</a:t>
            </a:r>
            <a:r>
              <a:rPr lang="en-US" sz="3600" dirty="0">
                <a:solidFill>
                  <a:srgbClr val="990000"/>
                </a:solidFill>
              </a:rPr>
              <a:t>2</a:t>
            </a:r>
            <a:r>
              <a:rPr lang="ru-RU" sz="2800" dirty="0"/>
              <a:t>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Agreements</a:t>
            </a:r>
            <a:endParaRPr lang="ru-RU" sz="2000" dirty="0"/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B9B9FDFE-614E-4AC6-945C-660CFE866665}"/>
              </a:ext>
            </a:extLst>
          </p:cNvPr>
          <p:cNvSpPr txBox="1"/>
          <p:nvPr/>
        </p:nvSpPr>
        <p:spPr>
          <a:xfrm>
            <a:off x="87193" y="4611802"/>
            <a:ext cx="263195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ts val="2055"/>
              </a:lnSpc>
              <a:spcBef>
                <a:spcPts val="100"/>
              </a:spcBef>
              <a:defRPr>
                <a:latin typeface="Century Gothic" panose="020B0502020202020204" pitchFamily="34" charset="0"/>
                <a:cs typeface="Tahoma"/>
              </a:defRPr>
            </a:lvl1pPr>
          </a:lstStyle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en-US" sz="3600">
                <a:solidFill>
                  <a:srgbClr val="990000"/>
                </a:solidFill>
              </a:rPr>
              <a:t>17</a:t>
            </a:r>
            <a:r>
              <a:rPr lang="ru-RU" sz="2800"/>
              <a:t> </a:t>
            </a:r>
            <a:endParaRPr lang="ru-RU" sz="2800" dirty="0"/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Countries</a:t>
            </a:r>
            <a:endParaRPr lang="ru-RU" sz="2000" dirty="0"/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C91473DA-AA93-489F-920A-185B4CB85DF4}"/>
              </a:ext>
            </a:extLst>
          </p:cNvPr>
          <p:cNvSpPr txBox="1"/>
          <p:nvPr/>
        </p:nvSpPr>
        <p:spPr>
          <a:xfrm>
            <a:off x="87193" y="2566214"/>
            <a:ext cx="2631952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ts val="2055"/>
              </a:lnSpc>
              <a:spcBef>
                <a:spcPts val="100"/>
              </a:spcBef>
              <a:defRPr>
                <a:latin typeface="Century Gothic" panose="020B0502020202020204" pitchFamily="34" charset="0"/>
                <a:cs typeface="Tahoma"/>
              </a:defRPr>
            </a:lvl1pPr>
          </a:lstStyle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srgbClr val="990000"/>
                </a:solidFill>
              </a:rPr>
              <a:t>6</a:t>
            </a:r>
            <a:r>
              <a:rPr lang="en-US" sz="3600" dirty="0">
                <a:solidFill>
                  <a:srgbClr val="990000"/>
                </a:solidFill>
              </a:rPr>
              <a:t>6</a:t>
            </a:r>
            <a:r>
              <a:rPr lang="ru-RU" sz="2800" dirty="0"/>
              <a:t>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Educational, Research and Business Organizations</a:t>
            </a:r>
            <a:endParaRPr lang="ru-RU" sz="2000" dirty="0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225AFFD-FC33-443A-A0DF-C0430C9FC6BF}"/>
              </a:ext>
            </a:extLst>
          </p:cNvPr>
          <p:cNvCxnSpPr>
            <a:cxnSpLocks/>
          </p:cNvCxnSpPr>
          <p:nvPr/>
        </p:nvCxnSpPr>
        <p:spPr>
          <a:xfrm>
            <a:off x="474724" y="2470893"/>
            <a:ext cx="1905000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D2E25E2-AC91-43A9-8AC7-8E50E578860B}"/>
              </a:ext>
            </a:extLst>
          </p:cNvPr>
          <p:cNvCxnSpPr>
            <a:cxnSpLocks/>
          </p:cNvCxnSpPr>
          <p:nvPr/>
        </p:nvCxnSpPr>
        <p:spPr>
          <a:xfrm>
            <a:off x="474724" y="4512049"/>
            <a:ext cx="1905000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62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BF8D16-F0CF-403F-AEB6-BB31102F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9" b="-1"/>
          <a:stretch/>
        </p:blipFill>
        <p:spPr>
          <a:xfrm>
            <a:off x="-36944" y="0"/>
            <a:ext cx="12261508" cy="6911802"/>
          </a:xfrm>
          <a:prstGeom prst="rect">
            <a:avLst/>
          </a:prstGeom>
        </p:spPr>
      </p:pic>
      <p:sp>
        <p:nvSpPr>
          <p:cNvPr id="51" name="object 3"/>
          <p:cNvSpPr txBox="1"/>
          <p:nvPr/>
        </p:nvSpPr>
        <p:spPr>
          <a:xfrm>
            <a:off x="31551" y="525391"/>
            <a:ext cx="91443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  <a:defRPr sz="4800" b="1" i="0" spc="-12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KNRTU Key Industrial Partners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9C7F7A42-D618-4B3C-AF02-64FD3446DE96}"/>
              </a:ext>
            </a:extLst>
          </p:cNvPr>
          <p:cNvSpPr/>
          <p:nvPr/>
        </p:nvSpPr>
        <p:spPr>
          <a:xfrm>
            <a:off x="679479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A7CFFDFA-830C-4A2D-83E8-FC6D60E911C9}"/>
              </a:ext>
            </a:extLst>
          </p:cNvPr>
          <p:cNvSpPr/>
          <p:nvPr/>
        </p:nvSpPr>
        <p:spPr>
          <a:xfrm>
            <a:off x="692084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196B7674-6CB6-4844-A2E7-D5E3ABCDF2CB}"/>
              </a:ext>
            </a:extLst>
          </p:cNvPr>
          <p:cNvSpPr/>
          <p:nvPr/>
        </p:nvSpPr>
        <p:spPr>
          <a:xfrm>
            <a:off x="692084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7E09A2F7-158F-4772-83C4-8991EDABB280}"/>
              </a:ext>
            </a:extLst>
          </p:cNvPr>
          <p:cNvSpPr/>
          <p:nvPr/>
        </p:nvSpPr>
        <p:spPr>
          <a:xfrm>
            <a:off x="2481659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D61A8F89-6327-4EA8-A99F-5691947EC9A9}"/>
              </a:ext>
            </a:extLst>
          </p:cNvPr>
          <p:cNvSpPr/>
          <p:nvPr/>
        </p:nvSpPr>
        <p:spPr>
          <a:xfrm>
            <a:off x="2494264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29EE0EAD-970E-4062-AC2A-232BCE792CFA}"/>
              </a:ext>
            </a:extLst>
          </p:cNvPr>
          <p:cNvSpPr/>
          <p:nvPr/>
        </p:nvSpPr>
        <p:spPr>
          <a:xfrm>
            <a:off x="2494264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B1724FAA-CC80-47AC-ABC6-C5665627C59F}"/>
              </a:ext>
            </a:extLst>
          </p:cNvPr>
          <p:cNvSpPr/>
          <p:nvPr/>
        </p:nvSpPr>
        <p:spPr>
          <a:xfrm>
            <a:off x="4283839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E259FC84-F7B0-4290-922C-D2949F2102BB}"/>
              </a:ext>
            </a:extLst>
          </p:cNvPr>
          <p:cNvSpPr/>
          <p:nvPr/>
        </p:nvSpPr>
        <p:spPr>
          <a:xfrm>
            <a:off x="4296444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204D0BF6-88A2-46DA-8119-734D4112A207}"/>
              </a:ext>
            </a:extLst>
          </p:cNvPr>
          <p:cNvSpPr/>
          <p:nvPr/>
        </p:nvSpPr>
        <p:spPr>
          <a:xfrm>
            <a:off x="4296444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B4CDC97D-D189-47E9-A30B-D5C62D2E43BB}"/>
              </a:ext>
            </a:extLst>
          </p:cNvPr>
          <p:cNvSpPr/>
          <p:nvPr/>
        </p:nvSpPr>
        <p:spPr>
          <a:xfrm>
            <a:off x="6091806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9645945B-65D2-4078-918E-E27272733303}"/>
              </a:ext>
            </a:extLst>
          </p:cNvPr>
          <p:cNvSpPr/>
          <p:nvPr/>
        </p:nvSpPr>
        <p:spPr>
          <a:xfrm>
            <a:off x="6104411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Прямоугольник: скругленные углы 136">
            <a:extLst>
              <a:ext uri="{FF2B5EF4-FFF2-40B4-BE49-F238E27FC236}">
                <a16:creationId xmlns:a16="http://schemas.microsoft.com/office/drawing/2014/main" id="{30F41730-D25F-47D0-9C19-2CF99C763975}"/>
              </a:ext>
            </a:extLst>
          </p:cNvPr>
          <p:cNvSpPr/>
          <p:nvPr/>
        </p:nvSpPr>
        <p:spPr>
          <a:xfrm>
            <a:off x="6104411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C822849E-D833-4A65-AF90-D9BBDF50DDAE}"/>
              </a:ext>
            </a:extLst>
          </p:cNvPr>
          <p:cNvSpPr/>
          <p:nvPr/>
        </p:nvSpPr>
        <p:spPr>
          <a:xfrm>
            <a:off x="7893986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4DE4008C-2D68-494C-BBF0-001F15B24CC8}"/>
              </a:ext>
            </a:extLst>
          </p:cNvPr>
          <p:cNvSpPr/>
          <p:nvPr/>
        </p:nvSpPr>
        <p:spPr>
          <a:xfrm>
            <a:off x="7906591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47252EBB-E734-47C8-925B-F2013151DF36}"/>
              </a:ext>
            </a:extLst>
          </p:cNvPr>
          <p:cNvSpPr/>
          <p:nvPr/>
        </p:nvSpPr>
        <p:spPr>
          <a:xfrm>
            <a:off x="7906591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8447D3AD-1EF4-43C5-ACF9-03BCC6662D9F}"/>
              </a:ext>
            </a:extLst>
          </p:cNvPr>
          <p:cNvSpPr/>
          <p:nvPr/>
        </p:nvSpPr>
        <p:spPr>
          <a:xfrm>
            <a:off x="9696166" y="1750167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2" name="Прямоугольник: скругленные углы 141">
            <a:extLst>
              <a:ext uri="{FF2B5EF4-FFF2-40B4-BE49-F238E27FC236}">
                <a16:creationId xmlns:a16="http://schemas.microsoft.com/office/drawing/2014/main" id="{3027A9DB-8D04-4AFC-9670-A68152843565}"/>
              </a:ext>
            </a:extLst>
          </p:cNvPr>
          <p:cNvSpPr/>
          <p:nvPr/>
        </p:nvSpPr>
        <p:spPr>
          <a:xfrm>
            <a:off x="9708771" y="2990506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Прямоугольник: скругленные углы 142">
            <a:extLst>
              <a:ext uri="{FF2B5EF4-FFF2-40B4-BE49-F238E27FC236}">
                <a16:creationId xmlns:a16="http://schemas.microsoft.com/office/drawing/2014/main" id="{296EBAF4-B168-4724-BCA1-934CB6CB6EE0}"/>
              </a:ext>
            </a:extLst>
          </p:cNvPr>
          <p:cNvSpPr/>
          <p:nvPr/>
        </p:nvSpPr>
        <p:spPr>
          <a:xfrm>
            <a:off x="9708771" y="4230845"/>
            <a:ext cx="1644262" cy="106199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34" y="1818055"/>
            <a:ext cx="945699" cy="9456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328" y="3265961"/>
            <a:ext cx="708788" cy="5110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27" b="28639"/>
          <a:stretch/>
        </p:blipFill>
        <p:spPr>
          <a:xfrm>
            <a:off x="6319978" y="4327357"/>
            <a:ext cx="1187916" cy="54944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877" y="2131103"/>
            <a:ext cx="1463466" cy="300118"/>
          </a:xfrm>
          <a:prstGeom prst="rect">
            <a:avLst/>
          </a:prstGeom>
          <a:ln>
            <a:noFill/>
          </a:ln>
        </p:spPr>
      </p:pic>
      <p:pic>
        <p:nvPicPr>
          <p:cNvPr id="43" name="object 6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81"/>
          <a:stretch/>
        </p:blipFill>
        <p:spPr>
          <a:xfrm>
            <a:off x="10037907" y="3096571"/>
            <a:ext cx="942726" cy="647472"/>
          </a:xfrm>
          <a:prstGeom prst="rect">
            <a:avLst/>
          </a:prstGeom>
        </p:spPr>
      </p:pic>
      <p:pic>
        <p:nvPicPr>
          <p:cNvPr id="44" name="object 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085" y="3363961"/>
            <a:ext cx="1160961" cy="293685"/>
          </a:xfrm>
          <a:prstGeom prst="rect">
            <a:avLst/>
          </a:prstGeom>
        </p:spPr>
      </p:pic>
      <p:pic>
        <p:nvPicPr>
          <p:cNvPr id="52" name="object 1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951" y="4485560"/>
            <a:ext cx="980049" cy="548747"/>
          </a:xfrm>
          <a:prstGeom prst="rect">
            <a:avLst/>
          </a:prstGeom>
        </p:spPr>
      </p:pic>
      <p:pic>
        <p:nvPicPr>
          <p:cNvPr id="54" name="object 1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246" y="1853114"/>
            <a:ext cx="780132" cy="825474"/>
          </a:xfrm>
          <a:prstGeom prst="rect">
            <a:avLst/>
          </a:prstGeom>
        </p:spPr>
      </p:pic>
      <p:pic>
        <p:nvPicPr>
          <p:cNvPr id="55" name="object 18"/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1" t="-13752" r="621" b="25840"/>
          <a:stretch/>
        </p:blipFill>
        <p:spPr>
          <a:xfrm>
            <a:off x="885026" y="4605807"/>
            <a:ext cx="1255572" cy="270993"/>
          </a:xfrm>
          <a:prstGeom prst="rect">
            <a:avLst/>
          </a:prstGeom>
        </p:spPr>
      </p:pic>
      <p:sp>
        <p:nvSpPr>
          <p:cNvPr id="42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78080" y="6422926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1</a:t>
            </a:r>
            <a:r>
              <a:rPr lang="en-US" altLang="ru-RU" sz="1800" dirty="0">
                <a:solidFill>
                  <a:srgbClr val="990000"/>
                </a:solidFill>
              </a:rPr>
              <a:t>3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AB0844-E6E9-4AF3-8BB6-4B047311FC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9662" y="1604172"/>
            <a:ext cx="1373463" cy="1373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612B00-3A50-4ADB-A3DF-965F13ECD44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1385"/>
          <a:stretch/>
        </p:blipFill>
        <p:spPr>
          <a:xfrm>
            <a:off x="2837151" y="3276600"/>
            <a:ext cx="931804" cy="407534"/>
          </a:xfrm>
          <a:prstGeom prst="rect">
            <a:avLst/>
          </a:prstGeom>
        </p:spPr>
      </p:pic>
      <p:sp>
        <p:nvSpPr>
          <p:cNvPr id="46" name="object 3">
            <a:extLst>
              <a:ext uri="{FF2B5EF4-FFF2-40B4-BE49-F238E27FC236}">
                <a16:creationId xmlns:a16="http://schemas.microsoft.com/office/drawing/2014/main" id="{C5BBAAB6-2102-4CC3-B888-E74B0F08631C}"/>
              </a:ext>
            </a:extLst>
          </p:cNvPr>
          <p:cNvSpPr txBox="1"/>
          <p:nvPr/>
        </p:nvSpPr>
        <p:spPr>
          <a:xfrm>
            <a:off x="2308469" y="3694199"/>
            <a:ext cx="201584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  <a:defRPr sz="4800" b="1" i="0" spc="-12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000" b="0" dirty="0">
                <a:solidFill>
                  <a:schemeClr val="tx1"/>
                </a:solidFill>
              </a:rPr>
              <a:t>TATNEFTEKHIMINVEST-HOLDING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F2C1A-EFB5-48C4-8782-4B994AAFDDA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3163" r="790" b="33244"/>
          <a:stretch/>
        </p:blipFill>
        <p:spPr>
          <a:xfrm>
            <a:off x="6256711" y="3298960"/>
            <a:ext cx="1314450" cy="445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287E49-73D6-4040-BF33-44EDC4B988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1085" y="4403557"/>
            <a:ext cx="1190697" cy="629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8BB903-2311-4215-98B2-40B27E4992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3855" y="1860676"/>
            <a:ext cx="745374" cy="805004"/>
          </a:xfrm>
          <a:prstGeom prst="rect">
            <a:avLst/>
          </a:prstGeom>
        </p:spPr>
      </p:pic>
      <p:pic>
        <p:nvPicPr>
          <p:cNvPr id="1026" name="Picture 2" descr="Nizhnekamskneftekhim Company Profile: Stock Performance &amp; Earnings |  PitchBook">
            <a:extLst>
              <a:ext uri="{FF2B5EF4-FFF2-40B4-BE49-F238E27FC236}">
                <a16:creationId xmlns:a16="http://schemas.microsoft.com/office/drawing/2014/main" id="{B1C3E40A-C767-4E8A-93B8-442E3150B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41318" r="-3663" b="46682"/>
          <a:stretch/>
        </p:blipFill>
        <p:spPr bwMode="auto">
          <a:xfrm>
            <a:off x="6201935" y="4804087"/>
            <a:ext cx="1530244" cy="1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B8C8B8-B2EA-4E25-9043-3994527AEA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8073" y="4419600"/>
            <a:ext cx="541297" cy="742513"/>
          </a:xfrm>
          <a:prstGeom prst="rect">
            <a:avLst/>
          </a:prstGeom>
        </p:spPr>
      </p:pic>
      <p:pic>
        <p:nvPicPr>
          <p:cNvPr id="1028" name="Picture 4" descr="Торговая марка №631207 – KAZANORGSINTEZ KAZANORGSINTEZ KAZANORG ORGSINTEZ  KAZANSINTEZ KAZANORG ORGSINTEZ KAZANSINTEZ KAZAN SINTEZ: владелец торгового  знака и другие данные | РБК Компании">
            <a:extLst>
              <a:ext uri="{FF2B5EF4-FFF2-40B4-BE49-F238E27FC236}">
                <a16:creationId xmlns:a16="http://schemas.microsoft.com/office/drawing/2014/main" id="{A75274AD-EDA8-4613-AE4C-DC18ADDFF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40448" r="4985" b="25684"/>
          <a:stretch/>
        </p:blipFill>
        <p:spPr bwMode="auto">
          <a:xfrm>
            <a:off x="9906402" y="3697821"/>
            <a:ext cx="1286556" cy="15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2DA278-37B5-4E57-8071-E1E5B5D871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5462" y="4419600"/>
            <a:ext cx="1070880" cy="7220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90A6F6-C05E-42B8-A063-0B77CB3A30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7113" y="3113851"/>
            <a:ext cx="1448993" cy="815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1CA3E-7CAF-4E02-B327-44C66F1A27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34752" y="1802078"/>
            <a:ext cx="967646" cy="92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000" y="932462"/>
            <a:ext cx="1261872" cy="13594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19400" y="990201"/>
            <a:ext cx="7848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000" b="1" spc="-120" dirty="0">
                <a:latin typeface="Century Gothic" panose="020B0502020202020204" pitchFamily="34" charset="0"/>
                <a:ea typeface="Verdana" panose="020B0604030504040204" pitchFamily="34" charset="0"/>
              </a:rPr>
              <a:t>KAZAN NATIONAL RESEARCH TECHNOLOGICAL UNIVERSITY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F14E90-38E4-43C1-8D7A-87429EF36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6" y="2863757"/>
            <a:ext cx="2482254" cy="308626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B1A4A85-974D-4EAF-8DA2-759DB9B703A1}"/>
              </a:ext>
            </a:extLst>
          </p:cNvPr>
          <p:cNvSpPr txBox="1">
            <a:spLocks/>
          </p:cNvSpPr>
          <p:nvPr/>
        </p:nvSpPr>
        <p:spPr>
          <a:xfrm>
            <a:off x="3249877" y="2921496"/>
            <a:ext cx="3488069" cy="3168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Contact Us:</a:t>
            </a:r>
          </a:p>
          <a:p>
            <a:endParaRPr lang="en-US" sz="2000" b="1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International Affairs </a:t>
            </a: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Tel</a:t>
            </a:r>
            <a:r>
              <a:rPr lang="ru-RU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.: 231-43-19</a:t>
            </a: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E-mail</a:t>
            </a:r>
            <a:r>
              <a:rPr lang="ru-RU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  <a:hlinkClick r:id="rId5"/>
              </a:rPr>
              <a:t>inter@kstu.ru</a:t>
            </a:r>
            <a:endParaRPr lang="en-US" sz="2000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spc="-5" dirty="0">
                <a:latin typeface="Century Gothic"/>
                <a:cs typeface="Century Gothic"/>
              </a:rPr>
              <a:t>www.kstu.ru/knrtu/</a:t>
            </a:r>
            <a:endParaRPr lang="en-US" sz="2000" b="1" dirty="0">
              <a:latin typeface="Century Gothic"/>
              <a:cs typeface="Century Gothic"/>
            </a:endParaRPr>
          </a:p>
          <a:p>
            <a:endParaRPr lang="en-US" sz="2000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68 Karl Marx street</a:t>
            </a: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Kazan 420015</a:t>
            </a:r>
          </a:p>
          <a:p>
            <a:r>
              <a:rPr lang="en-US" sz="2000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Republic of Tatarstan</a:t>
            </a:r>
          </a:p>
        </p:txBody>
      </p:sp>
    </p:spTree>
    <p:extLst>
      <p:ext uri="{BB962C8B-B14F-4D97-AF65-F5344CB8AC3E}">
        <p14:creationId xmlns:p14="http://schemas.microsoft.com/office/powerpoint/2010/main" val="375869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31217" y="301874"/>
            <a:ext cx="591639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ctr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3600" b="1" kern="1200" spc="-12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REPUBLIC OF TATARSTAN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34029" y="2382633"/>
            <a:ext cx="2710774" cy="763961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>
            <a:defPPr>
              <a:defRPr lang="ru-RU"/>
            </a:defPPr>
            <a:lvl1pPr marL="37056" marR="29645" algn="ctr">
              <a:spcBef>
                <a:spcPts val="97"/>
              </a:spcBef>
              <a:defRPr spc="-15">
                <a:latin typeface="Century Gothic"/>
                <a:cs typeface="Century Gothic"/>
              </a:defRPr>
            </a:lvl1pPr>
          </a:lstStyle>
          <a:p>
            <a:r>
              <a:rPr lang="en-US" sz="2300" dirty="0">
                <a:latin typeface="Century Gothic" panose="020B0502020202020204" pitchFamily="34" charset="0"/>
              </a:rPr>
              <a:t>Population</a:t>
            </a:r>
          </a:p>
          <a:p>
            <a:r>
              <a:rPr lang="en-US"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&gt; </a:t>
            </a:r>
            <a:r>
              <a:rPr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3</a:t>
            </a:r>
            <a:r>
              <a:rPr lang="en-US"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.</a:t>
            </a:r>
            <a:r>
              <a:rPr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9</a:t>
            </a:r>
            <a:r>
              <a:rPr lang="en-US"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M</a:t>
            </a:r>
            <a:endParaRPr sz="2500" spc="5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93104" y="2377343"/>
            <a:ext cx="2043883" cy="751137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300" spc="-15" dirty="0">
                <a:latin typeface="Century Gothic" panose="020B0502020202020204" pitchFamily="34" charset="0"/>
                <a:cs typeface="Century Gothic"/>
              </a:rPr>
              <a:t>Total area</a:t>
            </a:r>
            <a:r>
              <a:rPr lang="ru-RU" sz="23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ru-RU"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68</a:t>
            </a:r>
            <a:r>
              <a:rPr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000 </a:t>
            </a:r>
            <a:r>
              <a:rPr lang="en-US" sz="2500" dirty="0">
                <a:solidFill>
                  <a:srgbClr val="990000"/>
                </a:solidFill>
                <a:latin typeface="Century Gothic" panose="020B0502020202020204" pitchFamily="34" charset="0"/>
              </a:rPr>
              <a:t> km</a:t>
            </a:r>
            <a:r>
              <a:rPr lang="en-US" sz="2500" baseline="30000" dirty="0">
                <a:solidFill>
                  <a:srgbClr val="990000"/>
                </a:solidFill>
                <a:latin typeface="Century Gothic" panose="020B0502020202020204" pitchFamily="34" charset="0"/>
              </a:rPr>
              <a:t>2</a:t>
            </a:r>
            <a:endParaRPr sz="2500" spc="5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9671" y="4580551"/>
            <a:ext cx="7019488" cy="1515449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>
            <a:defPPr>
              <a:defRPr lang="ru-RU"/>
            </a:defPPr>
            <a:lvl1pPr marL="37056" marR="29645" algn="ctr">
              <a:spcBef>
                <a:spcPts val="97"/>
              </a:spcBef>
              <a:defRPr spc="-15">
                <a:latin typeface="Century Gothic"/>
                <a:cs typeface="Century Gothic"/>
              </a:defRPr>
            </a:lvl1pPr>
          </a:lstStyle>
          <a:p>
            <a:r>
              <a:rPr sz="2400" spc="5" dirty="0">
                <a:solidFill>
                  <a:srgbClr val="990000"/>
                </a:solidFill>
                <a:latin typeface="Century Gothic" panose="020B0502020202020204" pitchFamily="34" charset="0"/>
              </a:rPr>
              <a:t>7</a:t>
            </a:r>
            <a:r>
              <a:rPr sz="2400" dirty="0">
                <a:latin typeface="Century Gothic" panose="020B0502020202020204" pitchFamily="34" charset="0"/>
              </a:rPr>
              <a:t> </a:t>
            </a:r>
            <a:r>
              <a:rPr lang="en-US" sz="2300" dirty="0">
                <a:latin typeface="Century Gothic" panose="020B0502020202020204" pitchFamily="34" charset="0"/>
              </a:rPr>
              <a:t>Federal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en-US" sz="2300" dirty="0">
                <a:latin typeface="Century Gothic" panose="020B0502020202020204" pitchFamily="34" charset="0"/>
              </a:rPr>
              <a:t>investment sites</a:t>
            </a:r>
            <a:endParaRPr lang="ru-RU" sz="2300" dirty="0">
              <a:latin typeface="Century Gothic" panose="020B0502020202020204" pitchFamily="34" charset="0"/>
            </a:endParaRPr>
          </a:p>
          <a:p>
            <a:r>
              <a:rPr lang="en-US" sz="28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Tatarstan</a:t>
            </a:r>
            <a:r>
              <a:rPr lang="ru-RU" sz="28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 – </a:t>
            </a:r>
            <a:r>
              <a:rPr lang="en-US" sz="28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the 1st place</a:t>
            </a:r>
            <a:endParaRPr sz="2800" spc="5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r>
              <a:rPr sz="2200" dirty="0">
                <a:latin typeface="Century Gothic" panose="020B0502020202020204" pitchFamily="34" charset="0"/>
              </a:rPr>
              <a:t>(</a:t>
            </a:r>
            <a:r>
              <a:rPr lang="en-US" sz="2200" dirty="0">
                <a:latin typeface="Century Gothic" panose="020B0502020202020204" pitchFamily="34" charset="0"/>
              </a:rPr>
              <a:t>in</a:t>
            </a:r>
            <a:r>
              <a:rPr sz="2200" dirty="0">
                <a:latin typeface="Century Gothic" panose="020B0502020202020204" pitchFamily="34" charset="0"/>
              </a:rPr>
              <a:t> 2015, 2016 </a:t>
            </a:r>
            <a:r>
              <a:rPr lang="en-US" sz="2200" dirty="0">
                <a:latin typeface="Century Gothic" panose="020B0502020202020204" pitchFamily="34" charset="0"/>
              </a:rPr>
              <a:t>and</a:t>
            </a:r>
            <a:r>
              <a:rPr sz="2200" dirty="0">
                <a:latin typeface="Century Gothic" panose="020B0502020202020204" pitchFamily="34" charset="0"/>
              </a:rPr>
              <a:t> 2017) </a:t>
            </a:r>
            <a:r>
              <a:rPr lang="en-US" sz="2200" dirty="0">
                <a:latin typeface="Century Gothic" panose="020B0502020202020204" pitchFamily="34" charset="0"/>
              </a:rPr>
              <a:t>in the National 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Investment Climate Ranking </a:t>
            </a:r>
            <a:endParaRPr sz="2200" dirty="0"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4812" y="2382710"/>
            <a:ext cx="2027137" cy="763961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>
            <a:defPPr>
              <a:defRPr lang="ru-RU"/>
            </a:defPPr>
            <a:lvl1pPr marL="37056" marR="29645" algn="ctr">
              <a:spcBef>
                <a:spcPts val="97"/>
              </a:spcBef>
              <a:defRPr spc="-15">
                <a:latin typeface="Century Gothic"/>
                <a:cs typeface="Century Gothic"/>
              </a:defRPr>
            </a:lvl1pPr>
          </a:lstStyle>
          <a:p>
            <a:r>
              <a:rPr lang="en-US" sz="2300" dirty="0">
                <a:latin typeface="Century Gothic" panose="020B0502020202020204" pitchFamily="34" charset="0"/>
              </a:rPr>
              <a:t>Universities</a:t>
            </a:r>
          </a:p>
          <a:p>
            <a:r>
              <a:rPr lang="ru-RU" sz="25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44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89085" y="3335505"/>
            <a:ext cx="4348740" cy="948627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>
            <a:defPPr>
              <a:defRPr lang="ru-RU"/>
            </a:defPPr>
            <a:lvl1pPr marL="37056" marR="29645" algn="ctr">
              <a:spcBef>
                <a:spcPts val="97"/>
              </a:spcBef>
              <a:defRPr spc="-15">
                <a:latin typeface="Century Gothic"/>
                <a:cs typeface="Century Gothic"/>
              </a:defRPr>
            </a:lvl1pPr>
          </a:lstStyle>
          <a:p>
            <a:r>
              <a:rPr lang="en-US" sz="36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#5</a:t>
            </a:r>
          </a:p>
          <a:p>
            <a:r>
              <a:rPr lang="en-US" sz="2300" dirty="0">
                <a:latin typeface="Century Gothic" panose="020B0502020202020204" pitchFamily="34" charset="0"/>
              </a:rPr>
              <a:t>In Russia by the quality of life</a:t>
            </a:r>
            <a:endParaRPr sz="23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21288" y="-3037"/>
            <a:ext cx="4712713" cy="685800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5090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2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990000"/>
                </a:solidFill>
              </a:rPr>
              <a:t>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74A38-5573-48E4-97FE-3096D89E0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4" r="4080"/>
          <a:stretch/>
        </p:blipFill>
        <p:spPr>
          <a:xfrm>
            <a:off x="152400" y="208069"/>
            <a:ext cx="4375120" cy="410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2B6E4F-3960-4506-890E-F01E96407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5"/>
          <a:stretch/>
        </p:blipFill>
        <p:spPr>
          <a:xfrm>
            <a:off x="8229600" y="1143000"/>
            <a:ext cx="1532254" cy="861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7E2173-5FED-454B-B4AC-1DD27C791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159879"/>
            <a:ext cx="846453" cy="846453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94F05C3-2225-41BF-92FF-2FD17FEC4CFB}"/>
              </a:ext>
            </a:extLst>
          </p:cNvPr>
          <p:cNvCxnSpPr>
            <a:cxnSpLocks/>
          </p:cNvCxnSpPr>
          <p:nvPr/>
        </p:nvCxnSpPr>
        <p:spPr>
          <a:xfrm>
            <a:off x="5304052" y="2286000"/>
            <a:ext cx="6317897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DBEF643-59E3-41BE-81A3-EF82C006BBB7}"/>
              </a:ext>
            </a:extLst>
          </p:cNvPr>
          <p:cNvCxnSpPr>
            <a:cxnSpLocks/>
          </p:cNvCxnSpPr>
          <p:nvPr/>
        </p:nvCxnSpPr>
        <p:spPr>
          <a:xfrm>
            <a:off x="5304052" y="3200400"/>
            <a:ext cx="6317897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6F46-702B-4169-9681-2BF9A1AA0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00" b="10035"/>
          <a:stretch/>
        </p:blipFill>
        <p:spPr>
          <a:xfrm>
            <a:off x="152400" y="4572000"/>
            <a:ext cx="4375119" cy="207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0B0C1F9-6131-4709-B7AF-3B5D9CBBA9D1}"/>
              </a:ext>
            </a:extLst>
          </p:cNvPr>
          <p:cNvCxnSpPr>
            <a:cxnSpLocks/>
          </p:cNvCxnSpPr>
          <p:nvPr/>
        </p:nvCxnSpPr>
        <p:spPr>
          <a:xfrm>
            <a:off x="5340703" y="4419600"/>
            <a:ext cx="6317897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0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7081109" y="15090"/>
            <a:ext cx="5128064" cy="6873089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5256B1-FF25-4439-9A20-B81D85C70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5" r="12318" b="5255"/>
          <a:stretch/>
        </p:blipFill>
        <p:spPr>
          <a:xfrm>
            <a:off x="7315200" y="3139290"/>
            <a:ext cx="4698974" cy="356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ject 10"/>
          <p:cNvSpPr txBox="1"/>
          <p:nvPr/>
        </p:nvSpPr>
        <p:spPr>
          <a:xfrm>
            <a:off x="481052" y="1302202"/>
            <a:ext cx="5960006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157480">
              <a:lnSpc>
                <a:spcPct val="100000"/>
              </a:lnSpc>
              <a:spcBef>
                <a:spcPts val="1935"/>
              </a:spcBef>
            </a:pPr>
            <a:r>
              <a:rPr sz="2300" dirty="0">
                <a:latin typeface="Century Gothic" panose="020B0502020202020204" pitchFamily="34" charset="0"/>
                <a:cs typeface="Century Gothic"/>
              </a:rPr>
              <a:t>One of the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largest </a:t>
            </a:r>
            <a:r>
              <a:rPr sz="2300" dirty="0">
                <a:latin typeface="Century Gothic" panose="020B0502020202020204" pitchFamily="34" charset="0"/>
                <a:cs typeface="Century Gothic"/>
              </a:rPr>
              <a:t>economic,</a:t>
            </a:r>
            <a:r>
              <a:rPr sz="2300" spc="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dirty="0">
                <a:latin typeface="Century Gothic" panose="020B0502020202020204" pitchFamily="34" charset="0"/>
                <a:cs typeface="Century Gothic"/>
              </a:rPr>
              <a:t>scientific,</a:t>
            </a:r>
            <a:r>
              <a:rPr sz="2300" spc="-2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educational,</a:t>
            </a:r>
            <a:r>
              <a:rPr sz="2300" spc="1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cultural</a:t>
            </a:r>
            <a:r>
              <a:rPr sz="23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and </a:t>
            </a:r>
            <a:r>
              <a:rPr sz="2300" spc="-434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sports</a:t>
            </a:r>
            <a:r>
              <a:rPr sz="23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centers</a:t>
            </a:r>
            <a:r>
              <a:rPr sz="2300" dirty="0">
                <a:latin typeface="Century Gothic" panose="020B0502020202020204" pitchFamily="34" charset="0"/>
                <a:cs typeface="Century Gothic"/>
              </a:rPr>
              <a:t> in</a:t>
            </a:r>
            <a:r>
              <a:rPr sz="2300" spc="-5" dirty="0">
                <a:latin typeface="Century Gothic" panose="020B0502020202020204" pitchFamily="34" charset="0"/>
                <a:cs typeface="Century Gothic"/>
              </a:rPr>
              <a:t> Russia</a:t>
            </a:r>
            <a:endParaRPr sz="23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5090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6639" y="376868"/>
            <a:ext cx="351576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400" b="1" spc="-120" dirty="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KAZAN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44498" y="2819400"/>
            <a:ext cx="37125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/>
            <a:r>
              <a:rPr lang="en-US" sz="2200" spc="-10" dirty="0">
                <a:latin typeface="Century Gothic" panose="020B0502020202020204" pitchFamily="34" charset="0"/>
                <a:cs typeface="Century Gothic"/>
              </a:rPr>
              <a:t>the</a:t>
            </a:r>
            <a:r>
              <a:rPr lang="en-US" sz="2200" spc="-3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2200" dirty="0">
                <a:latin typeface="Century Gothic" panose="020B0502020202020204" pitchFamily="34" charset="0"/>
                <a:cs typeface="Century Gothic"/>
              </a:rPr>
              <a:t>population</a:t>
            </a:r>
            <a:r>
              <a:rPr lang="en-US" sz="2200" spc="-80" dirty="0">
                <a:latin typeface="Century Gothic" panose="020B0502020202020204" pitchFamily="34" charset="0"/>
                <a:cs typeface="Century Gothic"/>
              </a:rPr>
              <a:t> is </a:t>
            </a:r>
            <a:r>
              <a:rPr lang="en-US" sz="2200" spc="-5" dirty="0">
                <a:latin typeface="Century Gothic" panose="020B0502020202020204" pitchFamily="34" charset="0"/>
                <a:cs typeface="Century Gothic"/>
              </a:rPr>
              <a:t>over</a:t>
            </a:r>
            <a:endParaRPr lang="en-US" sz="2200" dirty="0">
              <a:latin typeface="Century Gothic" panose="020B0502020202020204" pitchFamily="34" charset="0"/>
              <a:cs typeface="Century Gothic"/>
            </a:endParaRPr>
          </a:p>
          <a:p>
            <a:pPr marL="12700" algn="ctr"/>
            <a:r>
              <a:rPr lang="en-US" sz="24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1,250,000</a:t>
            </a:r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304800" y="6356350"/>
            <a:ext cx="1012824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3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A4A10-B3D9-4158-98FA-5AA16C695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87"/>
          <a:stretch/>
        </p:blipFill>
        <p:spPr>
          <a:xfrm>
            <a:off x="7315200" y="218583"/>
            <a:ext cx="4698974" cy="2677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897CC3-FC21-4BC7-8362-C58D864901D5}"/>
              </a:ext>
            </a:extLst>
          </p:cNvPr>
          <p:cNvSpPr/>
          <p:nvPr/>
        </p:nvSpPr>
        <p:spPr>
          <a:xfrm>
            <a:off x="1614510" y="3659931"/>
            <a:ext cx="371254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/>
            <a:r>
              <a:rPr lang="en-US" sz="2200" spc="-10" dirty="0">
                <a:latin typeface="Century Gothic" panose="020B0502020202020204" pitchFamily="34" charset="0"/>
                <a:cs typeface="Impact"/>
              </a:rPr>
              <a:t>in the list of </a:t>
            </a:r>
          </a:p>
          <a:p>
            <a:pPr marL="12700" algn="ctr"/>
            <a:r>
              <a:rPr lang="en-US" sz="2400" spc="-1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UNESCO</a:t>
            </a:r>
            <a:r>
              <a:rPr lang="en-US" sz="2300" spc="-1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 </a:t>
            </a:r>
          </a:p>
          <a:p>
            <a:pPr marL="12700" algn="ctr"/>
            <a:r>
              <a:rPr lang="en-US" sz="2200" spc="-10" dirty="0">
                <a:latin typeface="Century Gothic" panose="020B0502020202020204" pitchFamily="34" charset="0"/>
                <a:cs typeface="Impact"/>
              </a:rPr>
              <a:t>World Heritage cities</a:t>
            </a:r>
            <a:endParaRPr lang="en-US" sz="2200" spc="5" dirty="0"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3DE5AC4-E054-401A-97A6-8EBB56B3F8EA}"/>
              </a:ext>
            </a:extLst>
          </p:cNvPr>
          <p:cNvSpPr/>
          <p:nvPr/>
        </p:nvSpPr>
        <p:spPr>
          <a:xfrm>
            <a:off x="1602084" y="4854404"/>
            <a:ext cx="37125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/>
            <a:r>
              <a:rPr lang="en-US" sz="2200" spc="-10" dirty="0">
                <a:latin typeface="Century Gothic" panose="020B0502020202020204" pitchFamily="34" charset="0"/>
                <a:cs typeface="Impact"/>
              </a:rPr>
              <a:t>was founded more than</a:t>
            </a:r>
          </a:p>
          <a:p>
            <a:pPr algn="ctr"/>
            <a:r>
              <a:rPr lang="en-US" sz="2400" spc="-1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1,000</a:t>
            </a:r>
          </a:p>
          <a:p>
            <a:pPr marL="12700" algn="ctr"/>
            <a:r>
              <a:rPr lang="en-US" sz="2200" spc="-10" dirty="0">
                <a:latin typeface="Century Gothic" panose="020B0502020202020204" pitchFamily="34" charset="0"/>
                <a:cs typeface="Impact"/>
              </a:rPr>
              <a:t>years ago</a:t>
            </a:r>
            <a:endParaRPr lang="en-US" sz="2200" spc="5" dirty="0">
              <a:latin typeface="Century Gothic" panose="020B0502020202020204" pitchFamily="34" charset="0"/>
              <a:cs typeface="Impac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6AA5FB0-6B93-4682-90EF-406C06B5147E}"/>
              </a:ext>
            </a:extLst>
          </p:cNvPr>
          <p:cNvCxnSpPr>
            <a:cxnSpLocks/>
          </p:cNvCxnSpPr>
          <p:nvPr/>
        </p:nvCxnSpPr>
        <p:spPr>
          <a:xfrm>
            <a:off x="1064330" y="3619619"/>
            <a:ext cx="4836272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B7767FA3-8166-4333-9FC5-7FFA421B17D8}"/>
              </a:ext>
            </a:extLst>
          </p:cNvPr>
          <p:cNvCxnSpPr>
            <a:cxnSpLocks/>
          </p:cNvCxnSpPr>
          <p:nvPr/>
        </p:nvCxnSpPr>
        <p:spPr>
          <a:xfrm>
            <a:off x="1082632" y="4814093"/>
            <a:ext cx="4836272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2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0" y="11287"/>
            <a:ext cx="4132478" cy="685800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6975" y="4228092"/>
            <a:ext cx="2336830" cy="93807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1992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Kazan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 State</a:t>
            </a:r>
            <a:r>
              <a:rPr sz="1400" b="1" spc="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Technological</a:t>
            </a:r>
            <a:endParaRPr sz="1400" dirty="0">
              <a:latin typeface="Century Gothic" panose="020B0502020202020204" pitchFamily="34" charset="0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University</a:t>
            </a:r>
            <a:endParaRPr sz="14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8822" y="4195893"/>
            <a:ext cx="1692910" cy="93807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1919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latin typeface="Century Gothic" panose="020B0502020202020204" pitchFamily="34" charset="0"/>
                <a:cs typeface="Century Gothic"/>
              </a:rPr>
              <a:t>Kazan Polytechnic</a:t>
            </a:r>
          </a:p>
          <a:p>
            <a:pPr algn="ctr">
              <a:lnSpc>
                <a:spcPct val="100000"/>
              </a:lnSpc>
            </a:pPr>
            <a:r>
              <a:rPr sz="1400" b="1" dirty="0">
                <a:latin typeface="Century Gothic" panose="020B0502020202020204" pitchFamily="34" charset="0"/>
                <a:cs typeface="Century Gothic"/>
              </a:rPr>
              <a:t>Institute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72673" y="1977711"/>
            <a:ext cx="1537749" cy="919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Kazan</a:t>
            </a:r>
            <a:r>
              <a:rPr sz="1400" b="1" spc="-7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Industrial </a:t>
            </a:r>
            <a:r>
              <a:rPr sz="1400" b="1" spc="-32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College</a:t>
            </a:r>
            <a:endParaRPr sz="1400" dirty="0">
              <a:latin typeface="Century Gothic" panose="020B0502020202020204" pitchFamily="34" charset="0"/>
              <a:cs typeface="Century Gothic"/>
            </a:endParaRPr>
          </a:p>
          <a:p>
            <a:pPr algn="ctr">
              <a:lnSpc>
                <a:spcPts val="3950"/>
              </a:lnSpc>
            </a:pPr>
            <a:r>
              <a:rPr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1890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120" y="1938376"/>
            <a:ext cx="2049780" cy="919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Kazan</a:t>
            </a:r>
            <a:r>
              <a:rPr sz="1400" b="1" spc="-1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Institute</a:t>
            </a:r>
            <a:r>
              <a:rPr sz="1400" b="1" spc="4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of</a:t>
            </a:r>
            <a:r>
              <a:rPr sz="1400" b="1" spc="-3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Chemical </a:t>
            </a:r>
            <a:r>
              <a:rPr sz="1400" b="1" spc="-32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Technology</a:t>
            </a:r>
            <a:endParaRPr sz="1400" dirty="0">
              <a:latin typeface="Century Gothic" panose="020B0502020202020204" pitchFamily="34" charset="0"/>
              <a:cs typeface="Century Gothic"/>
            </a:endParaRPr>
          </a:p>
          <a:p>
            <a:pPr algn="ctr">
              <a:lnSpc>
                <a:spcPts val="3950"/>
              </a:lnSpc>
            </a:pPr>
            <a:r>
              <a:rPr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1930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27312" y="1945511"/>
            <a:ext cx="2258996" cy="919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Kazan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National </a:t>
            </a: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Research </a:t>
            </a:r>
            <a:r>
              <a:rPr sz="1400" b="1" spc="-32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dirty="0">
                <a:latin typeface="Century Gothic" panose="020B0502020202020204" pitchFamily="34" charset="0"/>
                <a:cs typeface="Century Gothic"/>
              </a:rPr>
              <a:t>Technological</a:t>
            </a:r>
            <a:r>
              <a:rPr sz="1400" b="1" spc="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1400" b="1" spc="-5" dirty="0">
                <a:latin typeface="Century Gothic" panose="020B0502020202020204" pitchFamily="34" charset="0"/>
                <a:cs typeface="Century Gothic"/>
              </a:rPr>
              <a:t>University</a:t>
            </a:r>
            <a:endParaRPr sz="1400" dirty="0">
              <a:latin typeface="Century Gothic" panose="020B0502020202020204" pitchFamily="34" charset="0"/>
              <a:cs typeface="Century Gothic"/>
            </a:endParaRPr>
          </a:p>
          <a:p>
            <a:pPr marL="45085" algn="ctr">
              <a:lnSpc>
                <a:spcPts val="3950"/>
              </a:lnSpc>
            </a:pPr>
            <a:r>
              <a:rPr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2010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587043" y="341901"/>
            <a:ext cx="40925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r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sz="4000" b="1" kern="1200" spc="-12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OUR</a:t>
            </a:r>
            <a:r>
              <a:rPr lang="en-US" sz="4000" b="1" kern="1200" spc="-12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sz="4000" b="1" kern="1200" spc="-12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HISTORY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12236DDE-F570-4978-A98B-CB28AF228E2C}"/>
              </a:ext>
            </a:extLst>
          </p:cNvPr>
          <p:cNvSpPr txBox="1"/>
          <p:nvPr/>
        </p:nvSpPr>
        <p:spPr>
          <a:xfrm>
            <a:off x="9174027" y="4277345"/>
            <a:ext cx="3324325" cy="115352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lang="en-US" sz="3200" spc="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2021-23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n-US" sz="1400" b="1" spc="-5" dirty="0">
                <a:latin typeface="Century Gothic" panose="020B0502020202020204" pitchFamily="34" charset="0"/>
                <a:cs typeface="Century Gothic"/>
              </a:rPr>
              <a:t>KNRTU won Priority 2030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n-US" sz="1400" b="1" spc="-5" dirty="0">
                <a:latin typeface="Century Gothic" panose="020B0502020202020204" pitchFamily="34" charset="0"/>
                <a:cs typeface="Century Gothic"/>
              </a:rPr>
              <a:t>Advanced Engineering </a:t>
            </a:r>
            <a:endParaRPr lang="ru-RU" sz="1400" b="1" spc="-5" dirty="0">
              <a:latin typeface="Century Gothic" panose="020B0502020202020204" pitchFamily="34" charset="0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n-US" sz="1400" b="1" spc="-5" dirty="0">
                <a:latin typeface="Century Gothic" panose="020B0502020202020204" pitchFamily="34" charset="0"/>
                <a:cs typeface="Century Gothic"/>
              </a:rPr>
              <a:t>Schools</a:t>
            </a:r>
            <a:endParaRPr sz="1400" b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4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25" name="object 3">
            <a:extLst>
              <a:ext uri="{FF2B5EF4-FFF2-40B4-BE49-F238E27FC236}">
                <a16:creationId xmlns:a16="http://schemas.microsoft.com/office/drawing/2014/main" id="{6BD8A257-2299-4481-A0B9-9C98B24338AB}"/>
              </a:ext>
            </a:extLst>
          </p:cNvPr>
          <p:cNvPicPr/>
          <p:nvPr/>
        </p:nvPicPr>
        <p:blipFill rotWithShape="1">
          <a:blip r:embed="rId2" cstate="print"/>
          <a:srcRect r="35897"/>
          <a:stretch/>
        </p:blipFill>
        <p:spPr>
          <a:xfrm>
            <a:off x="155830" y="169729"/>
            <a:ext cx="3782049" cy="655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05F0EA2E-1F9A-4799-9A96-75561445E68E}"/>
              </a:ext>
            </a:extLst>
          </p:cNvPr>
          <p:cNvSpPr/>
          <p:nvPr/>
        </p:nvSpPr>
        <p:spPr>
          <a:xfrm>
            <a:off x="4828737" y="3336165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68BE6C82-74F5-47A4-A70A-58074E1402FE}"/>
              </a:ext>
            </a:extLst>
          </p:cNvPr>
          <p:cNvSpPr/>
          <p:nvPr/>
        </p:nvSpPr>
        <p:spPr>
          <a:xfrm>
            <a:off x="5889485" y="3336164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F3030391-F710-4FB8-98D3-76D82CC44D39}"/>
              </a:ext>
            </a:extLst>
          </p:cNvPr>
          <p:cNvSpPr/>
          <p:nvPr/>
        </p:nvSpPr>
        <p:spPr>
          <a:xfrm>
            <a:off x="6934200" y="3336163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EDD66216-C98B-433E-A95F-085732DB679F}"/>
              </a:ext>
            </a:extLst>
          </p:cNvPr>
          <p:cNvSpPr/>
          <p:nvPr/>
        </p:nvSpPr>
        <p:spPr>
          <a:xfrm>
            <a:off x="8032580" y="3336165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961027A4-80A7-4768-8130-B008ACE02837}"/>
              </a:ext>
            </a:extLst>
          </p:cNvPr>
          <p:cNvSpPr/>
          <p:nvPr/>
        </p:nvSpPr>
        <p:spPr>
          <a:xfrm>
            <a:off x="9144000" y="3336164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5E93B8C0-07B7-497C-B9F4-0C0F9E48E002}"/>
              </a:ext>
            </a:extLst>
          </p:cNvPr>
          <p:cNvSpPr/>
          <p:nvPr/>
        </p:nvSpPr>
        <p:spPr>
          <a:xfrm>
            <a:off x="10623380" y="3336163"/>
            <a:ext cx="425620" cy="417765"/>
          </a:xfrm>
          <a:prstGeom prst="flowChartConnector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77DCB8C-BA9E-431F-B3CD-C6AE3A489182}"/>
              </a:ext>
            </a:extLst>
          </p:cNvPr>
          <p:cNvSpPr/>
          <p:nvPr/>
        </p:nvSpPr>
        <p:spPr>
          <a:xfrm>
            <a:off x="4093709" y="3470311"/>
            <a:ext cx="7566025" cy="152400"/>
          </a:xfrm>
          <a:prstGeom prst="righ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7EAC243-5E45-42C5-B70E-9A9B837FC64B}"/>
              </a:ext>
            </a:extLst>
          </p:cNvPr>
          <p:cNvCxnSpPr>
            <a:cxnSpLocks/>
            <a:stCxn id="13" idx="2"/>
            <a:endCxn id="4" idx="0"/>
          </p:cNvCxnSpPr>
          <p:nvPr/>
        </p:nvCxnSpPr>
        <p:spPr>
          <a:xfrm flipH="1">
            <a:off x="5041547" y="2897130"/>
            <a:ext cx="1" cy="4390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93D3D83-8BC2-45B4-B485-29CD8A1C111F}"/>
              </a:ext>
            </a:extLst>
          </p:cNvPr>
          <p:cNvCxnSpPr>
            <a:cxnSpLocks/>
            <a:stCxn id="9" idx="0"/>
            <a:endCxn id="36" idx="4"/>
          </p:cNvCxnSpPr>
          <p:nvPr/>
        </p:nvCxnSpPr>
        <p:spPr>
          <a:xfrm flipH="1" flipV="1">
            <a:off x="6102295" y="3753929"/>
            <a:ext cx="2982" cy="4419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24E21D6-79A3-4581-AB64-8353D10C48A1}"/>
              </a:ext>
            </a:extLst>
          </p:cNvPr>
          <p:cNvCxnSpPr>
            <a:cxnSpLocks/>
            <a:stCxn id="37" idx="0"/>
            <a:endCxn id="19" idx="2"/>
          </p:cNvCxnSpPr>
          <p:nvPr/>
        </p:nvCxnSpPr>
        <p:spPr>
          <a:xfrm flipV="1">
            <a:off x="7147010" y="2857795"/>
            <a:ext cx="0" cy="478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3B197E6-4D19-4F97-A11B-9FAFB3B9B689}"/>
              </a:ext>
            </a:extLst>
          </p:cNvPr>
          <p:cNvCxnSpPr>
            <a:cxnSpLocks/>
            <a:stCxn id="8" idx="0"/>
            <a:endCxn id="38" idx="4"/>
          </p:cNvCxnSpPr>
          <p:nvPr/>
        </p:nvCxnSpPr>
        <p:spPr>
          <a:xfrm flipV="1">
            <a:off x="8245390" y="3753930"/>
            <a:ext cx="0" cy="4741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DB587E3-566E-4E68-957C-BC4D1B19CD93}"/>
              </a:ext>
            </a:extLst>
          </p:cNvPr>
          <p:cNvCxnSpPr>
            <a:stCxn id="20" idx="2"/>
            <a:endCxn id="39" idx="0"/>
          </p:cNvCxnSpPr>
          <p:nvPr/>
        </p:nvCxnSpPr>
        <p:spPr>
          <a:xfrm>
            <a:off x="9356810" y="2864930"/>
            <a:ext cx="0" cy="47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1FE847A-DE23-40DF-AA23-5DC9B38C698D}"/>
              </a:ext>
            </a:extLst>
          </p:cNvPr>
          <p:cNvCxnSpPr>
            <a:stCxn id="22" idx="0"/>
            <a:endCxn id="40" idx="4"/>
          </p:cNvCxnSpPr>
          <p:nvPr/>
        </p:nvCxnSpPr>
        <p:spPr>
          <a:xfrm flipV="1">
            <a:off x="10836190" y="3753928"/>
            <a:ext cx="0" cy="5234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узел 57">
            <a:extLst>
              <a:ext uri="{FF2B5EF4-FFF2-40B4-BE49-F238E27FC236}">
                <a16:creationId xmlns:a16="http://schemas.microsoft.com/office/drawing/2014/main" id="{1D22A0D7-3E29-414A-B133-D1AE073F0F56}"/>
              </a:ext>
            </a:extLst>
          </p:cNvPr>
          <p:cNvSpPr/>
          <p:nvPr/>
        </p:nvSpPr>
        <p:spPr>
          <a:xfrm>
            <a:off x="4968771" y="3473016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>
            <a:extLst>
              <a:ext uri="{FF2B5EF4-FFF2-40B4-BE49-F238E27FC236}">
                <a16:creationId xmlns:a16="http://schemas.microsoft.com/office/drawing/2014/main" id="{83FC7EFA-179E-4045-B8C3-89BEB882B532}"/>
              </a:ext>
            </a:extLst>
          </p:cNvPr>
          <p:cNvSpPr/>
          <p:nvPr/>
        </p:nvSpPr>
        <p:spPr>
          <a:xfrm>
            <a:off x="6034143" y="3475954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узел 60">
            <a:extLst>
              <a:ext uri="{FF2B5EF4-FFF2-40B4-BE49-F238E27FC236}">
                <a16:creationId xmlns:a16="http://schemas.microsoft.com/office/drawing/2014/main" id="{D2D6F07F-6E67-4A59-942A-2F40DA65FDBE}"/>
              </a:ext>
            </a:extLst>
          </p:cNvPr>
          <p:cNvSpPr/>
          <p:nvPr/>
        </p:nvSpPr>
        <p:spPr>
          <a:xfrm>
            <a:off x="7078251" y="3475953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узел 61">
            <a:extLst>
              <a:ext uri="{FF2B5EF4-FFF2-40B4-BE49-F238E27FC236}">
                <a16:creationId xmlns:a16="http://schemas.microsoft.com/office/drawing/2014/main" id="{306EB39A-37F2-4F76-B27C-011EE4E0744E}"/>
              </a:ext>
            </a:extLst>
          </p:cNvPr>
          <p:cNvSpPr/>
          <p:nvPr/>
        </p:nvSpPr>
        <p:spPr>
          <a:xfrm>
            <a:off x="8171900" y="3479131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Блок-схема: узел 62">
            <a:extLst>
              <a:ext uri="{FF2B5EF4-FFF2-40B4-BE49-F238E27FC236}">
                <a16:creationId xmlns:a16="http://schemas.microsoft.com/office/drawing/2014/main" id="{2517B473-583C-44C2-B6B0-C40FD1F60AB5}"/>
              </a:ext>
            </a:extLst>
          </p:cNvPr>
          <p:cNvSpPr/>
          <p:nvPr/>
        </p:nvSpPr>
        <p:spPr>
          <a:xfrm>
            <a:off x="9287123" y="3480600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Блок-схема: узел 63">
            <a:extLst>
              <a:ext uri="{FF2B5EF4-FFF2-40B4-BE49-F238E27FC236}">
                <a16:creationId xmlns:a16="http://schemas.microsoft.com/office/drawing/2014/main" id="{400010E6-A83C-4437-A0F1-43A8524FA867}"/>
              </a:ext>
            </a:extLst>
          </p:cNvPr>
          <p:cNvSpPr/>
          <p:nvPr/>
        </p:nvSpPr>
        <p:spPr>
          <a:xfrm>
            <a:off x="10768124" y="3473526"/>
            <a:ext cx="136130" cy="152401"/>
          </a:xfrm>
          <a:prstGeom prst="flowChartConnector">
            <a:avLst/>
          </a:prstGeom>
          <a:solidFill>
            <a:srgbClr val="9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37948" y="256688"/>
            <a:ext cx="493731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ctr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400" b="1" kern="1200" spc="-120" dirty="0">
                <a:solidFill>
                  <a:srgbClr val="0C092D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KNRTU Today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0" y="-5"/>
            <a:ext cx="4937317" cy="685800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6819193" y="2296954"/>
            <a:ext cx="3174817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5"/>
              </a:spcBef>
            </a:pPr>
            <a:r>
              <a:rPr lang="ru-RU" sz="5000" spc="-150" dirty="0">
                <a:solidFill>
                  <a:srgbClr val="990000"/>
                </a:solidFill>
                <a:latin typeface="Century Gothic" panose="020B0502020202020204" pitchFamily="34" charset="0"/>
              </a:rPr>
              <a:t>&gt;200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200" spc="-5" dirty="0">
                <a:latin typeface="Century Gothic" panose="020B0502020202020204" pitchFamily="34" charset="0"/>
                <a:cs typeface="Century Gothic"/>
              </a:rPr>
              <a:t>professors</a:t>
            </a:r>
            <a:r>
              <a:rPr sz="2200" spc="-4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200" spc="-10" dirty="0">
                <a:latin typeface="Century Gothic" panose="020B0502020202020204" pitchFamily="34" charset="0"/>
                <a:cs typeface="Century Gothic"/>
              </a:rPr>
              <a:t>and</a:t>
            </a:r>
            <a:r>
              <a:rPr sz="2200" spc="-1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200" spc="-10" dirty="0">
                <a:latin typeface="Century Gothic" panose="020B0502020202020204" pitchFamily="34" charset="0"/>
                <a:cs typeface="Century Gothic"/>
              </a:rPr>
              <a:t>doctors</a:t>
            </a:r>
            <a:r>
              <a:rPr lang="en-US" sz="220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200" spc="-10" dirty="0">
                <a:latin typeface="Century Gothic" panose="020B0502020202020204" pitchFamily="34" charset="0"/>
                <a:cs typeface="Century Gothic"/>
              </a:rPr>
              <a:t>of</a:t>
            </a:r>
            <a:r>
              <a:rPr sz="2200" spc="-3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200" spc="-5" dirty="0">
                <a:latin typeface="Century Gothic" panose="020B0502020202020204" pitchFamily="34" charset="0"/>
                <a:cs typeface="Century Gothic"/>
              </a:rPr>
              <a:t>sciences</a:t>
            </a:r>
            <a:endParaRPr sz="22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247623" y="989682"/>
            <a:ext cx="231795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5"/>
              </a:spcBef>
            </a:pPr>
            <a:r>
              <a:rPr lang="ru-RU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&gt;</a:t>
            </a:r>
            <a:r>
              <a:rPr lang="en-US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800</a:t>
            </a:r>
            <a:endParaRPr lang="ru-RU" sz="5000" spc="-15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200" spc="-15" dirty="0">
                <a:latin typeface="Century Gothic" panose="020B0502020202020204" pitchFamily="34" charset="0"/>
                <a:cs typeface="Century Gothic"/>
              </a:rPr>
              <a:t>PhD</a:t>
            </a:r>
            <a:r>
              <a:rPr lang="en-US" sz="2200" spc="-15" dirty="0">
                <a:latin typeface="Century Gothic" panose="020B0502020202020204" pitchFamily="34" charset="0"/>
                <a:cs typeface="Century Gothic"/>
              </a:rPr>
              <a:t>s</a:t>
            </a:r>
            <a:endParaRPr sz="22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6724549" y="3942780"/>
            <a:ext cx="3364103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spcBef>
                <a:spcPts val="15"/>
              </a:spcBef>
            </a:pPr>
            <a:r>
              <a:rPr lang="ru-RU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&gt;</a:t>
            </a:r>
            <a:r>
              <a:rPr lang="en-US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18</a:t>
            </a:r>
            <a:r>
              <a:rPr lang="ru-RU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,000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200" spc="-10" dirty="0">
                <a:latin typeface="Century Gothic" panose="020B0502020202020204" pitchFamily="34" charset="0"/>
                <a:cs typeface="Century Gothic"/>
              </a:rPr>
              <a:t>students</a:t>
            </a:r>
            <a:endParaRPr sz="22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C31A9F3-A8C3-4B79-91BC-5B8BFCD81D74}"/>
              </a:ext>
            </a:extLst>
          </p:cNvPr>
          <p:cNvSpPr txBox="1"/>
          <p:nvPr/>
        </p:nvSpPr>
        <p:spPr>
          <a:xfrm>
            <a:off x="6575895" y="5216360"/>
            <a:ext cx="3661410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ru-RU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~</a:t>
            </a:r>
            <a:r>
              <a:rPr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2</a:t>
            </a:r>
            <a:r>
              <a:rPr lang="en-US"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,00</a:t>
            </a:r>
            <a:r>
              <a:rPr sz="5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0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en-US" sz="2200" spc="-10" dirty="0">
                <a:latin typeface="Century Gothic" panose="020B0502020202020204" pitchFamily="34" charset="0"/>
                <a:cs typeface="Century Gothic"/>
              </a:rPr>
              <a:t>International s</a:t>
            </a:r>
            <a:r>
              <a:rPr sz="2200" spc="-10" dirty="0">
                <a:latin typeface="Century Gothic" panose="020B0502020202020204" pitchFamily="34" charset="0"/>
                <a:cs typeface="Century Gothic"/>
              </a:rPr>
              <a:t>tudents</a:t>
            </a:r>
            <a:endParaRPr sz="22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5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r="36852"/>
          <a:stretch/>
        </p:blipFill>
        <p:spPr>
          <a:xfrm>
            <a:off x="152400" y="180194"/>
            <a:ext cx="4588526" cy="649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149" y="277550"/>
            <a:ext cx="731205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 algn="l" rtl="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400" b="1" kern="1200" spc="-120" dirty="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KNRTU in Rankings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0508" y="1285967"/>
            <a:ext cx="3895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spcBef>
                <a:spcPts val="55"/>
              </a:spcBef>
            </a:pPr>
            <a:r>
              <a:rPr lang="en-US" sz="2000" b="1" spc="-10" dirty="0">
                <a:latin typeface="Century Gothic" panose="020B0502020202020204" pitchFamily="34" charset="0"/>
                <a:cs typeface="Century Gothic"/>
              </a:rPr>
              <a:t>i</a:t>
            </a:r>
            <a:r>
              <a:rPr sz="2000" b="1" spc="-10" dirty="0">
                <a:latin typeface="Century Gothic" panose="020B0502020202020204" pitchFamily="34" charset="0"/>
                <a:cs typeface="Century Gothic"/>
              </a:rPr>
              <a:t>n Chemical</a:t>
            </a:r>
            <a:r>
              <a:rPr sz="2000" b="1" spc="-5" dirty="0">
                <a:latin typeface="Century Gothic" panose="020B0502020202020204" pitchFamily="34" charset="0"/>
                <a:cs typeface="Century Gothic"/>
              </a:rPr>
              <a:t> Engineering </a:t>
            </a:r>
            <a:r>
              <a:rPr sz="2000" b="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Century Gothic"/>
              </a:rPr>
              <a:t>among</a:t>
            </a:r>
            <a:r>
              <a:rPr sz="2000" spc="-45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Century Gothic"/>
              </a:rPr>
              <a:t>Russian </a:t>
            </a:r>
            <a:r>
              <a:rPr sz="2000" spc="-37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sz="2000" spc="-15" dirty="0">
                <a:latin typeface="Century Gothic" panose="020B0502020202020204" pitchFamily="34" charset="0"/>
                <a:cs typeface="Century Gothic"/>
              </a:rPr>
              <a:t>universities</a:t>
            </a:r>
            <a:endParaRPr sz="2000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4455" y="1285967"/>
            <a:ext cx="1808807" cy="51192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7560072" y="-5"/>
            <a:ext cx="4631927" cy="685800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149" y="2447928"/>
            <a:ext cx="6596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pc="-10" dirty="0">
                <a:latin typeface="Century Gothic" panose="020B0502020202020204" pitchFamily="34" charset="0"/>
                <a:cs typeface="Century Gothic"/>
              </a:rPr>
              <a:t>Positions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  <a:r>
              <a:rPr lang="en-US" sz="3000" spc="-10" dirty="0">
                <a:latin typeface="Century Gothic" panose="020B0502020202020204" pitchFamily="34" charset="0"/>
                <a:cs typeface="Century Gothic"/>
              </a:rPr>
              <a:t>in 2022 in world rankings </a:t>
            </a:r>
            <a:endParaRPr lang="ru-RU" sz="3000" spc="-1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3048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6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2613358" y="4969298"/>
            <a:ext cx="4871670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4400" spc="-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301+</a:t>
            </a:r>
            <a:endParaRPr sz="44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marR="5080" algn="ctr"/>
            <a:r>
              <a:rPr lang="en-US" sz="1600" dirty="0">
                <a:latin typeface="Century Gothic" panose="020B0502020202020204" pitchFamily="34" charset="0"/>
              </a:rPr>
              <a:t>in the world ranking of </a:t>
            </a:r>
          </a:p>
          <a:p>
            <a:pPr marR="5080" algn="ctr"/>
            <a:r>
              <a:rPr lang="en-US" sz="1600" dirty="0">
                <a:latin typeface="Century Gothic" panose="020B0502020202020204" pitchFamily="34" charset="0"/>
              </a:rPr>
              <a:t>Industrialization and Innovations</a:t>
            </a: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B1ACBBD2-F347-45A5-9A90-80E959D47A08}"/>
              </a:ext>
            </a:extLst>
          </p:cNvPr>
          <p:cNvSpPr txBox="1"/>
          <p:nvPr/>
        </p:nvSpPr>
        <p:spPr>
          <a:xfrm>
            <a:off x="685800" y="4969302"/>
            <a:ext cx="253811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ru-RU" sz="4400" spc="-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4</a:t>
            </a:r>
            <a:r>
              <a:rPr sz="4400" spc="-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01+</a:t>
            </a:r>
            <a:r>
              <a:rPr lang="en-US" sz="4400" spc="-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 </a:t>
            </a:r>
            <a:endParaRPr sz="44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marR="5080" algn="ctr"/>
            <a:r>
              <a:rPr lang="en-US" sz="1600" dirty="0">
                <a:latin typeface="Century Gothic" panose="020B0502020202020204" pitchFamily="34" charset="0"/>
              </a:rPr>
              <a:t>in the world ranking of Quality of Education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CDBD5-B3D1-49DB-AF06-832F1861D8FE}"/>
              </a:ext>
            </a:extLst>
          </p:cNvPr>
          <p:cNvSpPr/>
          <p:nvPr/>
        </p:nvSpPr>
        <p:spPr>
          <a:xfrm>
            <a:off x="228600" y="1134070"/>
            <a:ext cx="1356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spcBef>
                <a:spcPts val="100"/>
              </a:spcBef>
            </a:pPr>
            <a:r>
              <a:rPr lang="en-US" sz="5400" spc="-50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#1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1792D29-6177-4933-8C52-FC6E5DBEF5D6}"/>
              </a:ext>
            </a:extLst>
          </p:cNvPr>
          <p:cNvCxnSpPr>
            <a:cxnSpLocks/>
          </p:cNvCxnSpPr>
          <p:nvPr/>
        </p:nvCxnSpPr>
        <p:spPr>
          <a:xfrm>
            <a:off x="629263" y="2209800"/>
            <a:ext cx="6033999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2E45F7-90A7-45D3-B9C7-189E2FE5D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303282"/>
            <a:ext cx="1940435" cy="399715"/>
          </a:xfrm>
          <a:prstGeom prst="rect">
            <a:avLst/>
          </a:prstGeom>
        </p:spPr>
      </p:pic>
      <p:sp>
        <p:nvSpPr>
          <p:cNvPr id="24" name="object 7">
            <a:extLst>
              <a:ext uri="{FF2B5EF4-FFF2-40B4-BE49-F238E27FC236}">
                <a16:creationId xmlns:a16="http://schemas.microsoft.com/office/drawing/2014/main" id="{D0E4B1E5-DB01-432E-8D14-99309713371A}"/>
              </a:ext>
            </a:extLst>
          </p:cNvPr>
          <p:cNvSpPr txBox="1"/>
          <p:nvPr/>
        </p:nvSpPr>
        <p:spPr>
          <a:xfrm>
            <a:off x="1752600" y="3250507"/>
            <a:ext cx="3096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  <a:cs typeface="Century Gothic"/>
              </a:rPr>
              <a:t>in the rankings list of the World’s Best Universities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4D9179-EA0D-428D-A239-2DE52EDA0E05}"/>
              </a:ext>
            </a:extLst>
          </p:cNvPr>
          <p:cNvSpPr/>
          <p:nvPr/>
        </p:nvSpPr>
        <p:spPr>
          <a:xfrm>
            <a:off x="579887" y="3148189"/>
            <a:ext cx="1534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4000" spc="-15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1001+</a:t>
            </a:r>
          </a:p>
        </p:txBody>
      </p:sp>
      <p:pic>
        <p:nvPicPr>
          <p:cNvPr id="25" name="object 8">
            <a:extLst>
              <a:ext uri="{FF2B5EF4-FFF2-40B4-BE49-F238E27FC236}">
                <a16:creationId xmlns:a16="http://schemas.microsoft.com/office/drawing/2014/main" id="{A47A4014-5DCD-42B3-9C04-23813C02C5B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05" y="4177178"/>
            <a:ext cx="1751973" cy="834797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D6695D4-7FB6-4DC7-BD83-2DF259A7A438}"/>
              </a:ext>
            </a:extLst>
          </p:cNvPr>
          <p:cNvCxnSpPr>
            <a:cxnSpLocks/>
          </p:cNvCxnSpPr>
          <p:nvPr/>
        </p:nvCxnSpPr>
        <p:spPr>
          <a:xfrm>
            <a:off x="629263" y="3962400"/>
            <a:ext cx="6033999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ject 3"/>
          <p:cNvPicPr/>
          <p:nvPr/>
        </p:nvPicPr>
        <p:blipFill rotWithShape="1">
          <a:blip r:embed="rId6" cstate="print"/>
          <a:srcRect l="36852"/>
          <a:stretch/>
        </p:blipFill>
        <p:spPr>
          <a:xfrm>
            <a:off x="7738906" y="152401"/>
            <a:ext cx="4302125" cy="6569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67AC68-B76C-40CF-95D9-D10159D1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" y="86018"/>
            <a:ext cx="12174649" cy="68017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A201795-7451-4D87-B4C8-96340A2C4AD7}"/>
              </a:ext>
            </a:extLst>
          </p:cNvPr>
          <p:cNvSpPr/>
          <p:nvPr/>
        </p:nvSpPr>
        <p:spPr>
          <a:xfrm>
            <a:off x="898267" y="1143000"/>
            <a:ext cx="2911272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5090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8328" y="241768"/>
            <a:ext cx="534456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0480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lang="en-US" sz="4400" b="1" spc="-120" dirty="0">
                <a:solidFill>
                  <a:srgbClr val="99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KNRTU Structure</a:t>
            </a:r>
          </a:p>
        </p:txBody>
      </p:sp>
      <p:sp>
        <p:nvSpPr>
          <p:cNvPr id="18" name="Holder 4">
            <a:extLst>
              <a:ext uri="{FF2B5EF4-FFF2-40B4-BE49-F238E27FC236}">
                <a16:creationId xmlns:a16="http://schemas.microsoft.com/office/drawing/2014/main" id="{905CE89B-69C9-4333-B5EF-01A3ABE7ED53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7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AAD1A09A-55F0-40D2-BC23-95B61BE8AFF1}"/>
              </a:ext>
            </a:extLst>
          </p:cNvPr>
          <p:cNvSpPr txBox="1"/>
          <p:nvPr/>
        </p:nvSpPr>
        <p:spPr>
          <a:xfrm>
            <a:off x="1331961" y="1500514"/>
            <a:ext cx="2043883" cy="751137"/>
          </a:xfrm>
          <a:prstGeom prst="rect">
            <a:avLst/>
          </a:prstGeom>
          <a:noFill/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9</a:t>
            </a:r>
            <a:endParaRPr lang="en-US" sz="2400" b="1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7056" marR="29645" algn="ctr">
              <a:spcBef>
                <a:spcPts val="97"/>
              </a:spcBef>
            </a:pPr>
            <a:r>
              <a:rPr lang="en-US" sz="2300" spc="-15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Institutes</a:t>
            </a:r>
            <a:endParaRPr sz="2500" spc="5" dirty="0">
              <a:solidFill>
                <a:schemeClr val="bg1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29CA40D-7136-4548-8201-1598B3814DFA}"/>
              </a:ext>
            </a:extLst>
          </p:cNvPr>
          <p:cNvSpPr/>
          <p:nvPr/>
        </p:nvSpPr>
        <p:spPr>
          <a:xfrm>
            <a:off x="3955404" y="1154557"/>
            <a:ext cx="2911272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A38F72B8-8436-461C-9D3E-600EF99EA063}"/>
              </a:ext>
            </a:extLst>
          </p:cNvPr>
          <p:cNvSpPr txBox="1"/>
          <p:nvPr/>
        </p:nvSpPr>
        <p:spPr>
          <a:xfrm>
            <a:off x="4389098" y="1249575"/>
            <a:ext cx="2043883" cy="1130728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more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than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37056" marR="29645" algn="ctr">
              <a:spcBef>
                <a:spcPts val="97"/>
              </a:spcBef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70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7056" marR="29645" algn="ctr">
              <a:spcBef>
                <a:spcPts val="97"/>
              </a:spcBef>
            </a:pPr>
            <a:r>
              <a:rPr lang="en-US" sz="2300" spc="-15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Departments</a:t>
            </a:r>
            <a:endParaRPr sz="2500" spc="5" dirty="0">
              <a:solidFill>
                <a:schemeClr val="bg1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9D3ECD27-A502-4F51-8033-5ACBD9AADD22}"/>
              </a:ext>
            </a:extLst>
          </p:cNvPr>
          <p:cNvSpPr/>
          <p:nvPr/>
        </p:nvSpPr>
        <p:spPr>
          <a:xfrm>
            <a:off x="7012541" y="1154557"/>
            <a:ext cx="4234523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393E61AF-66B1-48B3-8B6A-413ECED4F43F}"/>
              </a:ext>
            </a:extLst>
          </p:cNvPr>
          <p:cNvSpPr txBox="1"/>
          <p:nvPr/>
        </p:nvSpPr>
        <p:spPr>
          <a:xfrm>
            <a:off x="7566025" y="1500514"/>
            <a:ext cx="3200400" cy="748573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ru-RU" sz="2400" b="1" spc="5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sz="2400" b="1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7056" marR="29645" algn="ctr">
              <a:spcBef>
                <a:spcPts val="97"/>
              </a:spcBef>
            </a:pPr>
            <a:r>
              <a:rPr lang="en-US" sz="2300" spc="-15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Complex Laboratories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6DDFBC0-4F5D-4F46-B54B-C3B6C268F5AB}"/>
              </a:ext>
            </a:extLst>
          </p:cNvPr>
          <p:cNvSpPr/>
          <p:nvPr/>
        </p:nvSpPr>
        <p:spPr>
          <a:xfrm>
            <a:off x="4532314" y="2763820"/>
            <a:ext cx="3053252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B28CA054-9B89-440C-B6C6-72908A2C0768}"/>
              </a:ext>
            </a:extLst>
          </p:cNvPr>
          <p:cNvSpPr txBox="1"/>
          <p:nvPr/>
        </p:nvSpPr>
        <p:spPr>
          <a:xfrm>
            <a:off x="4651014" y="2938439"/>
            <a:ext cx="2889972" cy="1120469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15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Research and Educational Centers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1059854-C66B-4E02-81C2-DA1E130ADB6A}"/>
              </a:ext>
            </a:extLst>
          </p:cNvPr>
          <p:cNvSpPr/>
          <p:nvPr/>
        </p:nvSpPr>
        <p:spPr>
          <a:xfrm>
            <a:off x="888328" y="2763820"/>
            <a:ext cx="3494581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0A1A0498-08A6-4E91-925D-196E0A7C3251}"/>
              </a:ext>
            </a:extLst>
          </p:cNvPr>
          <p:cNvSpPr txBox="1"/>
          <p:nvPr/>
        </p:nvSpPr>
        <p:spPr>
          <a:xfrm>
            <a:off x="999952" y="2926966"/>
            <a:ext cx="3271332" cy="1133293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1</a:t>
            </a:r>
          </a:p>
          <a:p>
            <a:pPr marL="37056" marR="29645" algn="ctr">
              <a:spcBef>
                <a:spcPts val="97"/>
              </a:spcBef>
            </a:pPr>
            <a:r>
              <a:rPr lang="en-US" sz="2400" dirty="0">
                <a:solidFill>
                  <a:schemeClr val="bg1"/>
                </a:solidFill>
              </a:rPr>
              <a:t>Boarding School for Talented Children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0869424-FBF1-4977-B0ED-729640783F96}"/>
              </a:ext>
            </a:extLst>
          </p:cNvPr>
          <p:cNvSpPr/>
          <p:nvPr/>
        </p:nvSpPr>
        <p:spPr>
          <a:xfrm>
            <a:off x="7752483" y="2763820"/>
            <a:ext cx="3494581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86A00DE4-D09D-4A8E-AE8E-D4DA7EFBC53F}"/>
              </a:ext>
            </a:extLst>
          </p:cNvPr>
          <p:cNvSpPr txBox="1"/>
          <p:nvPr/>
        </p:nvSpPr>
        <p:spPr>
          <a:xfrm>
            <a:off x="7891257" y="2926966"/>
            <a:ext cx="3217032" cy="1133293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1</a:t>
            </a:r>
          </a:p>
          <a:p>
            <a:pPr marL="37056" marR="29645" algn="ctr">
              <a:spcBef>
                <a:spcPts val="97"/>
              </a:spcBef>
            </a:pPr>
            <a:r>
              <a:rPr lang="en-US" sz="2400" dirty="0">
                <a:solidFill>
                  <a:schemeClr val="bg1"/>
                </a:solidFill>
              </a:rPr>
              <a:t>Kazan Technological College 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DC78FF1E-2BE3-4999-A6AB-C0796CF62687}"/>
              </a:ext>
            </a:extLst>
          </p:cNvPr>
          <p:cNvSpPr/>
          <p:nvPr/>
        </p:nvSpPr>
        <p:spPr>
          <a:xfrm>
            <a:off x="911861" y="4373083"/>
            <a:ext cx="3043544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AC098C29-7050-4A87-B208-D312D8BC6AE8}"/>
              </a:ext>
            </a:extLst>
          </p:cNvPr>
          <p:cNvSpPr txBox="1"/>
          <p:nvPr/>
        </p:nvSpPr>
        <p:spPr>
          <a:xfrm>
            <a:off x="963088" y="4698111"/>
            <a:ext cx="2941089" cy="763961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3</a:t>
            </a:r>
          </a:p>
          <a:p>
            <a:pPr marL="37056" marR="29645" algn="ctr">
              <a:spcBef>
                <a:spcPts val="97"/>
              </a:spcBef>
            </a:pPr>
            <a:r>
              <a:rPr lang="en-US" sz="2400" dirty="0">
                <a:solidFill>
                  <a:schemeClr val="bg1"/>
                </a:solidFill>
              </a:rPr>
              <a:t>Remote Campuses 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C2C3F66-98CB-4670-89D6-4067E069C307}"/>
              </a:ext>
            </a:extLst>
          </p:cNvPr>
          <p:cNvSpPr/>
          <p:nvPr/>
        </p:nvSpPr>
        <p:spPr>
          <a:xfrm>
            <a:off x="4120460" y="4384640"/>
            <a:ext cx="7126604" cy="1463605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5FA05C67-8B09-4AE0-88EA-7B874099CA69}"/>
              </a:ext>
            </a:extLst>
          </p:cNvPr>
          <p:cNvSpPr txBox="1"/>
          <p:nvPr/>
        </p:nvSpPr>
        <p:spPr>
          <a:xfrm>
            <a:off x="4041047" y="4569473"/>
            <a:ext cx="7422871" cy="1146117"/>
          </a:xfrm>
          <a:prstGeom prst="rect">
            <a:avLst/>
          </a:prstGeom>
        </p:spPr>
        <p:txBody>
          <a:bodyPr vert="horz" wrap="square" lIns="0" tIns="12353" rIns="0" bIns="0" rtlCol="0">
            <a:spAutoFit/>
          </a:bodyPr>
          <a:lstStyle/>
          <a:p>
            <a:pPr marL="37056" marR="29645" algn="ctr">
              <a:spcBef>
                <a:spcPts val="97"/>
              </a:spcBef>
            </a:pPr>
            <a:r>
              <a:rPr lang="en-US" sz="2400" b="1" spc="5" dirty="0">
                <a:solidFill>
                  <a:schemeClr val="bg1"/>
                </a:solidFill>
                <a:latin typeface="Century Gothic" panose="020B0502020202020204" pitchFamily="34" charset="0"/>
                <a:cs typeface="Impact"/>
              </a:rPr>
              <a:t>3</a:t>
            </a:r>
          </a:p>
          <a:p>
            <a:pPr marL="37056" marR="29645" algn="ctr">
              <a:spcBef>
                <a:spcPts val="97"/>
              </a:spcBef>
            </a:pPr>
            <a:r>
              <a:rPr lang="en-US" sz="2400" dirty="0">
                <a:solidFill>
                  <a:schemeClr val="bg1"/>
                </a:solidFill>
              </a:rPr>
              <a:t>Innovative Divisions (including </a:t>
            </a:r>
          </a:p>
          <a:p>
            <a:pPr marL="37056" marR="29645" algn="ctr">
              <a:spcBef>
                <a:spcPts val="97"/>
              </a:spcBef>
            </a:pPr>
            <a:r>
              <a:rPr lang="en-US" sz="2400" dirty="0">
                <a:solidFill>
                  <a:schemeClr val="bg1"/>
                </a:solidFill>
              </a:rPr>
              <a:t>Project Design Institute SOUZKHIMPROMPROECT) </a:t>
            </a:r>
          </a:p>
        </p:txBody>
      </p:sp>
    </p:spTree>
    <p:extLst>
      <p:ext uri="{BB962C8B-B14F-4D97-AF65-F5344CB8AC3E}">
        <p14:creationId xmlns:p14="http://schemas.microsoft.com/office/powerpoint/2010/main" val="171654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925192" y="3274567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entury Gothic" panose="020B0502020202020204" pitchFamily="34" charset="0"/>
                <a:cs typeface="Century Gothic"/>
              </a:rPr>
              <a:t>0</a:t>
            </a:r>
            <a:endParaRPr sz="18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485764" y="4135601"/>
            <a:ext cx="2299180" cy="18841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5000" spc="-300" dirty="0">
                <a:solidFill>
                  <a:srgbClr val="990000"/>
                </a:solidFill>
                <a:latin typeface="Century Gothic" panose="020B0502020202020204" pitchFamily="34" charset="0"/>
                <a:ea typeface="+mj-ea"/>
              </a:rPr>
              <a:t>149</a:t>
            </a:r>
            <a:endParaRPr lang="ru-RU" sz="5000" spc="-300" dirty="0">
              <a:solidFill>
                <a:srgbClr val="990000"/>
              </a:solidFill>
              <a:latin typeface="Century Gothic" panose="020B0502020202020204" pitchFamily="34" charset="0"/>
              <a:ea typeface="+mj-ea"/>
            </a:endParaRPr>
          </a:p>
          <a:p>
            <a:pPr marL="12700" algn="ctr">
              <a:spcBef>
                <a:spcPts val="105"/>
              </a:spcBef>
            </a:pPr>
            <a:r>
              <a:rPr lang="en-US" spc="-10" dirty="0">
                <a:latin typeface="Century Gothic" panose="020B0502020202020204" pitchFamily="34" charset="0"/>
              </a:rPr>
              <a:t>Bachelor’s degree</a:t>
            </a:r>
          </a:p>
          <a:p>
            <a:pPr marL="12700" algn="ctr">
              <a:spcBef>
                <a:spcPts val="105"/>
              </a:spcBef>
            </a:pPr>
            <a:r>
              <a:rPr lang="en-US" spc="-10" dirty="0">
                <a:latin typeface="Century Gothic" panose="020B0502020202020204" pitchFamily="34" charset="0"/>
              </a:rPr>
              <a:t>programs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3388839" y="1463201"/>
            <a:ext cx="2089461" cy="1375410"/>
          </a:xfrm>
          <a:prstGeom prst="rect">
            <a:avLst/>
          </a:prstGeom>
        </p:spPr>
        <p:txBody>
          <a:bodyPr vert="horz" wrap="square" lIns="0" tIns="12700" rIns="0" bIns="0" rtlCol="0" anchor="t">
            <a:noAutofit/>
          </a:bodyPr>
          <a:lstStyle/>
          <a:p>
            <a:pPr algn="ctr">
              <a:spcBef>
                <a:spcPts val="100"/>
              </a:spcBef>
            </a:pPr>
            <a:r>
              <a:rPr lang="ru-RU" sz="5000" spc="-30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31</a:t>
            </a:r>
            <a:endParaRPr sz="5000" spc="-3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marL="36830" marR="30480" indent="635" algn="ctr">
              <a:spcBef>
                <a:spcPts val="170"/>
              </a:spcBef>
            </a:pPr>
            <a:r>
              <a:rPr lang="en-US" spc="-10" dirty="0">
                <a:latin typeface="Century Gothic" panose="020B0502020202020204" pitchFamily="34" charset="0"/>
                <a:cs typeface="Century Gothic"/>
              </a:rPr>
              <a:t>PhD programs</a:t>
            </a:r>
          </a:p>
        </p:txBody>
      </p:sp>
      <p:sp>
        <p:nvSpPr>
          <p:cNvPr id="14" name="object 8"/>
          <p:cNvSpPr txBox="1"/>
          <p:nvPr/>
        </p:nvSpPr>
        <p:spPr>
          <a:xfrm>
            <a:off x="105331" y="2918490"/>
            <a:ext cx="5823898" cy="11009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46685" algn="ctr">
              <a:spcBef>
                <a:spcPts val="100"/>
              </a:spcBef>
            </a:pPr>
            <a:r>
              <a:rPr sz="5000" spc="-30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1</a:t>
            </a:r>
            <a:r>
              <a:rPr lang="ru-RU" sz="5000" spc="-300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2</a:t>
            </a:r>
            <a:endParaRPr sz="5000" spc="-3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  <a:p>
            <a:pPr marL="15240" marR="5080" indent="-3175" algn="ctr">
              <a:spcBef>
                <a:spcPts val="175"/>
              </a:spcBef>
            </a:pPr>
            <a:r>
              <a:rPr lang="en-US" spc="-15" dirty="0">
                <a:latin typeface="Century Gothic" panose="020B0502020202020204" pitchFamily="34" charset="0"/>
                <a:cs typeface="Century Gothic"/>
              </a:rPr>
              <a:t>Secondary vocational  education  programs</a:t>
            </a:r>
          </a:p>
        </p:txBody>
      </p:sp>
      <p:sp>
        <p:nvSpPr>
          <p:cNvPr id="16" name="object 5"/>
          <p:cNvSpPr txBox="1"/>
          <p:nvPr/>
        </p:nvSpPr>
        <p:spPr>
          <a:xfrm>
            <a:off x="533400" y="1502058"/>
            <a:ext cx="2299180" cy="12029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95"/>
              </a:spcBef>
            </a:pPr>
            <a:r>
              <a:rPr lang="en-US" sz="5000" spc="-300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  <a:r>
              <a:rPr lang="ru-RU" sz="5000" spc="-300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  <a:p>
            <a:pPr algn="ctr">
              <a:spcBef>
                <a:spcPts val="95"/>
              </a:spcBef>
            </a:pPr>
            <a:r>
              <a:rPr lang="en-US" spc="-15" dirty="0">
                <a:latin typeface="Century Gothic" panose="020B0502020202020204" pitchFamily="34" charset="0"/>
                <a:cs typeface="Century Gothic"/>
              </a:rPr>
              <a:t>Dissertation councils </a:t>
            </a:r>
            <a:endParaRPr lang="ru-RU" spc="-15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2769" y="239795"/>
            <a:ext cx="562902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R="5080" indent="30480" algn="ctr"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  <a:defRPr sz="4400" b="1" i="0" spc="-120">
                <a:solidFill>
                  <a:srgbClr val="0C092D"/>
                </a:solidFill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4000" dirty="0">
                <a:solidFill>
                  <a:srgbClr val="990000"/>
                </a:solidFill>
              </a:rPr>
              <a:t>Academic Programs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1A512714-D743-452F-A50F-C75ED3F2FBB8}"/>
              </a:ext>
            </a:extLst>
          </p:cNvPr>
          <p:cNvSpPr txBox="1"/>
          <p:nvPr/>
        </p:nvSpPr>
        <p:spPr>
          <a:xfrm>
            <a:off x="3245377" y="4272057"/>
            <a:ext cx="2299180" cy="161128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95"/>
              </a:spcBef>
            </a:pPr>
            <a:r>
              <a:rPr lang="ru-RU" sz="5000" spc="-300" dirty="0">
                <a:solidFill>
                  <a:srgbClr val="990000"/>
                </a:solidFill>
                <a:latin typeface="Century Gothic" panose="020B0502020202020204" pitchFamily="34" charset="0"/>
                <a:ea typeface="+mj-ea"/>
              </a:rPr>
              <a:t>1</a:t>
            </a:r>
            <a:r>
              <a:rPr lang="en-US" sz="5000" spc="-300" dirty="0">
                <a:solidFill>
                  <a:srgbClr val="990000"/>
                </a:solidFill>
                <a:latin typeface="Century Gothic" panose="020B0502020202020204" pitchFamily="34" charset="0"/>
                <a:ea typeface="+mj-ea"/>
              </a:rPr>
              <a:t>44</a:t>
            </a:r>
            <a:endParaRPr lang="ru-RU" sz="5000" spc="-300" dirty="0">
              <a:solidFill>
                <a:srgbClr val="6A5262"/>
              </a:solidFill>
              <a:latin typeface="Century Gothic" panose="020B0502020202020204" pitchFamily="34" charset="0"/>
              <a:ea typeface="+mj-ea"/>
            </a:endParaRPr>
          </a:p>
          <a:p>
            <a:pPr algn="ctr">
              <a:spcBef>
                <a:spcPts val="95"/>
              </a:spcBef>
            </a:pPr>
            <a:r>
              <a:rPr lang="en-US" spc="-10" dirty="0">
                <a:latin typeface="Century Gothic" panose="020B0502020202020204" pitchFamily="34" charset="0"/>
              </a:rPr>
              <a:t>Master’s degree</a:t>
            </a:r>
          </a:p>
          <a:p>
            <a:pPr algn="ctr">
              <a:spcBef>
                <a:spcPts val="95"/>
              </a:spcBef>
            </a:pPr>
            <a:r>
              <a:rPr lang="en-US" spc="-10" dirty="0">
                <a:latin typeface="Century Gothic" panose="020B0502020202020204" pitchFamily="34" charset="0"/>
              </a:rPr>
              <a:t>programs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9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9166225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8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6034559" y="-4573"/>
            <a:ext cx="106682" cy="6857999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2109" y="753216"/>
            <a:ext cx="5629022" cy="500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ru-RU" sz="2400" b="1" dirty="0">
                <a:latin typeface="Century Gothic" panose="020B0502020202020204" pitchFamily="34" charset="0"/>
              </a:rPr>
              <a:t>The most popular Programs</a:t>
            </a:r>
            <a:r>
              <a:rPr lang="ru-RU" altLang="ru-RU" sz="2400" b="1" dirty="0"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Chemical Engineering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Oil and Gas Engineering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Process Equipment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System Analysis and Management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Biotechnology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Technology of</a:t>
            </a:r>
            <a:r>
              <a:rPr lang="ru-RU" altLang="ru-RU" sz="2400" dirty="0">
                <a:latin typeface="Century Gothic" panose="020B0502020202020204" pitchFamily="34" charset="0"/>
              </a:rPr>
              <a:t> </a:t>
            </a:r>
            <a:r>
              <a:rPr lang="en-US" altLang="ru-RU" sz="2400" dirty="0">
                <a:latin typeface="Century Gothic" panose="020B0502020202020204" pitchFamily="34" charset="0"/>
              </a:rPr>
              <a:t>Light Industry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Food Products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Informatics and Computer Science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Economics and Management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/>
            <a:r>
              <a:rPr lang="en-US" altLang="ru-RU" sz="2400" dirty="0">
                <a:latin typeface="Century Gothic" panose="020B0502020202020204" pitchFamily="34" charset="0"/>
              </a:rPr>
              <a:t>Tourism</a:t>
            </a:r>
            <a:endParaRPr lang="ru-RU" altLang="ru-RU" sz="2400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and others 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3558525-1BC8-492E-84A0-0E0FEE1CB444}"/>
              </a:ext>
            </a:extLst>
          </p:cNvPr>
          <p:cNvCxnSpPr>
            <a:cxnSpLocks/>
          </p:cNvCxnSpPr>
          <p:nvPr/>
        </p:nvCxnSpPr>
        <p:spPr>
          <a:xfrm>
            <a:off x="381000" y="2836447"/>
            <a:ext cx="5275531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C1B6709-7446-4E1A-9B10-A69670F1F9C0}"/>
              </a:ext>
            </a:extLst>
          </p:cNvPr>
          <p:cNvCxnSpPr>
            <a:cxnSpLocks/>
          </p:cNvCxnSpPr>
          <p:nvPr/>
        </p:nvCxnSpPr>
        <p:spPr>
          <a:xfrm>
            <a:off x="386724" y="4135601"/>
            <a:ext cx="5275531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9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353291" y="1907227"/>
            <a:ext cx="6742397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lang="en-US" sz="1800" dirty="0">
                <a:latin typeface="Century Gothic" panose="020B0502020202020204" pitchFamily="34" charset="0"/>
                <a:cs typeface="Tahoma"/>
              </a:rPr>
              <a:t>Bachelor’s Degree programs partly taught in English</a:t>
            </a:r>
            <a:endParaRPr lang="ru-RU" sz="1800" dirty="0">
              <a:latin typeface="Century Gothic" panose="020B0502020202020204" pitchFamily="34" charset="0"/>
              <a:cs typeface="Tahoma"/>
            </a:endParaRPr>
          </a:p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lang="en-US" dirty="0">
                <a:latin typeface="Century Gothic" panose="020B0502020202020204" pitchFamily="34" charset="0"/>
                <a:cs typeface="Impact"/>
              </a:rPr>
              <a:t>15 courses in English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54965" y="1447800"/>
            <a:ext cx="340487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spc="-5" dirty="0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rPr>
              <a:t>Petrochemistry</a:t>
            </a:r>
            <a:endParaRPr sz="3200" dirty="0">
              <a:solidFill>
                <a:srgbClr val="99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848" y="4033378"/>
            <a:ext cx="662368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ts val="2055"/>
              </a:lnSpc>
              <a:spcBef>
                <a:spcPts val="100"/>
              </a:spcBef>
              <a:defRPr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en-US" dirty="0"/>
              <a:t>Master’s Degree Program in English</a:t>
            </a:r>
            <a:endParaRPr lang="ru-RU" dirty="0"/>
          </a:p>
          <a:p>
            <a:r>
              <a:rPr lang="en-US" dirty="0"/>
              <a:t>All courses in English</a:t>
            </a:r>
            <a:endParaRPr lang="ru-RU" dirty="0"/>
          </a:p>
        </p:txBody>
      </p:sp>
      <p:sp>
        <p:nvSpPr>
          <p:cNvPr id="14" name="object 14"/>
          <p:cNvSpPr txBox="1"/>
          <p:nvPr/>
        </p:nvSpPr>
        <p:spPr>
          <a:xfrm>
            <a:off x="353291" y="3552434"/>
            <a:ext cx="3369753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10"/>
              </a:spcBef>
              <a:defRPr sz="3200" spc="-5">
                <a:solidFill>
                  <a:srgbClr val="990000"/>
                </a:solidFill>
                <a:latin typeface="Century Gothic" panose="020B0502020202020204" pitchFamily="34" charset="0"/>
                <a:cs typeface="Impact"/>
              </a:defRPr>
            </a:lvl1pPr>
          </a:lstStyle>
          <a:p>
            <a:r>
              <a:rPr dirty="0"/>
              <a:t>Smart Materials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CD3A0A6-F0EE-407E-A2EC-5E5063D9BE1F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76200">
            <a:solidFill>
              <a:srgbClr val="942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A24496F-749A-4F11-9670-B2B8F3535F1A}"/>
              </a:ext>
            </a:extLst>
          </p:cNvPr>
          <p:cNvSpPr/>
          <p:nvPr/>
        </p:nvSpPr>
        <p:spPr>
          <a:xfrm>
            <a:off x="7422512" y="27316"/>
            <a:ext cx="4769487" cy="6787581"/>
          </a:xfrm>
          <a:prstGeom prst="rect">
            <a:avLst/>
          </a:prstGeom>
          <a:solidFill>
            <a:srgbClr val="990000"/>
          </a:solidFill>
          <a:ln w="254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322716" y="499978"/>
            <a:ext cx="69095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5080" indent="54610" algn="ctr"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  <a:defRPr sz="4400" b="1" spc="100">
                <a:solidFill>
                  <a:srgbClr val="94211A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3600" dirty="0"/>
              <a:t>English-taught Programs</a:t>
            </a:r>
          </a:p>
        </p:txBody>
      </p:sp>
      <p:sp>
        <p:nvSpPr>
          <p:cNvPr id="28" name="Holder 4">
            <a:extLst>
              <a:ext uri="{FF2B5EF4-FFF2-40B4-BE49-F238E27FC236}">
                <a16:creationId xmlns:a16="http://schemas.microsoft.com/office/drawing/2014/main" id="{60F8371E-6A32-4BD8-9B56-6F7D84E50C81}"/>
              </a:ext>
            </a:extLst>
          </p:cNvPr>
          <p:cNvSpPr txBox="1">
            <a:spLocks/>
          </p:cNvSpPr>
          <p:nvPr/>
        </p:nvSpPr>
        <p:spPr bwMode="auto">
          <a:xfrm>
            <a:off x="228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990000"/>
                </a:solidFill>
              </a:rPr>
              <a:t>9</a:t>
            </a:r>
            <a:endParaRPr lang="ru-RU" altLang="ru-RU" sz="1800" dirty="0">
              <a:solidFill>
                <a:srgbClr val="990000"/>
              </a:solidFill>
            </a:endParaRPr>
          </a:p>
        </p:txBody>
      </p:sp>
      <p:pic>
        <p:nvPicPr>
          <p:cNvPr id="1036" name="Picture 12" descr="Историческая справка: Великобритания, Англия - все новости Формулы 1 20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8" b="329"/>
          <a:stretch/>
        </p:blipFill>
        <p:spPr bwMode="auto">
          <a:xfrm>
            <a:off x="7566114" y="108727"/>
            <a:ext cx="4515011" cy="6640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E1EEDD33-7C0D-47BB-ABA3-A72B1A2A8EF2}"/>
              </a:ext>
            </a:extLst>
          </p:cNvPr>
          <p:cNvSpPr/>
          <p:nvPr/>
        </p:nvSpPr>
        <p:spPr>
          <a:xfrm>
            <a:off x="3792836" y="2556010"/>
            <a:ext cx="3302852" cy="7605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entury Gothic" panose="020B0502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1F16D8E2-0F73-4004-BF82-128D6BD1E7DA}"/>
              </a:ext>
            </a:extLst>
          </p:cNvPr>
          <p:cNvSpPr/>
          <p:nvPr/>
        </p:nvSpPr>
        <p:spPr>
          <a:xfrm>
            <a:off x="373718" y="2556010"/>
            <a:ext cx="3302852" cy="7605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entury Gothic" panose="020B0502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5800" y="2620034"/>
            <a:ext cx="2743200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58419" algn="ctr">
              <a:lnSpc>
                <a:spcPct val="100000"/>
              </a:lnSpc>
              <a:spcBef>
                <a:spcPts val="90"/>
              </a:spcBef>
            </a:pPr>
            <a:r>
              <a:rPr lang="en-US" sz="1400" spc="-25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Chemical Technology of Natural Energy Sources and Carbon Materials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5719" y="2607359"/>
            <a:ext cx="3128961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ru-RU"/>
            </a:defPPr>
            <a:lvl1pPr marL="12065" marR="5080" indent="58419" algn="ctr">
              <a:lnSpc>
                <a:spcPct val="100000"/>
              </a:lnSpc>
              <a:spcBef>
                <a:spcPts val="90"/>
              </a:spcBef>
              <a:defRPr sz="1400" spc="-25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en-US" dirty="0"/>
              <a:t>Innovative Technologies of International Petrochemical  Enterprises</a:t>
            </a:r>
            <a:endParaRPr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3B091E9-33DE-4D80-AC0A-79B3E637AAB0}"/>
              </a:ext>
            </a:extLst>
          </p:cNvPr>
          <p:cNvCxnSpPr>
            <a:cxnSpLocks/>
          </p:cNvCxnSpPr>
          <p:nvPr/>
        </p:nvCxnSpPr>
        <p:spPr>
          <a:xfrm>
            <a:off x="381000" y="3470410"/>
            <a:ext cx="6714688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5">
            <a:extLst>
              <a:ext uri="{FF2B5EF4-FFF2-40B4-BE49-F238E27FC236}">
                <a16:creationId xmlns:a16="http://schemas.microsoft.com/office/drawing/2014/main" id="{9F9502C4-8C75-4037-B015-3BF364A78F76}"/>
              </a:ext>
            </a:extLst>
          </p:cNvPr>
          <p:cNvSpPr/>
          <p:nvPr/>
        </p:nvSpPr>
        <p:spPr>
          <a:xfrm>
            <a:off x="360218" y="4677491"/>
            <a:ext cx="6735470" cy="7605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entury Gothic" panose="020B0502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38167" y="4918812"/>
            <a:ext cx="3263576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ru-RU"/>
            </a:defPPr>
            <a:lvl1pPr marL="12065" marR="5080" indent="58419" algn="ctr">
              <a:lnSpc>
                <a:spcPct val="100000"/>
              </a:lnSpc>
              <a:spcBef>
                <a:spcPts val="90"/>
              </a:spcBef>
              <a:defRPr sz="1400" spc="-25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en-US" dirty="0"/>
              <a:t>2 years of study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7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578</Words>
  <Application>Microsoft Office PowerPoint</Application>
  <PresentationFormat>Широкоэкранный</PresentationFormat>
  <Paragraphs>180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Tahoma</vt:lpstr>
      <vt:lpstr>Impact</vt:lpstr>
      <vt:lpstr>Verdana</vt:lpstr>
      <vt:lpstr>Arial</vt:lpstr>
      <vt:lpstr>Calibri</vt:lpstr>
      <vt:lpstr>Century Gothic</vt:lpstr>
      <vt:lpstr>Office Theme</vt:lpstr>
      <vt:lpstr>Презентация PowerPoint</vt:lpstr>
      <vt:lpstr>REPUBLIC OF TATARSTAN</vt:lpstr>
      <vt:lpstr>Презентация PowerPoint</vt:lpstr>
      <vt:lpstr>OUR HISTORY</vt:lpstr>
      <vt:lpstr>KNRTU Today</vt:lpstr>
      <vt:lpstr>KNRTU in Rankings</vt:lpstr>
      <vt:lpstr>Презентация PowerPoint</vt:lpstr>
      <vt:lpstr>Презентация PowerPoint</vt:lpstr>
      <vt:lpstr>Презентация PowerPoint</vt:lpstr>
      <vt:lpstr>JOINT BACHELOR’S DEGREE PROGRAM</vt:lpstr>
      <vt:lpstr>ACADEMIC MOBILITY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Нефтехимического инжинирингового центра ФГБОУ ВО «КНИТУ» на 2021-2023 годы</dc:title>
  <dc:creator>Айрат</dc:creator>
  <cp:lastModifiedBy>Камалов Карим Фирдусович</cp:lastModifiedBy>
  <cp:revision>124</cp:revision>
  <dcterms:created xsi:type="dcterms:W3CDTF">2021-02-07T11:04:46Z</dcterms:created>
  <dcterms:modified xsi:type="dcterms:W3CDTF">2023-09-11T10:10:44Z</dcterms:modified>
</cp:coreProperties>
</file>