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33CC"/>
    <a:srgbClr val="000066"/>
    <a:srgbClr val="003366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4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57801-5F64-46BA-BEB1-023188E70B1F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31066-AA53-403F-B319-88019090FB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57801-5F64-46BA-BEB1-023188E70B1F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31066-AA53-403F-B319-88019090FB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57801-5F64-46BA-BEB1-023188E70B1F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31066-AA53-403F-B319-88019090FB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57801-5F64-46BA-BEB1-023188E70B1F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31066-AA53-403F-B319-88019090FB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57801-5F64-46BA-BEB1-023188E70B1F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31066-AA53-403F-B319-88019090FB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57801-5F64-46BA-BEB1-023188E70B1F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31066-AA53-403F-B319-88019090FB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57801-5F64-46BA-BEB1-023188E70B1F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31066-AA53-403F-B319-88019090FB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57801-5F64-46BA-BEB1-023188E70B1F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31066-AA53-403F-B319-88019090FB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57801-5F64-46BA-BEB1-023188E70B1F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31066-AA53-403F-B319-88019090FB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57801-5F64-46BA-BEB1-023188E70B1F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31066-AA53-403F-B319-88019090FB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57801-5F64-46BA-BEB1-023188E70B1F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31066-AA53-403F-B319-88019090FB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57801-5F64-46BA-BEB1-023188E70B1F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131066-AA53-403F-B319-88019090FB7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1857364"/>
            <a:ext cx="8643998" cy="2643206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>
                <a:solidFill>
                  <a:schemeClr val="tx1"/>
                </a:solidFill>
              </a:rPr>
              <a:t>Изучаются блоки дисциплин  по экономике предприятий, менеджменту нововведений и основам химической технологии.</a:t>
            </a:r>
          </a:p>
          <a:p>
            <a:pPr algn="l"/>
            <a:endParaRPr lang="ru-RU" b="1" dirty="0"/>
          </a:p>
        </p:txBody>
      </p: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42844" y="285727"/>
            <a:ext cx="9001156" cy="1857389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b="1" dirty="0" smtClean="0">
                <a:solidFill>
                  <a:srgbClr val="000099"/>
                </a:solidFill>
              </a:rPr>
              <a:t>Специальность </a:t>
            </a:r>
            <a:r>
              <a:rPr lang="ru-RU" b="1" dirty="0" smtClean="0">
                <a:solidFill>
                  <a:srgbClr val="000099"/>
                </a:solidFill>
              </a:rPr>
              <a:t/>
            </a:r>
            <a:br>
              <a:rPr lang="ru-RU" b="1" dirty="0" smtClean="0">
                <a:solidFill>
                  <a:srgbClr val="000099"/>
                </a:solidFill>
              </a:rPr>
            </a:br>
            <a:r>
              <a:rPr lang="ru-RU" sz="6000" b="1" dirty="0" smtClean="0">
                <a:solidFill>
                  <a:srgbClr val="000099"/>
                </a:solidFill>
              </a:rPr>
              <a:t>«управление инновациями» </a:t>
            </a:r>
            <a:br>
              <a:rPr lang="ru-RU" sz="6000" b="1" dirty="0" smtClean="0">
                <a:solidFill>
                  <a:srgbClr val="000099"/>
                </a:solidFill>
              </a:rPr>
            </a:br>
            <a:endParaRPr lang="ru-RU" sz="6000" b="1" dirty="0">
              <a:solidFill>
                <a:srgbClr val="000099"/>
              </a:solidFill>
            </a:endParaRPr>
          </a:p>
        </p:txBody>
      </p:sp>
      <p:pic>
        <p:nvPicPr>
          <p:cNvPr id="8" name="Рисунок 7" descr="658022-on-location-picture-of-man-and-woman-in-a-computer-roo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3643314"/>
            <a:ext cx="4347128" cy="2890840"/>
          </a:xfrm>
          <a:prstGeom prst="rect">
            <a:avLst/>
          </a:prstGeom>
        </p:spPr>
      </p:pic>
      <p:sp>
        <p:nvSpPr>
          <p:cNvPr id="10" name="Подзаголовок 2"/>
          <p:cNvSpPr txBox="1">
            <a:spLocks/>
          </p:cNvSpPr>
          <p:nvPr/>
        </p:nvSpPr>
        <p:spPr>
          <a:xfrm>
            <a:off x="4572000" y="3571876"/>
            <a:ext cx="4438680" cy="307183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Выпускающая кафедра: 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кафедра инноватики в химической технологии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dirty="0" smtClean="0">
                <a:solidFill>
                  <a:srgbClr val="000099"/>
                </a:solidFill>
              </a:rPr>
              <a:t>Института полимеров </a:t>
            </a:r>
            <a:r>
              <a:rPr lang="ru-RU" sz="3200" b="1" dirty="0" smtClean="0">
                <a:solidFill>
                  <a:srgbClr val="000099"/>
                </a:solidFill>
              </a:rPr>
              <a:t>КНИТУ</a:t>
            </a:r>
            <a:r>
              <a:rPr lang="ru-RU" sz="3200" dirty="0" smtClean="0">
                <a:solidFill>
                  <a:srgbClr val="000099"/>
                </a:solidFill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Тел. 231-95-99</a:t>
            </a:r>
            <a:endParaRPr kumimoji="0" lang="ru-RU" sz="32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Рисунок 6" descr="658022-on-location-picture-of-man-and-woman-in-a-computer-roo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3643314"/>
            <a:ext cx="4347128" cy="289084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shutterstock_3047051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26363" y="4951534"/>
            <a:ext cx="4117637" cy="1906466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86050" y="0"/>
            <a:ext cx="6357950" cy="2000240"/>
          </a:xfrm>
        </p:spPr>
        <p:txBody>
          <a:bodyPr>
            <a:noAutofit/>
          </a:bodyPr>
          <a:lstStyle/>
          <a:p>
            <a:r>
              <a:rPr lang="ru-RU" sz="2500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14282" y="285728"/>
            <a:ext cx="892971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В учебный план специальности входят такие дисциплины, как:</a:t>
            </a:r>
          </a:p>
          <a:p>
            <a:endParaRPr lang="ru-RU" sz="3200" b="1" dirty="0" smtClean="0">
              <a:solidFill>
                <a:srgbClr val="C00000"/>
              </a:solidFill>
            </a:endParaRPr>
          </a:p>
          <a:p>
            <a:r>
              <a:rPr lang="ru-RU" sz="2400" b="1" dirty="0" smtClean="0"/>
              <a:t>Экономическая оценка инвестиций и бизнес-планирование</a:t>
            </a:r>
          </a:p>
          <a:p>
            <a:r>
              <a:rPr lang="ru-RU" sz="2400" b="1" dirty="0" smtClean="0"/>
              <a:t>Перспективные технологии и материалы</a:t>
            </a:r>
          </a:p>
          <a:p>
            <a:r>
              <a:rPr lang="ru-RU" sz="2400" b="1" dirty="0" smtClean="0"/>
              <a:t>Алгоритмы решения нестандартных задач</a:t>
            </a:r>
          </a:p>
          <a:p>
            <a:r>
              <a:rPr lang="ru-RU" sz="2400" b="1" dirty="0" smtClean="0"/>
              <a:t>Промышленные технологии и инновации</a:t>
            </a:r>
          </a:p>
          <a:p>
            <a:r>
              <a:rPr lang="ru-RU" sz="2400" b="1" dirty="0" smtClean="0"/>
              <a:t>Управление инновационной деятельностью </a:t>
            </a:r>
          </a:p>
          <a:p>
            <a:r>
              <a:rPr lang="ru-RU" sz="2400" b="1" dirty="0" smtClean="0"/>
              <a:t>Управление инновационными проектами </a:t>
            </a:r>
          </a:p>
          <a:p>
            <a:r>
              <a:rPr lang="ru-RU" sz="2400" b="1" dirty="0" smtClean="0"/>
              <a:t>Организация малого инновационного предприятия</a:t>
            </a:r>
          </a:p>
          <a:p>
            <a:r>
              <a:rPr lang="ru-RU" sz="2400" b="1" dirty="0" smtClean="0"/>
              <a:t>Налогообложение малого инновационного предприятия</a:t>
            </a:r>
          </a:p>
          <a:p>
            <a:r>
              <a:rPr lang="ru-RU" sz="2400" b="1" dirty="0" smtClean="0"/>
              <a:t>Стратегический менеджмент в инновационных организациях  </a:t>
            </a:r>
          </a:p>
          <a:p>
            <a:endParaRPr lang="ru-RU" sz="2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одержимое 2"/>
          <p:cNvSpPr txBox="1">
            <a:spLocks/>
          </p:cNvSpPr>
          <p:nvPr/>
        </p:nvSpPr>
        <p:spPr>
          <a:xfrm>
            <a:off x="142844" y="3500438"/>
            <a:ext cx="8939274" cy="30003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400" b="1" i="1" u="none" strike="noStrike" kern="1200" cap="none" spc="0" normalizeH="0" baseline="0" noProof="0" dirty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Рисунок 6" descr="8357335-four-successful-young-people-sitting-in-a-line-in-front-of-monitors-speaking-on-microphones-sitting-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030056" cy="3357562"/>
          </a:xfrm>
          <a:prstGeom prst="rect">
            <a:avLst/>
          </a:prstGeom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5143504" y="285728"/>
            <a:ext cx="35719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процессе обучения студенты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-</a:t>
            </a:r>
            <a:r>
              <a:rPr kumimoji="0" lang="ru-RU" sz="32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разрабатывают   собственные  </a:t>
            </a:r>
            <a:r>
              <a:rPr kumimoji="0" lang="ru-RU" sz="3600" b="1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бизнес-планы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8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42910" y="3786190"/>
            <a:ext cx="807249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lang="ru-RU" sz="32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проходят производственную и преддипломную практику в Министерстве Экономики РТ, технопарке КНИТУ и других объектах инновационной структуры. </a:t>
            </a:r>
            <a:endParaRPr lang="ru-RU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6424239-business-people-business-team-teamwor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071802" cy="3071802"/>
          </a:xfrm>
          <a:prstGeom prst="rect">
            <a:avLst/>
          </a:prstGeom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214678" y="214291"/>
            <a:ext cx="5929322" cy="292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ea typeface="Times New Roman" pitchFamily="18" charset="0"/>
                <a:cs typeface="Times New Roman" pitchFamily="18" charset="0"/>
              </a:rPr>
              <a:t>Обучение по специальности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ea typeface="Times New Roman" pitchFamily="18" charset="0"/>
                <a:cs typeface="Times New Roman" pitchFamily="18" charset="0"/>
              </a:rPr>
              <a:t>Управление инновациями </a:t>
            </a: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ea typeface="Times New Roman" pitchFamily="18" charset="0"/>
                <a:cs typeface="Times New Roman" pitchFamily="18" charset="0"/>
              </a:rPr>
              <a:t>позволяет  студентам по окончании вуза: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организовать и открывать собственный бизнес, связанный с коммерциализацией научных разработок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428596" y="2928934"/>
            <a:ext cx="8429684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быть крайне востребованными на развивающихся объектах инновационной инфраструктуры региона, к которым относятся технопарки, индустриальные парки, центры кластерного развития и т.д.;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-  связать свое будущее с  научно-техническими  центрами предприятий химической промышленности.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7158" y="274638"/>
            <a:ext cx="557216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800" b="1" dirty="0" smtClean="0"/>
              <a:t>Кафедра инноватики в химической </a:t>
            </a:r>
            <a:r>
              <a:rPr lang="ru-RU" sz="2800" b="1" dirty="0" err="1" smtClean="0"/>
              <a:t>технолгии</a:t>
            </a:r>
            <a:r>
              <a:rPr lang="ru-RU" sz="2800" b="1" dirty="0" smtClean="0"/>
              <a:t>  имеет устойчивые связи с университетами США и Германии </a:t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err="1" smtClean="0"/>
              <a:t>Англоговорящим</a:t>
            </a:r>
            <a:r>
              <a:rPr lang="ru-RU" sz="2800" b="1" dirty="0" smtClean="0"/>
              <a:t> студентам </a:t>
            </a:r>
            <a:r>
              <a:rPr lang="ru-RU" sz="2800" b="1" dirty="0" err="1" smtClean="0"/>
              <a:t>сисиематически</a:t>
            </a:r>
            <a:r>
              <a:rPr lang="ru-RU" sz="2800" b="1" dirty="0" smtClean="0"/>
              <a:t> предоставляется возможность участия в международных образовательных программах при </a:t>
            </a:r>
            <a:r>
              <a:rPr lang="ru-RU" sz="2800" b="1" dirty="0" err="1" smtClean="0"/>
              <a:t>софинсирпровании</a:t>
            </a:r>
            <a:r>
              <a:rPr lang="ru-RU" sz="2800" b="1" dirty="0" smtClean="0"/>
              <a:t> зарубежных поездок вузом или </a:t>
            </a:r>
            <a:r>
              <a:rPr lang="ru-RU" sz="2800" b="1" dirty="0" err="1" smtClean="0"/>
              <a:t>грантодателем</a:t>
            </a:r>
            <a:r>
              <a:rPr lang="ru-RU" sz="2800" b="1" dirty="0" smtClean="0"/>
              <a:t> </a:t>
            </a:r>
            <a:endParaRPr lang="ru-RU" sz="2800" b="1" dirty="0"/>
          </a:p>
        </p:txBody>
      </p:sp>
      <p:pic>
        <p:nvPicPr>
          <p:cNvPr id="8" name="Рисунок 7" descr="i бер 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8861" y="0"/>
            <a:ext cx="3135139" cy="207167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177</Words>
  <Application>Microsoft Office PowerPoint</Application>
  <PresentationFormat>Экран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Специальность  «управление инновациями»  </vt:lpstr>
      <vt:lpstr>Слайд 2</vt:lpstr>
      <vt:lpstr>Слайд 3</vt:lpstr>
      <vt:lpstr>Слайд 4</vt:lpstr>
      <vt:lpstr>Кафедра инноватики в химической технолгии  имеет устойчивые связи с университетами США и Германии   Англоговорящим студентам сисиематически предоставляется возможность участия в международных образовательных программах при софинсирпровании зарубежных поездок вузом или грантодателем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Данияр</dc:creator>
  <cp:lastModifiedBy>С.И.Вольфсон</cp:lastModifiedBy>
  <cp:revision>31</cp:revision>
  <dcterms:created xsi:type="dcterms:W3CDTF">2014-01-28T13:20:17Z</dcterms:created>
  <dcterms:modified xsi:type="dcterms:W3CDTF">2014-01-26T19:50:12Z</dcterms:modified>
</cp:coreProperties>
</file>