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  <p:sldMasterId id="2147483895" r:id="rId2"/>
    <p:sldMasterId id="2147483897" r:id="rId3"/>
  </p:sldMasterIdLst>
  <p:notesMasterIdLst>
    <p:notesMasterId r:id="rId11"/>
  </p:notesMasterIdLst>
  <p:handoutMasterIdLst>
    <p:handoutMasterId r:id="rId12"/>
  </p:handoutMasterIdLst>
  <p:sldIdLst>
    <p:sldId id="385" r:id="rId4"/>
    <p:sldId id="592" r:id="rId5"/>
    <p:sldId id="593" r:id="rId6"/>
    <p:sldId id="594" r:id="rId7"/>
    <p:sldId id="602" r:id="rId8"/>
    <p:sldId id="601" r:id="rId9"/>
    <p:sldId id="578" r:id="rId10"/>
  </p:sldIdLst>
  <p:sldSz cx="12190413" cy="6859588"/>
  <p:notesSz cx="6858000" cy="9947275"/>
  <p:defaultTextStyle>
    <a:defPPr>
      <a:defRPr lang="en-US"/>
    </a:defPPr>
    <a:lvl1pPr marL="0" algn="l" defTabSz="1088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216" algn="l" defTabSz="1088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433" algn="l" defTabSz="1088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649" algn="l" defTabSz="1088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6864" algn="l" defTabSz="1088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1079" algn="l" defTabSz="1088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296" algn="l" defTabSz="1088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9512" algn="l" defTabSz="1088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3728" algn="l" defTabSz="108843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örre - multipurpose template" id="{2D78C04B-A168-479C-9541-E3B6372F0BA9}">
          <p14:sldIdLst>
            <p14:sldId id="385"/>
            <p14:sldId id="592"/>
            <p14:sldId id="593"/>
            <p14:sldId id="594"/>
            <p14:sldId id="602"/>
            <p14:sldId id="601"/>
            <p14:sldId id="578"/>
          </p14:sldIdLst>
        </p14:section>
        <p14:section name="Showeet" id="{B016801F-B1C1-4CFC-BB13-EBCF68D5DA8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84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1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CED"/>
    <a:srgbClr val="FFC000"/>
    <a:srgbClr val="FBAA33"/>
    <a:srgbClr val="453828"/>
    <a:srgbClr val="F4F2F0"/>
    <a:srgbClr val="324D5E"/>
    <a:srgbClr val="47464B"/>
    <a:srgbClr val="DC4A3D"/>
    <a:srgbClr val="000000"/>
    <a:srgbClr val="1D1D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8" autoAdjust="0"/>
    <p:restoredTop sz="94451" autoAdjust="0"/>
  </p:normalViewPr>
  <p:slideViewPr>
    <p:cSldViewPr snapToGrid="0">
      <p:cViewPr varScale="1">
        <p:scale>
          <a:sx n="70" d="100"/>
          <a:sy n="70" d="100"/>
        </p:scale>
        <p:origin x="480" y="90"/>
      </p:cViewPr>
      <p:guideLst>
        <p:guide orient="horz" pos="2184"/>
        <p:guide pos="3840"/>
        <p:guide orient="horz" pos="217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notesViewPr>
    <p:cSldViewPr snapToGrid="0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344-4B3A-9B2D-77E385576E95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344-4B3A-9B2D-77E385576E95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344-4B3A-9B2D-77E385576E95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344-4B3A-9B2D-77E385576E95}"/>
                </c:ext>
              </c:extLst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/>
                      <a:t>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344-4B3A-9B2D-77E385576E95}"/>
                </c:ext>
              </c:extLst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/>
                      <a:t>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344-4B3A-9B2D-77E385576E95}"/>
                </c:ext>
              </c:extLst>
            </c:dLbl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/>
                      <a:t>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E344-4B3A-9B2D-77E385576E95}"/>
                </c:ext>
              </c:extLst>
            </c:dLbl>
            <c:dLbl>
              <c:idx val="13"/>
              <c:layout/>
              <c:tx>
                <c:rich>
                  <a:bodyPr/>
                  <a:lstStyle/>
                  <a:p>
                    <a:r>
                      <a:rPr lang="en-US"/>
                      <a:t>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E344-4B3A-9B2D-77E385576E95}"/>
                </c:ext>
              </c:extLst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en-US"/>
                      <a:t>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E344-4B3A-9B2D-77E385576E95}"/>
                </c:ext>
              </c:extLst>
            </c:dLbl>
            <c:dLbl>
              <c:idx val="17"/>
              <c:layout/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E344-4B3A-9B2D-77E385576E95}"/>
                </c:ext>
              </c:extLst>
            </c:dLbl>
            <c:dLbl>
              <c:idx val="18"/>
              <c:layout/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E344-4B3A-9B2D-77E385576E95}"/>
                </c:ext>
              </c:extLst>
            </c:dLbl>
            <c:dLbl>
              <c:idx val="19"/>
              <c:layout/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E344-4B3A-9B2D-77E385576E95}"/>
                </c:ext>
              </c:extLst>
            </c:dLbl>
            <c:dLbl>
              <c:idx val="20"/>
              <c:layout/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E344-4B3A-9B2D-77E385576E95}"/>
                </c:ext>
              </c:extLst>
            </c:dLbl>
            <c:dLbl>
              <c:idx val="21"/>
              <c:layout/>
              <c:tx>
                <c:rich>
                  <a:bodyPr/>
                  <a:lstStyle/>
                  <a:p>
                    <a:r>
                      <a:rPr lang="en-US"/>
                      <a:t>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E344-4B3A-9B2D-77E385576E95}"/>
                </c:ext>
              </c:extLst>
            </c:dLbl>
            <c:dLbl>
              <c:idx val="22"/>
              <c:layout/>
              <c:tx>
                <c:rich>
                  <a:bodyPr/>
                  <a:lstStyle/>
                  <a:p>
                    <a:r>
                      <a:rPr lang="en-US"/>
                      <a:t>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E344-4B3A-9B2D-77E385576E95}"/>
                </c:ext>
              </c:extLst>
            </c:dLbl>
            <c:dLbl>
              <c:idx val="23"/>
              <c:layout/>
              <c:tx>
                <c:rich>
                  <a:bodyPr/>
                  <a:lstStyle/>
                  <a:p>
                    <a:r>
                      <a:rPr lang="en-US"/>
                      <a:t>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E344-4B3A-9B2D-77E385576E95}"/>
                </c:ext>
              </c:extLst>
            </c:dLbl>
            <c:dLbl>
              <c:idx val="24"/>
              <c:layout/>
              <c:tx>
                <c:rich>
                  <a:bodyPr/>
                  <a:lstStyle/>
                  <a:p>
                    <a:r>
                      <a:rPr lang="en-US"/>
                      <a:t>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E344-4B3A-9B2D-77E385576E95}"/>
                </c:ext>
              </c:extLst>
            </c:dLbl>
            <c:dLbl>
              <c:idx val="25"/>
              <c:layout/>
              <c:tx>
                <c:rich>
                  <a:bodyPr/>
                  <a:lstStyle/>
                  <a:p>
                    <a:r>
                      <a:rPr lang="en-US"/>
                      <a:t>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E344-4B3A-9B2D-77E385576E95}"/>
                </c:ext>
              </c:extLst>
            </c:dLbl>
            <c:dLbl>
              <c:idx val="26"/>
              <c:layout>
                <c:manualLayout>
                  <c:x val="-4.1008503506065599E-3"/>
                  <c:y val="3.5559931622405313E-1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E344-4B3A-9B2D-77E385576E95}"/>
                </c:ext>
              </c:extLst>
            </c:dLbl>
            <c:dLbl>
              <c:idx val="27"/>
              <c:layout/>
              <c:tx>
                <c:rich>
                  <a:bodyPr/>
                  <a:lstStyle/>
                  <a:p>
                    <a:r>
                      <a:rPr lang="en-US"/>
                      <a:t>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E344-4B3A-9B2D-77E385576E9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Лист1!$B$18:$B$45</c:f>
              <c:strCache>
                <c:ptCount val="28"/>
                <c:pt idx="0">
                  <c:v>Агразский район</c:v>
                </c:pt>
                <c:pt idx="1">
                  <c:v>Альметьевский район</c:v>
                </c:pt>
                <c:pt idx="2">
                  <c:v>Лениногорский район</c:v>
                </c:pt>
                <c:pt idx="3">
                  <c:v>Бугульминский район</c:v>
                </c:pt>
                <c:pt idx="4">
                  <c:v>Кайбицкий район</c:v>
                </c:pt>
                <c:pt idx="5">
                  <c:v>Тюлячинский район </c:v>
                </c:pt>
                <c:pt idx="6">
                  <c:v>Актанышский район</c:v>
                </c:pt>
                <c:pt idx="7">
                  <c:v>Атнинский район</c:v>
                </c:pt>
                <c:pt idx="8">
                  <c:v>Мензелинский район</c:v>
                </c:pt>
                <c:pt idx="9">
                  <c:v>Менделеевский район</c:v>
                </c:pt>
                <c:pt idx="10">
                  <c:v>Пестречинский район</c:v>
                </c:pt>
                <c:pt idx="11">
                  <c:v>Тетюшский район</c:v>
                </c:pt>
                <c:pt idx="12">
                  <c:v>Спасский район</c:v>
                </c:pt>
                <c:pt idx="13">
                  <c:v>Азнакаевский район </c:v>
                </c:pt>
                <c:pt idx="14">
                  <c:v>Нурлатский район </c:v>
                </c:pt>
                <c:pt idx="15">
                  <c:v>Новошешминский район</c:v>
                </c:pt>
                <c:pt idx="16">
                  <c:v>Сабинский район</c:v>
                </c:pt>
                <c:pt idx="17">
                  <c:v>Чистопольский район</c:v>
                </c:pt>
                <c:pt idx="18">
                  <c:v>Муслюмовский район</c:v>
                </c:pt>
                <c:pt idx="19">
                  <c:v>Дрожжановский район</c:v>
                </c:pt>
                <c:pt idx="20">
                  <c:v>Высокогорский район</c:v>
                </c:pt>
                <c:pt idx="21">
                  <c:v>Буинский район</c:v>
                </c:pt>
                <c:pt idx="22">
                  <c:v>Апастовский район</c:v>
                </c:pt>
                <c:pt idx="23">
                  <c:v>Нижнекамский район</c:v>
                </c:pt>
                <c:pt idx="24">
                  <c:v>Алексеевский район</c:v>
                </c:pt>
                <c:pt idx="25">
                  <c:v>Балтасинский район</c:v>
                </c:pt>
                <c:pt idx="26">
                  <c:v>Набережные Челны</c:v>
                </c:pt>
                <c:pt idx="27">
                  <c:v>Мамадышский район</c:v>
                </c:pt>
              </c:strCache>
            </c:strRef>
          </c:cat>
          <c:val>
            <c:numRef>
              <c:f>Лист1!$C$18:$C$45</c:f>
              <c:numCache>
                <c:formatCode>General</c:formatCode>
                <c:ptCount val="28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4</c:v>
                </c:pt>
                <c:pt idx="23">
                  <c:v>4</c:v>
                </c:pt>
                <c:pt idx="24">
                  <c:v>4</c:v>
                </c:pt>
                <c:pt idx="25">
                  <c:v>4</c:v>
                </c:pt>
                <c:pt idx="26">
                  <c:v>5</c:v>
                </c:pt>
                <c:pt idx="27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E344-4B3A-9B2D-77E385576E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9925248"/>
        <c:axId val="229948800"/>
        <c:axId val="0"/>
      </c:bar3DChart>
      <c:catAx>
        <c:axId val="229925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29948800"/>
        <c:crosses val="autoZero"/>
        <c:auto val="1"/>
        <c:lblAlgn val="ctr"/>
        <c:lblOffset val="100"/>
        <c:noMultiLvlLbl val="0"/>
      </c:catAx>
      <c:valAx>
        <c:axId val="2299488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992524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D4A49-3CDE-408A-892D-AEE0E002BB22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4AF13-6931-4C1B-8846-6C389DA814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90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FC15C-71A1-4B5E-B800-13FCAA9104CF}" type="datetimeFigureOut">
              <a:rPr lang="en-US" smtClean="0"/>
              <a:pPr/>
              <a:t>2/20/2020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3013"/>
            <a:ext cx="5965825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2863F-2181-40AA-9D10-26C0A01C7A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578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4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4216" algn="l" defTabSz="10884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8433" algn="l" defTabSz="10884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2649" algn="l" defTabSz="10884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6864" algn="l" defTabSz="10884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1079" algn="l" defTabSz="10884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5296" algn="l" defTabSz="10884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09512" algn="l" defTabSz="10884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3728" algn="l" defTabSz="10884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1243013"/>
            <a:ext cx="5965825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2863F-2181-40AA-9D10-26C0A01C7A5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144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1243013"/>
            <a:ext cx="5965825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2863F-2181-40AA-9D10-26C0A01C7A5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820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1243013"/>
            <a:ext cx="5965825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2863F-2181-40AA-9D10-26C0A01C7A5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76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1243013"/>
            <a:ext cx="5965825" cy="33575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2863F-2181-40AA-9D10-26C0A01C7A5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144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091" y="1643555"/>
            <a:ext cx="10514231" cy="435234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your date here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större - a multipurpose PowerPoint template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0" y="6768128"/>
            <a:ext cx="12190413" cy="91461"/>
            <a:chOff x="0" y="4480421"/>
            <a:chExt cx="12192000" cy="91440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/>
            </a:p>
          </p:txBody>
        </p:sp>
      </p:grpSp>
      <p:sp>
        <p:nvSpPr>
          <p:cNvPr id="20" name="Rectangle 19"/>
          <p:cNvSpPr/>
          <p:nvPr userDrawn="1"/>
        </p:nvSpPr>
        <p:spPr>
          <a:xfrm>
            <a:off x="3" y="-9732"/>
            <a:ext cx="12190412" cy="1181581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30" tIns="54416" rIns="108830" bIns="54416" rtlCol="0" anchor="ctr"/>
          <a:lstStyle/>
          <a:p>
            <a:pPr lvl="0" algn="ctr"/>
            <a:endParaRPr lang="en-US" sz="1500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838091" y="244430"/>
            <a:ext cx="10514231" cy="6732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532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" y="-9732"/>
            <a:ext cx="12190412" cy="1181581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30" tIns="54416" rIns="108830" bIns="54416" rtlCol="0" anchor="ctr"/>
          <a:lstStyle/>
          <a:p>
            <a:pPr lvl="0" algn="ctr"/>
            <a:endParaRPr lang="en-US" sz="15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091" y="244430"/>
            <a:ext cx="10514231" cy="6732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2537" y="6467615"/>
            <a:ext cx="2742843" cy="281502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 smtClean="0"/>
              <a:t>your date here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075" y="6467615"/>
            <a:ext cx="4114264" cy="281502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 smtClean="0"/>
              <a:t>större - a multipurpose PowerPoint template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65034" y="6467615"/>
            <a:ext cx="2742843" cy="281502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6768128"/>
            <a:ext cx="12190413" cy="91461"/>
            <a:chOff x="0" y="4480421"/>
            <a:chExt cx="12192000" cy="9144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3645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trix with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" y="-9732"/>
            <a:ext cx="12190412" cy="1181581"/>
          </a:xfrm>
          <a:prstGeom prst="rect">
            <a:avLst/>
          </a:prstGeom>
          <a:solidFill>
            <a:srgbClr val="273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30" tIns="54416" rIns="108830" bIns="54416" rtlCol="0" anchor="ctr"/>
          <a:lstStyle/>
          <a:p>
            <a:pPr lvl="0" algn="ctr"/>
            <a:endParaRPr lang="en-US" sz="15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091" y="244430"/>
            <a:ext cx="10514231" cy="6732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2537" y="6467615"/>
            <a:ext cx="2742843" cy="281502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 smtClean="0"/>
              <a:t>your date here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075" y="6467615"/>
            <a:ext cx="4114264" cy="281502"/>
          </a:xfrm>
        </p:spPr>
        <p:txBody>
          <a:bodyPr/>
          <a:lstStyle>
            <a:lvl1pPr>
              <a:defRPr>
                <a:solidFill>
                  <a:srgbClr val="576973"/>
                </a:solidFill>
              </a:defRPr>
            </a:lvl1pPr>
          </a:lstStyle>
          <a:p>
            <a:r>
              <a:rPr lang="en-US" smtClean="0"/>
              <a:t>större - a multipurpose PowerPoint template</a:t>
            </a:r>
            <a:endParaRPr lang="en-US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65034" y="6467615"/>
            <a:ext cx="2742843" cy="281502"/>
          </a:xfrm>
        </p:spPr>
        <p:txBody>
          <a:bodyPr/>
          <a:lstStyle>
            <a:lvl1pPr algn="r">
              <a:defRPr>
                <a:solidFill>
                  <a:srgbClr val="576973"/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1652073" y="2173622"/>
            <a:ext cx="9879569" cy="4124899"/>
            <a:chOff x="1155573" y="2173119"/>
            <a:chExt cx="9880854" cy="4123944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96000" y="2173119"/>
              <a:ext cx="0" cy="4123944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1155573" y="4235091"/>
              <a:ext cx="9880854" cy="0"/>
            </a:xfrm>
            <a:prstGeom prst="line">
              <a:avLst/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 Placeholder 15"/>
          <p:cNvSpPr>
            <a:spLocks noGrp="1"/>
          </p:cNvSpPr>
          <p:nvPr>
            <p:ph type="body" sz="quarter" idx="28" hasCustomPrompt="1"/>
          </p:nvPr>
        </p:nvSpPr>
        <p:spPr>
          <a:xfrm rot="16200000">
            <a:off x="-979445" y="3898045"/>
            <a:ext cx="3862133" cy="619070"/>
          </a:xfrm>
        </p:spPr>
        <p:txBody>
          <a:bodyPr anchor="ctr"/>
          <a:lstStyle>
            <a:lvl1pPr marL="0" indent="0" algn="ctr">
              <a:buNone/>
              <a:defRPr cap="all" baseline="0"/>
            </a:lvl1pPr>
          </a:lstStyle>
          <a:p>
            <a:pPr lvl="0"/>
            <a:r>
              <a:rPr lang="en-US" smtClean="0"/>
              <a:t>Title</a:t>
            </a:r>
            <a:endParaRPr lang="en-US"/>
          </a:p>
        </p:txBody>
      </p:sp>
      <p:sp>
        <p:nvSpPr>
          <p:cNvPr id="40" name="Text Placeholder 15"/>
          <p:cNvSpPr>
            <a:spLocks noGrp="1"/>
          </p:cNvSpPr>
          <p:nvPr>
            <p:ph type="body" sz="quarter" idx="29" hasCustomPrompt="1"/>
          </p:nvPr>
        </p:nvSpPr>
        <p:spPr>
          <a:xfrm>
            <a:off x="1772099" y="1888681"/>
            <a:ext cx="4488298" cy="387833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smtClean="0"/>
              <a:t>Subtitle</a:t>
            </a:r>
            <a:endParaRPr lang="en-US"/>
          </a:p>
        </p:txBody>
      </p:sp>
      <p:sp>
        <p:nvSpPr>
          <p:cNvPr id="41" name="Text Placeholder 15"/>
          <p:cNvSpPr>
            <a:spLocks noGrp="1"/>
          </p:cNvSpPr>
          <p:nvPr>
            <p:ph type="body" sz="quarter" idx="30" hasCustomPrompt="1"/>
          </p:nvPr>
        </p:nvSpPr>
        <p:spPr>
          <a:xfrm>
            <a:off x="1772102" y="1210075"/>
            <a:ext cx="9698968" cy="619294"/>
          </a:xfrm>
        </p:spPr>
        <p:txBody>
          <a:bodyPr anchor="ctr"/>
          <a:lstStyle>
            <a:lvl1pPr marL="0" indent="0" algn="ctr">
              <a:buNone/>
              <a:defRPr cap="all" baseline="0"/>
            </a:lvl1pPr>
          </a:lstStyle>
          <a:p>
            <a:pPr lvl="0"/>
            <a:r>
              <a:rPr lang="en-US" smtClean="0"/>
              <a:t>Title</a:t>
            </a:r>
            <a:endParaRPr lang="en-US"/>
          </a:p>
        </p:txBody>
      </p:sp>
      <p:sp>
        <p:nvSpPr>
          <p:cNvPr id="42" name="Text Placehold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6982768" y="1888681"/>
            <a:ext cx="4488298" cy="387833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smtClean="0"/>
              <a:t>Subtitle</a:t>
            </a:r>
            <a:endParaRPr lang="en-US"/>
          </a:p>
        </p:txBody>
      </p:sp>
      <p:sp>
        <p:nvSpPr>
          <p:cNvPr id="44" name="Text Placeholder 15"/>
          <p:cNvSpPr>
            <a:spLocks noGrp="1"/>
          </p:cNvSpPr>
          <p:nvPr>
            <p:ph type="body" sz="quarter" idx="32" hasCustomPrompt="1"/>
          </p:nvPr>
        </p:nvSpPr>
        <p:spPr>
          <a:xfrm rot="16200000">
            <a:off x="682570" y="2916728"/>
            <a:ext cx="1668121" cy="387692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smtClean="0"/>
              <a:t>Subtitle</a:t>
            </a:r>
            <a:endParaRPr lang="en-US"/>
          </a:p>
        </p:txBody>
      </p:sp>
      <p:sp>
        <p:nvSpPr>
          <p:cNvPr id="45" name="Text Placeholder 15"/>
          <p:cNvSpPr>
            <a:spLocks noGrp="1"/>
          </p:cNvSpPr>
          <p:nvPr>
            <p:ph type="body" sz="quarter" idx="33" hasCustomPrompt="1"/>
          </p:nvPr>
        </p:nvSpPr>
        <p:spPr>
          <a:xfrm rot="16200000">
            <a:off x="682570" y="5110737"/>
            <a:ext cx="1668121" cy="387692"/>
          </a:xfrm>
          <a:solidFill>
            <a:schemeClr val="bg1">
              <a:lumMod val="95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smtClean="0"/>
              <a:t>Subtitle</a:t>
            </a:r>
            <a:endParaRPr lang="en-US"/>
          </a:p>
        </p:txBody>
      </p:sp>
      <p:sp>
        <p:nvSpPr>
          <p:cNvPr id="17" name="Oval 16"/>
          <p:cNvSpPr/>
          <p:nvPr userDrawn="1"/>
        </p:nvSpPr>
        <p:spPr>
          <a:xfrm>
            <a:off x="6413560" y="4103453"/>
            <a:ext cx="356598" cy="265237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40000"/>
                <a:lumOff val="6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08830" tIns="54416" rIns="108830" bIns="54416" rtlCol="0" anchor="ctr"/>
          <a:lstStyle/>
          <a:p>
            <a:pPr algn="ctr"/>
            <a:endParaRPr lang="en-US" sz="1500" dirty="0"/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0" y="6768128"/>
            <a:ext cx="12190413" cy="91461"/>
            <a:chOff x="0" y="4480421"/>
            <a:chExt cx="12192000" cy="91440"/>
          </a:xfrm>
        </p:grpSpPr>
        <p:sp>
          <p:nvSpPr>
            <p:cNvPr id="35" name="Rectangle 34"/>
            <p:cNvSpPr/>
            <p:nvPr userDrawn="1"/>
          </p:nvSpPr>
          <p:spPr>
            <a:xfrm>
              <a:off x="0" y="4480421"/>
              <a:ext cx="2439924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/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/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49054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0729952" y="5775817"/>
            <a:ext cx="1460461" cy="108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312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6"/>
          </a:xfrm>
        </p:spPr>
        <p:txBody>
          <a:bodyPr/>
          <a:lstStyle>
            <a:lvl1pPr marL="0" indent="0" algn="ctr">
              <a:buNone/>
              <a:defRPr sz="2100">
                <a:solidFill>
                  <a:schemeClr val="bg1"/>
                </a:solidFill>
              </a:defRPr>
            </a:lvl1pPr>
            <a:lvl2pPr marL="408162" indent="0" algn="ctr">
              <a:buNone/>
              <a:defRPr sz="1800"/>
            </a:lvl2pPr>
            <a:lvl3pPr marL="816324" indent="0" algn="ctr">
              <a:buNone/>
              <a:defRPr sz="1500"/>
            </a:lvl3pPr>
            <a:lvl4pPr marL="1224486" indent="0" algn="ctr">
              <a:buNone/>
              <a:defRPr sz="1400"/>
            </a:lvl4pPr>
            <a:lvl5pPr marL="1632649" indent="0" algn="ctr">
              <a:buNone/>
              <a:defRPr sz="1400"/>
            </a:lvl5pPr>
            <a:lvl6pPr marL="2040810" indent="0" algn="ctr">
              <a:buNone/>
              <a:defRPr sz="1400"/>
            </a:lvl6pPr>
            <a:lvl7pPr marL="2448972" indent="0" algn="ctr">
              <a:buNone/>
              <a:defRPr sz="1400"/>
            </a:lvl7pPr>
            <a:lvl8pPr marL="2857134" indent="0" algn="ctr">
              <a:buNone/>
              <a:defRPr sz="1400"/>
            </a:lvl8pPr>
            <a:lvl9pPr marL="3265296" indent="0" algn="ctr">
              <a:buNone/>
              <a:defRPr sz="14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22682"/>
            <a:ext cx="12190413" cy="836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623" tIns="40812" rIns="81623" bIns="4081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500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56613" y="6217971"/>
            <a:ext cx="2170081" cy="45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072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hyperlink" Target="http://linhpham.me/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feeds.feedburner.com/showeet" TargetMode="External"/><Relationship Id="rId12" Type="http://schemas.openxmlformats.org/officeDocument/2006/relationships/image" Target="../media/image6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11" Type="http://schemas.openxmlformats.org/officeDocument/2006/relationships/hyperlink" Target="https://twitter.com/showeet" TargetMode="External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openxmlformats.org/officeDocument/2006/relationships/hyperlink" Target="https://www.facebook.com/pages/Neetwork/240707325947259" TargetMode="External"/><Relationship Id="rId9" Type="http://schemas.openxmlformats.org/officeDocument/2006/relationships/hyperlink" Target="http://pinterest.com/showeet" TargetMode="External"/><Relationship Id="rId14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091" y="365211"/>
            <a:ext cx="10514231" cy="1325870"/>
          </a:xfrm>
          <a:prstGeom prst="rect">
            <a:avLst/>
          </a:prstGeom>
        </p:spPr>
        <p:txBody>
          <a:bodyPr vert="horz" lIns="108830" tIns="54416" rIns="108830" bIns="5441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091" y="1826048"/>
            <a:ext cx="10514231" cy="4352347"/>
          </a:xfrm>
          <a:prstGeom prst="rect">
            <a:avLst/>
          </a:prstGeom>
        </p:spPr>
        <p:txBody>
          <a:bodyPr vert="horz" lIns="108830" tIns="54416" rIns="108830" bIns="544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091" y="6357824"/>
            <a:ext cx="2742843" cy="365210"/>
          </a:xfrm>
          <a:prstGeom prst="rect">
            <a:avLst/>
          </a:prstGeom>
        </p:spPr>
        <p:txBody>
          <a:bodyPr vert="horz" lIns="108830" tIns="54416" rIns="108830" bIns="5441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your date here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075" y="6357824"/>
            <a:ext cx="4114264" cy="365210"/>
          </a:xfrm>
          <a:prstGeom prst="rect">
            <a:avLst/>
          </a:prstGeom>
        </p:spPr>
        <p:txBody>
          <a:bodyPr vert="horz" lIns="108830" tIns="54416" rIns="108830" bIns="5441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större - a multipurpose PowerPoint template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479" y="6357824"/>
            <a:ext cx="2742843" cy="365210"/>
          </a:xfrm>
          <a:prstGeom prst="rect">
            <a:avLst/>
          </a:prstGeom>
        </p:spPr>
        <p:txBody>
          <a:bodyPr vert="horz" lIns="108830" tIns="54416" rIns="108830" bIns="5441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8DBF4-37B7-4C4F-9728-A1C100B177E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11654523" y="5800213"/>
            <a:ext cx="1736226" cy="279172"/>
          </a:xfrm>
          <a:prstGeom prst="rect">
            <a:avLst/>
          </a:prstGeom>
        </p:spPr>
        <p:txBody>
          <a:bodyPr wrap="none" lIns="108830" tIns="54416" rIns="108830" bIns="54416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332157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86" r:id="rId2"/>
    <p:sldLayoutId id="2147483899" r:id="rId3"/>
  </p:sldLayoutIdLst>
  <p:hf hdr="0"/>
  <p:txStyles>
    <p:titleStyle>
      <a:lvl1pPr algn="l" defTabSz="1088433" rtl="0" eaLnBrk="1" latinLnBrk="0" hangingPunct="1">
        <a:lnSpc>
          <a:spcPct val="90000"/>
        </a:lnSpc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2108" indent="-272108" algn="l" defTabSz="1088433" rtl="0" eaLnBrk="1" latinLnBrk="0" hangingPunct="1">
        <a:lnSpc>
          <a:spcPct val="90000"/>
        </a:lnSpc>
        <a:spcBef>
          <a:spcPts val="119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24" indent="-272108" algn="l" defTabSz="1088433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540" indent="-272108" algn="l" defTabSz="1088433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757" indent="-272108" algn="l" defTabSz="1088433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972" indent="-272108" algn="l" defTabSz="1088433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188" indent="-272108" algn="l" defTabSz="1088433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405" indent="-272108" algn="l" defTabSz="1088433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621" indent="-272108" algn="l" defTabSz="1088433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836" indent="-272108" algn="l" defTabSz="1088433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8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16" algn="l" defTabSz="1088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433" algn="l" defTabSz="1088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649" algn="l" defTabSz="1088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864" algn="l" defTabSz="1088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079" algn="l" defTabSz="1088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296" algn="l" defTabSz="1088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512" algn="l" defTabSz="1088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3728" algn="l" defTabSz="108843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5135225" cy="6859588"/>
          </a:xfrm>
          <a:prstGeom prst="rect">
            <a:avLst/>
          </a:prstGeom>
          <a:solidFill>
            <a:srgbClr val="1E2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30" tIns="54416" rIns="108830" bIns="54416" rtlCol="0" anchor="ctr"/>
          <a:lstStyle/>
          <a:p>
            <a:pPr algn="ctr"/>
            <a:endParaRPr lang="en-US" sz="15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5867380" y="821242"/>
            <a:ext cx="5771721" cy="2325886"/>
          </a:xfrm>
          <a:prstGeom prst="rect">
            <a:avLst/>
          </a:prstGeom>
        </p:spPr>
        <p:txBody>
          <a:bodyPr wrap="square" lIns="108830" tIns="54416" rIns="108830" bIns="54416">
            <a:spAutoFit/>
          </a:bodyPr>
          <a:lstStyle/>
          <a:p>
            <a:r>
              <a:rPr lang="en-US" sz="3600" dirty="0">
                <a:solidFill>
                  <a:srgbClr val="909DB3"/>
                </a:solidFill>
                <a:latin typeface="Calibri Light" panose="020F0302020204030204" pitchFamily="34" charset="0"/>
              </a:rPr>
              <a:t>Free creative </a:t>
            </a:r>
            <a:r>
              <a:rPr lang="en-US" sz="3600" dirty="0" smtClean="0">
                <a:solidFill>
                  <a:srgbClr val="909DB3"/>
                </a:solidFill>
                <a:latin typeface="Calibri Light" panose="020F0302020204030204" pitchFamily="34" charset="0"/>
              </a:rPr>
              <a:t>templates</a:t>
            </a:r>
            <a:r>
              <a:rPr lang="en-US" sz="3600" dirty="0">
                <a:solidFill>
                  <a:srgbClr val="909DB3"/>
                </a:solidFill>
                <a:latin typeface="Calibri Light" panose="020F0302020204030204" pitchFamily="34" charset="0"/>
              </a:rPr>
              <a:t>, charts, diagrams and maps for your outstanding presentations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8491" y="102928"/>
            <a:ext cx="2913509" cy="603644"/>
          </a:xfrm>
          <a:prstGeom prst="rect">
            <a:avLst/>
          </a:prstGeom>
        </p:spPr>
      </p:pic>
      <p:grpSp>
        <p:nvGrpSpPr>
          <p:cNvPr id="17" name="Group 16"/>
          <p:cNvGrpSpPr/>
          <p:nvPr userDrawn="1"/>
        </p:nvGrpSpPr>
        <p:grpSpPr>
          <a:xfrm>
            <a:off x="435606" y="2953412"/>
            <a:ext cx="633901" cy="3068397"/>
            <a:chOff x="4820005" y="2954735"/>
            <a:chExt cx="475488" cy="3067687"/>
          </a:xfrm>
        </p:grpSpPr>
        <p:pic>
          <p:nvPicPr>
            <p:cNvPr id="18" name="Picture 17">
              <a:hlinkClick r:id="rId4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3602785"/>
              <a:ext cx="470610" cy="47061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2954735"/>
              <a:ext cx="470610" cy="470610"/>
            </a:xfrm>
            <a:prstGeom prst="rect">
              <a:avLst/>
            </a:prstGeom>
          </p:spPr>
        </p:pic>
        <p:pic>
          <p:nvPicPr>
            <p:cNvPr id="20" name="Picture 19">
              <a:hlinkClick r:id="rId7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5551812"/>
              <a:ext cx="470610" cy="470610"/>
            </a:xfrm>
            <a:prstGeom prst="rect">
              <a:avLst/>
            </a:prstGeom>
          </p:spPr>
        </p:pic>
        <p:pic>
          <p:nvPicPr>
            <p:cNvPr id="21" name="Picture 20">
              <a:hlinkClick r:id="rId9"/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4903763"/>
              <a:ext cx="470610" cy="470610"/>
            </a:xfrm>
            <a:prstGeom prst="rect">
              <a:avLst/>
            </a:prstGeom>
          </p:spPr>
        </p:pic>
        <p:pic>
          <p:nvPicPr>
            <p:cNvPr id="22" name="Picture 21">
              <a:hlinkClick r:id="rId11"/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0005" y="4250835"/>
              <a:ext cx="475488" cy="475488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 userDrawn="1"/>
        </p:nvSpPr>
        <p:spPr>
          <a:xfrm>
            <a:off x="1209949" y="3057934"/>
            <a:ext cx="1646843" cy="309950"/>
          </a:xfrm>
          <a:prstGeom prst="rect">
            <a:avLst/>
          </a:prstGeom>
          <a:noFill/>
        </p:spPr>
        <p:txBody>
          <a:bodyPr wrap="none" lIns="108830" tIns="54416" rIns="108830" bIns="54416" rtlCol="0" anchor="ctr">
            <a:spAutoFit/>
          </a:bodyPr>
          <a:lstStyle/>
          <a:p>
            <a:r>
              <a:rPr lang="en-US" sz="1300" dirty="0" smtClean="0">
                <a:solidFill>
                  <a:prstClr val="white">
                    <a:lumMod val="85000"/>
                  </a:prstClr>
                </a:solidFill>
              </a:rPr>
              <a:t>showeet@ymail.com</a:t>
            </a:r>
            <a:endParaRPr lang="en-US" sz="1300" dirty="0">
              <a:solidFill>
                <a:prstClr val="white">
                  <a:lumMod val="85000"/>
                </a:prstClr>
              </a:solidFill>
            </a:endParaRPr>
          </a:p>
        </p:txBody>
      </p:sp>
      <p:pic>
        <p:nvPicPr>
          <p:cNvPr id="24" name="Picture 23">
            <a:hlinkClick r:id="rId13"/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6899638"/>
            <a:ext cx="3324207" cy="26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728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16324" rtl="0" eaLnBrk="1" latinLnBrk="0" hangingPunct="1">
        <a:lnSpc>
          <a:spcPct val="90000"/>
        </a:lnSpc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4081" indent="-204081" algn="l" defTabSz="816324" rtl="0" eaLnBrk="1" latinLnBrk="0" hangingPunct="1">
        <a:lnSpc>
          <a:spcPct val="90000"/>
        </a:lnSpc>
        <a:spcBef>
          <a:spcPts val="893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12243" indent="-204081" algn="l" defTabSz="816324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405" indent="-204081" algn="l" defTabSz="816324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568" indent="-204081" algn="l" defTabSz="816324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729" indent="-204081" algn="l" defTabSz="816324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891" indent="-204081" algn="l" defTabSz="816324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053" indent="-204081" algn="l" defTabSz="816324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215" indent="-204081" algn="l" defTabSz="816324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377" indent="-204081" algn="l" defTabSz="816324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32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62" algn="l" defTabSz="81632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24" algn="l" defTabSz="81632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86" algn="l" defTabSz="81632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649" algn="l" defTabSz="81632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10" algn="l" defTabSz="81632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972" algn="l" defTabSz="81632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134" algn="l" defTabSz="81632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296" algn="l" defTabSz="81632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091" y="365211"/>
            <a:ext cx="10514231" cy="1325870"/>
          </a:xfrm>
          <a:prstGeom prst="rect">
            <a:avLst/>
          </a:prstGeom>
        </p:spPr>
        <p:txBody>
          <a:bodyPr vert="horz" lIns="108830" tIns="54416" rIns="108830" bIns="5441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091" y="1826048"/>
            <a:ext cx="10514231" cy="4352347"/>
          </a:xfrm>
          <a:prstGeom prst="rect">
            <a:avLst/>
          </a:prstGeom>
        </p:spPr>
        <p:txBody>
          <a:bodyPr vert="horz" lIns="108830" tIns="54416" rIns="108830" bIns="544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091" y="6357824"/>
            <a:ext cx="2742843" cy="365210"/>
          </a:xfrm>
          <a:prstGeom prst="rect">
            <a:avLst/>
          </a:prstGeom>
        </p:spPr>
        <p:txBody>
          <a:bodyPr vert="horz" lIns="108830" tIns="54416" rIns="108830" bIns="54416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075" y="6357824"/>
            <a:ext cx="4114264" cy="365210"/>
          </a:xfrm>
          <a:prstGeom prst="rect">
            <a:avLst/>
          </a:prstGeom>
        </p:spPr>
        <p:txBody>
          <a:bodyPr vert="horz" lIns="108830" tIns="54416" rIns="108830" bIns="54416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479" y="6357824"/>
            <a:ext cx="2742843" cy="365210"/>
          </a:xfrm>
          <a:prstGeom prst="rect">
            <a:avLst/>
          </a:prstGeom>
        </p:spPr>
        <p:txBody>
          <a:bodyPr vert="horz" lIns="108830" tIns="54416" rIns="108830" bIns="54416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327C5-B821-4FE9-A59A-A60D9EB59A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11447384" y="5777132"/>
            <a:ext cx="2150507" cy="325338"/>
          </a:xfrm>
          <a:prstGeom prst="rect">
            <a:avLst/>
          </a:prstGeom>
        </p:spPr>
        <p:txBody>
          <a:bodyPr wrap="none" lIns="108830" tIns="54416" rIns="108830" bIns="54416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4256330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16324" rtl="0" eaLnBrk="1" latinLnBrk="0" hangingPunct="1">
        <a:lnSpc>
          <a:spcPct val="90000"/>
        </a:lnSpc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4081" indent="-204081" algn="l" defTabSz="816324" rtl="0" eaLnBrk="1" latinLnBrk="0" hangingPunct="1">
        <a:lnSpc>
          <a:spcPct val="90000"/>
        </a:lnSpc>
        <a:spcBef>
          <a:spcPts val="893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12243" indent="-204081" algn="l" defTabSz="816324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405" indent="-204081" algn="l" defTabSz="816324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568" indent="-204081" algn="l" defTabSz="816324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729" indent="-204081" algn="l" defTabSz="816324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891" indent="-204081" algn="l" defTabSz="816324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053" indent="-204081" algn="l" defTabSz="816324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215" indent="-204081" algn="l" defTabSz="816324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377" indent="-204081" algn="l" defTabSz="816324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32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62" algn="l" defTabSz="81632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24" algn="l" defTabSz="81632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86" algn="l" defTabSz="81632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649" algn="l" defTabSz="81632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10" algn="l" defTabSz="81632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972" algn="l" defTabSz="81632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134" algn="l" defTabSz="81632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296" algn="l" defTabSz="81632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/>
          <p:cNvSpPr/>
          <p:nvPr/>
        </p:nvSpPr>
        <p:spPr>
          <a:xfrm>
            <a:off x="0" y="1171850"/>
            <a:ext cx="12190413" cy="1545085"/>
          </a:xfrm>
          <a:prstGeom prst="rect">
            <a:avLst/>
          </a:prstGeom>
          <a:gradFill flip="none" rotWithShape="1">
            <a:gsLst>
              <a:gs pos="57000">
                <a:schemeClr val="bg1"/>
              </a:gs>
              <a:gs pos="0">
                <a:schemeClr val="accent2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30" tIns="54416" rIns="108830" bIns="54416" rtlCol="0" anchor="ctr"/>
          <a:lstStyle/>
          <a:p>
            <a:pPr algn="ctr"/>
            <a:endParaRPr lang="en-US" sz="15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39034" y="5597681"/>
            <a:ext cx="3179333" cy="72123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Директор ЛИ ФГБОУ ВО «КНИТУ»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Л.Р.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Ибрашева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900" b="1" dirty="0" smtClean="0"/>
              <a:t>ИННОВАЦИОННАЯ СИСТЕМА УПРАВЛЕНИЯ ТАЛАНТАМИ</a:t>
            </a:r>
            <a:endParaRPr lang="en-US" sz="3900" b="1" dirty="0"/>
          </a:p>
        </p:txBody>
      </p:sp>
      <p:sp>
        <p:nvSpPr>
          <p:cNvPr id="111" name="TextBox 110"/>
          <p:cNvSpPr txBox="1"/>
          <p:nvPr/>
        </p:nvSpPr>
        <p:spPr>
          <a:xfrm>
            <a:off x="10303840" y="2508727"/>
            <a:ext cx="791585" cy="1864221"/>
          </a:xfrm>
          <a:prstGeom prst="rect">
            <a:avLst/>
          </a:prstGeom>
          <a:noFill/>
        </p:spPr>
        <p:txBody>
          <a:bodyPr wrap="square" lIns="108830" tIns="54416" rIns="108830" bIns="54416" rtlCol="0">
            <a:spAutoFit/>
          </a:bodyPr>
          <a:lstStyle/>
          <a:p>
            <a:r>
              <a:rPr lang="ru-RU" sz="11400" dirty="0" smtClean="0">
                <a:solidFill>
                  <a:schemeClr val="bg1"/>
                </a:solidFill>
              </a:rPr>
              <a:t>Е</a:t>
            </a:r>
            <a:endParaRPr lang="ru-RU" sz="11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2044" y="1457036"/>
            <a:ext cx="11446323" cy="1202502"/>
          </a:xfrm>
          <a:prstGeom prst="rect">
            <a:avLst/>
          </a:prstGeom>
          <a:noFill/>
        </p:spPr>
        <p:txBody>
          <a:bodyPr wrap="square" lIns="108830" tIns="54416" rIns="108830" bIns="54416" rtlCol="0">
            <a:spAutoFit/>
          </a:bodyPr>
          <a:lstStyle/>
          <a:p>
            <a:pPr algn="ctr"/>
            <a:r>
              <a:rPr lang="ru-RU" sz="7100" b="1" dirty="0" smtClean="0">
                <a:solidFill>
                  <a:schemeClr val="accent6"/>
                </a:solidFill>
              </a:rPr>
              <a:t>«ВСЕ ГРАНИ ХИМИИ»</a:t>
            </a:r>
            <a:endParaRPr lang="ru-RU" sz="7100" dirty="0">
              <a:solidFill>
                <a:schemeClr val="accent6"/>
              </a:solidFill>
            </a:endParaRPr>
          </a:p>
        </p:txBody>
      </p:sp>
      <p:pic>
        <p:nvPicPr>
          <p:cNvPr id="218" name="Picture Placeholder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0" r="16820"/>
          <a:stretch>
            <a:fillRect/>
          </a:stretch>
        </p:blipFill>
        <p:spPr>
          <a:xfrm>
            <a:off x="0" y="3092124"/>
            <a:ext cx="2294845" cy="1728616"/>
          </a:xfrm>
          <a:prstGeom prst="rect">
            <a:avLst/>
          </a:prstGeom>
        </p:spPr>
      </p:pic>
      <p:pic>
        <p:nvPicPr>
          <p:cNvPr id="220" name="Picture Placeholder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3" r="17083"/>
          <a:stretch>
            <a:fillRect/>
          </a:stretch>
        </p:blipFill>
        <p:spPr>
          <a:xfrm>
            <a:off x="4947784" y="3092124"/>
            <a:ext cx="2294845" cy="1728616"/>
          </a:xfrm>
          <a:prstGeom prst="rect">
            <a:avLst/>
          </a:prstGeom>
        </p:spPr>
      </p:pic>
      <p:pic>
        <p:nvPicPr>
          <p:cNvPr id="221" name="Picture Placeholder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3" r="21983"/>
          <a:stretch>
            <a:fillRect/>
          </a:stretch>
        </p:blipFill>
        <p:spPr>
          <a:xfrm>
            <a:off x="9895568" y="3092124"/>
            <a:ext cx="2294845" cy="1728616"/>
          </a:xfrm>
          <a:prstGeom prst="rect">
            <a:avLst/>
          </a:prstGeom>
        </p:spPr>
      </p:pic>
      <p:pic>
        <p:nvPicPr>
          <p:cNvPr id="222" name="Picture Placeholder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9" r="22059"/>
          <a:stretch>
            <a:fillRect/>
          </a:stretch>
        </p:blipFill>
        <p:spPr>
          <a:xfrm>
            <a:off x="7421678" y="3092124"/>
            <a:ext cx="2294845" cy="1728616"/>
          </a:xfrm>
          <a:prstGeom prst="rect">
            <a:avLst/>
          </a:prstGeom>
        </p:spPr>
      </p:pic>
      <p:pic>
        <p:nvPicPr>
          <p:cNvPr id="13" name="Рисунок 12" descr="IMG_5649.JPG"/>
          <p:cNvPicPr>
            <a:picLocks noChangeAspect="1"/>
          </p:cNvPicPr>
          <p:nvPr/>
        </p:nvPicPr>
        <p:blipFill>
          <a:blip r:embed="rId7" cstate="print"/>
          <a:srcRect l="11975" t="3662" r="18703" b="16153"/>
          <a:stretch>
            <a:fillRect/>
          </a:stretch>
        </p:blipFill>
        <p:spPr>
          <a:xfrm>
            <a:off x="2485239" y="3096285"/>
            <a:ext cx="2249724" cy="1729212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0" y="-6893"/>
            <a:ext cx="12190413" cy="1187355"/>
          </a:xfrm>
          <a:prstGeom prst="rect">
            <a:avLst/>
          </a:prstGeom>
          <a:solidFill>
            <a:schemeClr val="accent6"/>
          </a:solidFill>
        </p:spPr>
        <p:txBody>
          <a:bodyPr vert="horz" lIns="108830" tIns="54416" rIns="108830" bIns="54416" rtlCol="0" anchor="ctr">
            <a:noAutofit/>
          </a:bodyPr>
          <a:lstStyle>
            <a:lvl1pPr algn="l" defTabSz="108843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smtClean="0">
                <a:solidFill>
                  <a:srgbClr val="324D5E"/>
                </a:solidFill>
              </a:rPr>
              <a:t>        </a:t>
            </a:r>
            <a:r>
              <a:rPr lang="ru-RU" sz="3200" b="1" smtClean="0"/>
              <a:t>КОНКУРС  ПО  ПОДДЕРЖКЕ  УЧИТЕЛЕЙ  ХИМИИ  РТ</a:t>
            </a:r>
            <a:endParaRPr lang="en-US" sz="3200" b="1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771"/>
            <a:ext cx="1274762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032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934" y="201261"/>
            <a:ext cx="11122926" cy="673256"/>
          </a:xfrm>
        </p:spPr>
        <p:txBody>
          <a:bodyPr>
            <a:no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по поддержке учителей химии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Татарстан «Все грани химии»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8DBF4-37B7-4C4F-9728-A1C100B177E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327548" y="1376197"/>
            <a:ext cx="1172474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/>
            <a:r>
              <a:rPr lang="ru-RU" sz="2200" dirty="0" smtClean="0">
                <a:latin typeface="Calibri (Основной текст)"/>
                <a:cs typeface="Times New Roman" panose="02020603050405020304" pitchFamily="18" charset="0"/>
              </a:rPr>
              <a:t>Конкурс </a:t>
            </a:r>
            <a:r>
              <a:rPr lang="ru-RU" sz="2200" dirty="0">
                <a:latin typeface="Calibri (Основной текст)"/>
                <a:cs typeface="Times New Roman" panose="02020603050405020304" pitchFamily="18" charset="0"/>
              </a:rPr>
              <a:t>призван создать условия для выявления творческих разработок и проектов учителей (преподавателей) химии и более эффективного их использования в учебно-воспитательном процессе в </a:t>
            </a:r>
            <a:r>
              <a:rPr lang="ru-RU" sz="2200" dirty="0" smtClean="0">
                <a:latin typeface="Calibri (Основной текст)"/>
                <a:cs typeface="Times New Roman" panose="02020603050405020304" pitchFamily="18" charset="0"/>
              </a:rPr>
              <a:t>образовательных организациях.</a:t>
            </a:r>
            <a:endParaRPr lang="ru-RU" sz="2200" dirty="0">
              <a:latin typeface="Calibri (Основной текст)"/>
              <a:cs typeface="Times New Roman" panose="02020603050405020304" pitchFamily="18" charset="0"/>
            </a:endParaRPr>
          </a:p>
          <a:p>
            <a:pPr indent="360363"/>
            <a:r>
              <a:rPr lang="ru-RU" sz="2200" b="1" dirty="0" smtClean="0">
                <a:latin typeface="Calibri (Основной текст)"/>
                <a:cs typeface="Times New Roman" panose="02020603050405020304" pitchFamily="18" charset="0"/>
              </a:rPr>
              <a:t>Конкурс </a:t>
            </a:r>
            <a:r>
              <a:rPr lang="ru-RU" sz="2200" b="1" dirty="0">
                <a:latin typeface="Calibri (Основной текст)"/>
                <a:cs typeface="Times New Roman" panose="02020603050405020304" pitchFamily="18" charset="0"/>
              </a:rPr>
              <a:t>проводится по номинациям:</a:t>
            </a:r>
          </a:p>
          <a:p>
            <a:pPr marL="342900" indent="-342900">
              <a:buFontTx/>
              <a:buChar char="-"/>
            </a:pPr>
            <a:r>
              <a:rPr lang="ru-RU" sz="2200" b="1" dirty="0" smtClean="0">
                <a:latin typeface="Calibri (Основной текст)"/>
                <a:cs typeface="Times New Roman" panose="02020603050405020304" pitchFamily="18" charset="0"/>
              </a:rPr>
              <a:t>Урок</a:t>
            </a:r>
          </a:p>
          <a:p>
            <a:pPr marL="342900" indent="-342900">
              <a:buFontTx/>
              <a:buChar char="-"/>
            </a:pPr>
            <a:r>
              <a:rPr lang="ru-RU" sz="2200" b="1" dirty="0" smtClean="0">
                <a:latin typeface="Calibri (Основной текст)"/>
                <a:cs typeface="Times New Roman" panose="02020603050405020304" pitchFamily="18" charset="0"/>
              </a:rPr>
              <a:t>Авторская </a:t>
            </a:r>
            <a:r>
              <a:rPr lang="ru-RU" sz="2200" b="1" dirty="0">
                <a:latin typeface="Calibri (Основной текст)"/>
                <a:cs typeface="Times New Roman" panose="02020603050405020304" pitchFamily="18" charset="0"/>
              </a:rPr>
              <a:t>методика преподавания </a:t>
            </a:r>
            <a:r>
              <a:rPr lang="ru-RU" sz="2200" b="1" dirty="0" smtClean="0">
                <a:latin typeface="Calibri (Основной текст)"/>
                <a:cs typeface="Times New Roman" panose="02020603050405020304" pitchFamily="18" charset="0"/>
              </a:rPr>
              <a:t>химии</a:t>
            </a:r>
          </a:p>
          <a:p>
            <a:pPr marL="342900" indent="-342900">
              <a:buFontTx/>
              <a:buChar char="-"/>
            </a:pPr>
            <a:r>
              <a:rPr lang="ru-RU" sz="2200" b="1" dirty="0" smtClean="0">
                <a:latin typeface="Calibri (Основной текст)"/>
                <a:cs typeface="Times New Roman" panose="02020603050405020304" pitchFamily="18" charset="0"/>
              </a:rPr>
              <a:t>Внеклассное мероприятие</a:t>
            </a:r>
          </a:p>
          <a:p>
            <a:pPr marL="342900" indent="-342900">
              <a:buFontTx/>
              <a:buChar char="-"/>
            </a:pPr>
            <a:r>
              <a:rPr lang="ru-RU" sz="2200" b="1" dirty="0" smtClean="0">
                <a:latin typeface="Calibri (Основной текст)"/>
                <a:cs typeface="Times New Roman" panose="02020603050405020304" pitchFamily="18" charset="0"/>
              </a:rPr>
              <a:t>Лабораторный практикум</a:t>
            </a:r>
            <a:endParaRPr lang="ru-RU" sz="2200" b="1" dirty="0">
              <a:latin typeface="Calibri (Основной текст)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200" b="1" dirty="0" smtClean="0">
                <a:latin typeface="Calibri (Основной текст)"/>
                <a:cs typeface="Times New Roman" panose="02020603050405020304" pitchFamily="18" charset="0"/>
              </a:rPr>
              <a:t>Научно-исследовательская и проектная деятельность учителя и ученика</a:t>
            </a:r>
          </a:p>
          <a:p>
            <a:pPr marL="342900" indent="-342900">
              <a:buFontTx/>
              <a:buChar char="-"/>
            </a:pPr>
            <a:r>
              <a:rPr lang="ru-RU" sz="2200" b="1" dirty="0" smtClean="0">
                <a:latin typeface="Calibri (Основной текст)"/>
                <a:cs typeface="Times New Roman" panose="02020603050405020304" pitchFamily="18" charset="0"/>
              </a:rPr>
              <a:t>Научный эксперимент по химии</a:t>
            </a:r>
          </a:p>
          <a:p>
            <a:pPr marL="342900" indent="-342900">
              <a:buFontTx/>
              <a:buChar char="-"/>
            </a:pPr>
            <a:r>
              <a:rPr lang="ru-RU" sz="2200" b="1" dirty="0" smtClean="0">
                <a:latin typeface="Calibri (Основной текст)"/>
                <a:cs typeface="Times New Roman" panose="02020603050405020304" pitchFamily="18" charset="0"/>
              </a:rPr>
              <a:t>Индивидуальная работа с учащимися</a:t>
            </a:r>
          </a:p>
          <a:p>
            <a:pPr indent="360363" algn="just"/>
            <a:r>
              <a:rPr lang="ru-RU" sz="2200" dirty="0" smtClean="0">
                <a:latin typeface="Calibri (Основной текст)"/>
                <a:cs typeface="Times New Roman" panose="02020603050405020304" pitchFamily="18" charset="0"/>
              </a:rPr>
              <a:t>Общее </a:t>
            </a:r>
            <a:r>
              <a:rPr lang="ru-RU" sz="2200" dirty="0">
                <a:latin typeface="Calibri (Основной текст)"/>
                <a:cs typeface="Times New Roman" panose="02020603050405020304" pitchFamily="18" charset="0"/>
              </a:rPr>
              <a:t>методическое, организационное, информационное и материально-техническое обеспечение Конкурса осуществляется Оргкомитетом, утверждаемым приказом ректора и решением Педагогического Совета лицея.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046" y="2224101"/>
            <a:ext cx="2581075" cy="17834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5952" y="117499"/>
            <a:ext cx="11763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-6893"/>
            <a:ext cx="12190413" cy="1187355"/>
          </a:xfrm>
          <a:prstGeom prst="rect">
            <a:avLst/>
          </a:prstGeom>
          <a:solidFill>
            <a:schemeClr val="accent6"/>
          </a:solidFill>
        </p:spPr>
        <p:txBody>
          <a:bodyPr vert="horz" lIns="108830" tIns="54416" rIns="108830" bIns="54416" rtlCol="0" anchor="ctr">
            <a:noAutofit/>
          </a:bodyPr>
          <a:lstStyle>
            <a:lvl1pPr algn="l" defTabSz="108843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smtClean="0">
                <a:solidFill>
                  <a:srgbClr val="324D5E"/>
                </a:solidFill>
              </a:rPr>
              <a:t>        </a:t>
            </a:r>
            <a:r>
              <a:rPr lang="ru-RU" sz="3200" b="1" smtClean="0"/>
              <a:t>КОНКУРС  ПО  ПОДДЕРЖКЕ  УЧИТЕЛЕЙ  ХИМИИ  РТ</a:t>
            </a:r>
            <a:endParaRPr lang="en-US" sz="32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91" y="61546"/>
            <a:ext cx="1747832" cy="107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56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по поддержке учителей химии </a:t>
            </a:r>
            <a:br>
              <a:rPr lang="ru-RU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Татарстан «Все грани химии»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056640" y="6319519"/>
            <a:ext cx="2255520" cy="304801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chemeClr val="tx1"/>
                </a:solidFill>
              </a:rPr>
              <a:t>Статистика по г. Казани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5910" y="1351508"/>
            <a:ext cx="1135493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alibri (Основной текст)"/>
                <a:cs typeface="Times New Roman" panose="02020603050405020304" pitchFamily="18" charset="0"/>
              </a:rPr>
              <a:t>2015 год – зарождение </a:t>
            </a:r>
            <a:r>
              <a:rPr lang="ru-RU" b="1" smtClean="0">
                <a:latin typeface="Calibri (Основной текст)"/>
                <a:cs typeface="Times New Roman" panose="02020603050405020304" pitchFamily="18" charset="0"/>
              </a:rPr>
              <a:t>конкурсной истории </a:t>
            </a:r>
            <a:r>
              <a:rPr lang="ru-RU" b="1" dirty="0" smtClean="0">
                <a:latin typeface="Calibri (Основной текст)"/>
                <a:cs typeface="Times New Roman" panose="02020603050405020304" pitchFamily="18" charset="0"/>
              </a:rPr>
              <a:t>«Все грани химии»</a:t>
            </a:r>
            <a:endParaRPr lang="ru-RU" b="1" dirty="0">
              <a:latin typeface="Calibri (Основной текст)"/>
              <a:cs typeface="Times New Roman" panose="02020603050405020304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788" y="2054224"/>
            <a:ext cx="8379725" cy="3527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412" y="0"/>
            <a:ext cx="1274762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-6893"/>
            <a:ext cx="12190413" cy="1187355"/>
          </a:xfrm>
          <a:prstGeom prst="rect">
            <a:avLst/>
          </a:prstGeom>
          <a:solidFill>
            <a:schemeClr val="accent6"/>
          </a:solidFill>
        </p:spPr>
        <p:txBody>
          <a:bodyPr vert="horz" lIns="108830" tIns="54416" rIns="108830" bIns="54416" rtlCol="0" anchor="ctr">
            <a:noAutofit/>
          </a:bodyPr>
          <a:lstStyle>
            <a:lvl1pPr algn="l" defTabSz="108843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smtClean="0">
                <a:solidFill>
                  <a:srgbClr val="324D5E"/>
                </a:solidFill>
              </a:rPr>
              <a:t>        </a:t>
            </a:r>
            <a:r>
              <a:rPr lang="ru-RU" sz="3200" b="1" smtClean="0"/>
              <a:t>КОНКУРС  ПО  ПОДДЕРЖКЕ  УЧИТЕЛЕЙ  ХИМИИ  РТ</a:t>
            </a:r>
            <a:endParaRPr lang="en-US" sz="32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91" y="61546"/>
            <a:ext cx="1747832" cy="107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66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по поддержке учителей химии </a:t>
            </a:r>
            <a:br>
              <a:rPr lang="ru-RU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Татарстан «Все грани химии»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1041337" y="6346209"/>
            <a:ext cx="3042983" cy="267951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Статистика по Республике Татарстан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5910" y="1270001"/>
            <a:ext cx="1135493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alibri (Основной текст)"/>
                <a:cs typeface="Times New Roman" panose="02020603050405020304" pitchFamily="18" charset="0"/>
              </a:rPr>
              <a:t>География участников конкурса</a:t>
            </a:r>
            <a:endParaRPr lang="ru-RU" b="1" dirty="0">
              <a:latin typeface="Calibri (Основной текст)"/>
              <a:cs typeface="Times New Roman" panose="02020603050405020304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060" y="0"/>
            <a:ext cx="1274762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588443156"/>
              </p:ext>
            </p:extLst>
          </p:nvPr>
        </p:nvGraphicFramePr>
        <p:xfrm>
          <a:off x="461464" y="1767006"/>
          <a:ext cx="11289257" cy="4579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0" y="-6893"/>
            <a:ext cx="12190413" cy="1187355"/>
          </a:xfrm>
          <a:prstGeom prst="rect">
            <a:avLst/>
          </a:prstGeom>
          <a:solidFill>
            <a:schemeClr val="accent6"/>
          </a:solidFill>
        </p:spPr>
        <p:txBody>
          <a:bodyPr vert="horz" lIns="108830" tIns="54416" rIns="108830" bIns="54416" rtlCol="0" anchor="ctr">
            <a:noAutofit/>
          </a:bodyPr>
          <a:lstStyle>
            <a:lvl1pPr algn="l" defTabSz="108843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smtClean="0">
                <a:solidFill>
                  <a:srgbClr val="324D5E"/>
                </a:solidFill>
              </a:rPr>
              <a:t>        </a:t>
            </a:r>
            <a:r>
              <a:rPr lang="ru-RU" sz="3200" b="1" smtClean="0"/>
              <a:t>КОНКУРС  ПО  ПОДДЕРЖКЕ  УЧИТЕЛЕЙ  ХИМИИ  РТ</a:t>
            </a:r>
            <a:endParaRPr lang="en-US" sz="32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91" y="61546"/>
            <a:ext cx="1747832" cy="107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15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893"/>
            <a:ext cx="12190413" cy="1187355"/>
          </a:xfrm>
          <a:solidFill>
            <a:schemeClr val="accent6"/>
          </a:solidFill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rgbClr val="324D5E"/>
                </a:solidFill>
              </a:rPr>
              <a:t> </a:t>
            </a:r>
            <a:r>
              <a:rPr lang="ru-RU" sz="4000" dirty="0" smtClean="0">
                <a:solidFill>
                  <a:srgbClr val="324D5E"/>
                </a:solidFill>
              </a:rPr>
              <a:t>       </a:t>
            </a:r>
            <a:r>
              <a:rPr lang="ru-RU" sz="3200" b="1" dirty="0" smtClean="0"/>
              <a:t>КОНКУРС  </a:t>
            </a:r>
            <a:r>
              <a:rPr lang="ru-RU" sz="3200" b="1" dirty="0"/>
              <a:t>ПО  ПОДДЕРЖКЕ  УЧИТЕЛЕЙ  ХИМИИ  РТ</a:t>
            </a:r>
            <a:endParaRPr lang="en-US" sz="3200" b="1" dirty="0"/>
          </a:p>
        </p:txBody>
      </p:sp>
      <p:sp>
        <p:nvSpPr>
          <p:cNvPr id="5" name="AutoShape 2" descr="blob:https://web.whatsapp.com/fa3a6fd3-1771-489a-998c-ed93bdfb2a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blob:https://web.whatsapp.com/fa3a6fd3-1771-489a-998c-ed93bdfb2a1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6" y="1340325"/>
            <a:ext cx="6293862" cy="6409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7" t="20615" r="7102" b="5823"/>
          <a:stretch/>
        </p:blipFill>
        <p:spPr>
          <a:xfrm>
            <a:off x="366856" y="4026365"/>
            <a:ext cx="4732111" cy="26125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849" y="4038600"/>
            <a:ext cx="3872923" cy="257186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6" r="16312"/>
          <a:stretch/>
        </p:blipFill>
        <p:spPr>
          <a:xfrm>
            <a:off x="9148535" y="4038600"/>
            <a:ext cx="2845182" cy="2588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7975" y="2743197"/>
            <a:ext cx="3941411" cy="10618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160 </a:t>
            </a:r>
            <a:r>
              <a:rPr lang="ru-RU" b="1" dirty="0"/>
              <a:t>педагогических работников образовательных учреждений из </a:t>
            </a:r>
            <a:r>
              <a:rPr lang="ru-RU" b="1" dirty="0" smtClean="0"/>
              <a:t>32 </a:t>
            </a:r>
            <a:r>
              <a:rPr lang="ru-RU" b="1" dirty="0"/>
              <a:t>муниципальных районов</a:t>
            </a:r>
            <a:r>
              <a:rPr lang="ru-RU" dirty="0"/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29859" y="2743197"/>
            <a:ext cx="416329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Творческие проекты Инновационная разработки Экспериментальная деятельность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8573623" y="2420031"/>
            <a:ext cx="3420094" cy="1384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Экспертная оценка</a:t>
            </a:r>
          </a:p>
          <a:p>
            <a:r>
              <a:rPr lang="ru-RU" b="1" dirty="0"/>
              <a:t>ППС ФГБОУ ВО «КНИТУ»</a:t>
            </a:r>
          </a:p>
          <a:p>
            <a:r>
              <a:rPr lang="ru-RU" b="1" dirty="0"/>
              <a:t>Награждение </a:t>
            </a:r>
            <a:r>
              <a:rPr lang="ru-RU" b="1" dirty="0" smtClean="0"/>
              <a:t>победителей</a:t>
            </a:r>
            <a:endParaRPr lang="ru-RU" b="1" dirty="0"/>
          </a:p>
          <a:p>
            <a:r>
              <a:rPr lang="ru-RU" b="1" dirty="0" smtClean="0"/>
              <a:t>Рефлексия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503880" y="2202586"/>
            <a:ext cx="3827474" cy="4154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СТАТУС  - </a:t>
            </a:r>
            <a:r>
              <a:rPr lang="ru-RU" b="1" dirty="0" smtClean="0"/>
              <a:t>РЕСПУБЛИКАНСКИЙ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585625" y="1419133"/>
            <a:ext cx="5408092" cy="10618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СПОНСОРЫ</a:t>
            </a:r>
            <a:endParaRPr lang="ru-RU" b="1" dirty="0"/>
          </a:p>
          <a:p>
            <a:r>
              <a:rPr lang="ru-RU" b="1" dirty="0" smtClean="0"/>
              <a:t>ОАО </a:t>
            </a:r>
            <a:r>
              <a:rPr lang="ru-RU" b="1" dirty="0"/>
              <a:t>«</a:t>
            </a:r>
            <a:r>
              <a:rPr lang="ru-RU" b="1" dirty="0" err="1"/>
              <a:t>Татнефтехиминвест</a:t>
            </a:r>
            <a:r>
              <a:rPr lang="ru-RU" b="1" dirty="0"/>
              <a:t>-холдинг</a:t>
            </a:r>
            <a:r>
              <a:rPr lang="ru-RU" b="1" dirty="0" smtClean="0"/>
              <a:t>»</a:t>
            </a:r>
          </a:p>
          <a:p>
            <a:r>
              <a:rPr lang="ru-RU" b="1" dirty="0"/>
              <a:t>П</a:t>
            </a:r>
            <a:r>
              <a:rPr lang="ru-RU" b="1" dirty="0" smtClean="0"/>
              <a:t>АО «Казань-Оргсинтез»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591" y="61546"/>
            <a:ext cx="1747832" cy="107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131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893"/>
            <a:ext cx="12190413" cy="1187355"/>
          </a:xfrm>
          <a:solidFill>
            <a:schemeClr val="accent6"/>
          </a:solidFill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rgbClr val="324D5E"/>
                </a:solidFill>
              </a:rPr>
              <a:t> </a:t>
            </a:r>
            <a:r>
              <a:rPr lang="ru-RU" sz="4000" dirty="0" smtClean="0">
                <a:solidFill>
                  <a:srgbClr val="324D5E"/>
                </a:solidFill>
              </a:rPr>
              <a:t>       </a:t>
            </a:r>
            <a:r>
              <a:rPr lang="ru-RU" sz="3200" b="1" dirty="0" smtClean="0"/>
              <a:t>КОНКУРС  </a:t>
            </a:r>
            <a:r>
              <a:rPr lang="ru-RU" sz="3200" b="1" dirty="0"/>
              <a:t>ПО  ПОДДЕРЖКЕ  УЧИТЕЛЕЙ  ХИМИИ  РТ</a:t>
            </a:r>
            <a:endParaRPr lang="en-US" sz="3200" b="1" dirty="0"/>
          </a:p>
        </p:txBody>
      </p:sp>
      <p:sp>
        <p:nvSpPr>
          <p:cNvPr id="5" name="AutoShape 2" descr="blob:https://web.whatsapp.com/fa3a6fd3-1771-489a-998c-ed93bdfb2a1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blob:https://web.whatsapp.com/fa3a6fd3-1771-489a-998c-ed93bdfb2a17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07975" y="1348611"/>
            <a:ext cx="3941411" cy="10618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Яркие</a:t>
            </a:r>
          </a:p>
          <a:p>
            <a:r>
              <a:rPr lang="ru-RU" b="1" dirty="0" smtClean="0"/>
              <a:t>Целеустремленные</a:t>
            </a:r>
          </a:p>
          <a:p>
            <a:r>
              <a:rPr lang="ru-RU" b="1" dirty="0" smtClean="0"/>
              <a:t>Талантливые педагоги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097038" y="4904121"/>
            <a:ext cx="6936385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АКЦЕНТЫ КОНКУРСА</a:t>
            </a:r>
          </a:p>
          <a:p>
            <a:r>
              <a:rPr lang="ru-RU" b="1" dirty="0" smtClean="0"/>
              <a:t>Поощрение </a:t>
            </a:r>
            <a:r>
              <a:rPr lang="ru-RU" b="1" dirty="0"/>
              <a:t>личностной мотивации школьников</a:t>
            </a:r>
          </a:p>
          <a:p>
            <a:r>
              <a:rPr lang="ru-RU" b="1" dirty="0" smtClean="0"/>
              <a:t>Актуальность</a:t>
            </a:r>
            <a:r>
              <a:rPr lang="ru-RU" b="1" dirty="0"/>
              <a:t>, оригинальность методических </a:t>
            </a:r>
            <a:r>
              <a:rPr lang="ru-RU" b="1" dirty="0" smtClean="0"/>
              <a:t>разработок</a:t>
            </a:r>
          </a:p>
          <a:p>
            <a:r>
              <a:rPr lang="ru-RU" b="1" dirty="0" smtClean="0"/>
              <a:t>Нацеленность </a:t>
            </a:r>
            <a:r>
              <a:rPr lang="ru-RU" b="1" dirty="0"/>
              <a:t>на индивидуализацию образовательного </a:t>
            </a:r>
            <a:r>
              <a:rPr lang="ru-RU" b="1" dirty="0" smtClean="0"/>
              <a:t>процесса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91" y="61546"/>
            <a:ext cx="1747832" cy="10712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3548086"/>
            <a:ext cx="4581646" cy="30641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9" b="15670"/>
          <a:stretch/>
        </p:blipFill>
        <p:spPr>
          <a:xfrm>
            <a:off x="5097038" y="1318031"/>
            <a:ext cx="6819051" cy="344852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31801" y="2448348"/>
            <a:ext cx="394141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Учитель </a:t>
            </a:r>
            <a:r>
              <a:rPr lang="ru-RU" b="1" dirty="0"/>
              <a:t>и ученик работали как партнеры по созданию авторского </a:t>
            </a:r>
            <a:r>
              <a:rPr lang="ru-RU" b="1" dirty="0" smtClean="0"/>
              <a:t>проекта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63916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/>
          <p:cNvSpPr/>
          <p:nvPr/>
        </p:nvSpPr>
        <p:spPr>
          <a:xfrm>
            <a:off x="0" y="1171850"/>
            <a:ext cx="12190413" cy="1545085"/>
          </a:xfrm>
          <a:prstGeom prst="rect">
            <a:avLst/>
          </a:prstGeom>
          <a:gradFill flip="none" rotWithShape="1">
            <a:gsLst>
              <a:gs pos="57000">
                <a:schemeClr val="bg1"/>
              </a:gs>
              <a:gs pos="0">
                <a:schemeClr val="accent2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30" tIns="54416" rIns="108830" bIns="54416" rtlCol="0" anchor="ctr"/>
          <a:lstStyle/>
          <a:p>
            <a:pPr algn="ctr"/>
            <a:endParaRPr lang="en-US" sz="1500" dirty="0"/>
          </a:p>
        </p:txBody>
      </p:sp>
      <p:sp>
        <p:nvSpPr>
          <p:cNvPr id="111" name="TextBox 110"/>
          <p:cNvSpPr txBox="1"/>
          <p:nvPr/>
        </p:nvSpPr>
        <p:spPr>
          <a:xfrm>
            <a:off x="10303840" y="2508727"/>
            <a:ext cx="791585" cy="1864221"/>
          </a:xfrm>
          <a:prstGeom prst="rect">
            <a:avLst/>
          </a:prstGeom>
          <a:noFill/>
        </p:spPr>
        <p:txBody>
          <a:bodyPr wrap="square" lIns="108830" tIns="54416" rIns="108830" bIns="54416" rtlCol="0">
            <a:spAutoFit/>
          </a:bodyPr>
          <a:lstStyle/>
          <a:p>
            <a:r>
              <a:rPr lang="ru-RU" sz="11400" dirty="0" smtClean="0">
                <a:solidFill>
                  <a:schemeClr val="bg1"/>
                </a:solidFill>
              </a:rPr>
              <a:t>Е</a:t>
            </a:r>
            <a:endParaRPr lang="ru-RU" sz="11400" dirty="0">
              <a:solidFill>
                <a:schemeClr val="bg1"/>
              </a:solidFill>
            </a:endParaRPr>
          </a:p>
        </p:txBody>
      </p:sp>
      <p:sp>
        <p:nvSpPr>
          <p:cNvPr id="217" name="Rectangle 77"/>
          <p:cNvSpPr/>
          <p:nvPr/>
        </p:nvSpPr>
        <p:spPr>
          <a:xfrm>
            <a:off x="0" y="4688979"/>
            <a:ext cx="12190413" cy="1545085"/>
          </a:xfrm>
          <a:prstGeom prst="rect">
            <a:avLst/>
          </a:prstGeom>
          <a:gradFill flip="none" rotWithShape="1">
            <a:gsLst>
              <a:gs pos="57000">
                <a:schemeClr val="bg1"/>
              </a:gs>
              <a:gs pos="0">
                <a:schemeClr val="accent2">
                  <a:lumMod val="5000"/>
                  <a:lumOff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30" tIns="54416" rIns="108830" bIns="54416" rtlCol="0" anchor="ctr"/>
          <a:lstStyle/>
          <a:p>
            <a:pPr algn="ctr"/>
            <a:r>
              <a:rPr lang="ru-RU" sz="1700" b="1" dirty="0"/>
              <a:t>КОНЦЕПЦИЯ РАЗВИТИЯ </a:t>
            </a:r>
            <a:endParaRPr lang="en-US" sz="1500" dirty="0"/>
          </a:p>
        </p:txBody>
      </p:sp>
      <p:sp>
        <p:nvSpPr>
          <p:cNvPr id="11" name="TextBox 10"/>
          <p:cNvSpPr txBox="1"/>
          <p:nvPr/>
        </p:nvSpPr>
        <p:spPr>
          <a:xfrm>
            <a:off x="1147422" y="1514433"/>
            <a:ext cx="11446323" cy="1202502"/>
          </a:xfrm>
          <a:prstGeom prst="rect">
            <a:avLst/>
          </a:prstGeom>
          <a:noFill/>
        </p:spPr>
        <p:txBody>
          <a:bodyPr wrap="square" lIns="108830" tIns="54416" rIns="108830" bIns="54416" rtlCol="0">
            <a:spAutoFit/>
          </a:bodyPr>
          <a:lstStyle/>
          <a:p>
            <a:r>
              <a:rPr lang="ru-RU" sz="7100" b="1" dirty="0" smtClean="0"/>
              <a:t>Спасибо за внимание !</a:t>
            </a:r>
            <a:endParaRPr lang="ru-RU" sz="7100" dirty="0"/>
          </a:p>
        </p:txBody>
      </p:sp>
      <p:pic>
        <p:nvPicPr>
          <p:cNvPr id="218" name="Picture Placeholder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0" r="16820"/>
          <a:stretch>
            <a:fillRect/>
          </a:stretch>
        </p:blipFill>
        <p:spPr>
          <a:xfrm>
            <a:off x="0" y="3092124"/>
            <a:ext cx="2294845" cy="1728616"/>
          </a:xfrm>
          <a:prstGeom prst="rect">
            <a:avLst/>
          </a:prstGeom>
        </p:spPr>
      </p:pic>
      <p:pic>
        <p:nvPicPr>
          <p:cNvPr id="220" name="Picture Placeholder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3" r="17083"/>
          <a:stretch>
            <a:fillRect/>
          </a:stretch>
        </p:blipFill>
        <p:spPr>
          <a:xfrm>
            <a:off x="4947784" y="3092124"/>
            <a:ext cx="2294845" cy="1728616"/>
          </a:xfrm>
          <a:prstGeom prst="rect">
            <a:avLst/>
          </a:prstGeom>
        </p:spPr>
      </p:pic>
      <p:pic>
        <p:nvPicPr>
          <p:cNvPr id="221" name="Picture Placeholder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3" r="21983"/>
          <a:stretch>
            <a:fillRect/>
          </a:stretch>
        </p:blipFill>
        <p:spPr>
          <a:xfrm>
            <a:off x="9895568" y="3092124"/>
            <a:ext cx="2294845" cy="1728616"/>
          </a:xfrm>
          <a:prstGeom prst="rect">
            <a:avLst/>
          </a:prstGeom>
        </p:spPr>
      </p:pic>
      <p:pic>
        <p:nvPicPr>
          <p:cNvPr id="222" name="Picture Placeholder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9" r="22059"/>
          <a:stretch>
            <a:fillRect/>
          </a:stretch>
        </p:blipFill>
        <p:spPr>
          <a:xfrm>
            <a:off x="7421678" y="3092124"/>
            <a:ext cx="2294845" cy="1728616"/>
          </a:xfrm>
          <a:prstGeom prst="rect">
            <a:avLst/>
          </a:prstGeom>
        </p:spPr>
      </p:pic>
      <p:pic>
        <p:nvPicPr>
          <p:cNvPr id="13" name="Рисунок 12" descr="IMG_5649.JPG"/>
          <p:cNvPicPr>
            <a:picLocks noChangeAspect="1"/>
          </p:cNvPicPr>
          <p:nvPr/>
        </p:nvPicPr>
        <p:blipFill>
          <a:blip r:embed="rId7" cstate="print"/>
          <a:srcRect l="11975" t="3662" r="18703" b="16153"/>
          <a:stretch>
            <a:fillRect/>
          </a:stretch>
        </p:blipFill>
        <p:spPr>
          <a:xfrm>
            <a:off x="2485239" y="3096285"/>
            <a:ext cx="2249724" cy="1729212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0" y="-6893"/>
            <a:ext cx="12190413" cy="1187355"/>
          </a:xfrm>
          <a:solidFill>
            <a:schemeClr val="accent6"/>
          </a:solidFill>
        </p:spPr>
        <p:txBody>
          <a:bodyPr>
            <a:noAutofit/>
          </a:bodyPr>
          <a:lstStyle/>
          <a:p>
            <a:pPr algn="ctr"/>
            <a:r>
              <a:rPr lang="ru-RU" sz="4000" dirty="0">
                <a:solidFill>
                  <a:srgbClr val="324D5E"/>
                </a:solidFill>
              </a:rPr>
              <a:t> </a:t>
            </a:r>
            <a:r>
              <a:rPr lang="ru-RU" sz="4000" dirty="0" smtClean="0">
                <a:solidFill>
                  <a:srgbClr val="324D5E"/>
                </a:solidFill>
              </a:rPr>
              <a:t>       </a:t>
            </a:r>
            <a:r>
              <a:rPr lang="ru-RU" sz="3200" b="1" dirty="0" smtClean="0"/>
              <a:t>КОНКУРС  </a:t>
            </a:r>
            <a:r>
              <a:rPr lang="ru-RU" sz="3200" b="1" dirty="0"/>
              <a:t>ПО  ПОДДЕРЖКЕ  УЧИТЕЛЕЙ  ХИМИИ  РТ</a:t>
            </a:r>
            <a:endParaRPr lang="en-US" sz="3200" b="1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91" y="61546"/>
            <a:ext cx="1747832" cy="107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08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törre template">
      <a:dk1>
        <a:srgbClr val="273339"/>
      </a:dk1>
      <a:lt1>
        <a:sysClr val="window" lastClr="FFFFFF"/>
      </a:lt1>
      <a:dk2>
        <a:srgbClr val="40515A"/>
      </a:dk2>
      <a:lt2>
        <a:srgbClr val="8C9CA6"/>
      </a:lt2>
      <a:accent1>
        <a:srgbClr val="0095CD"/>
      </a:accent1>
      <a:accent2>
        <a:srgbClr val="324D5E"/>
      </a:accent2>
      <a:accent3>
        <a:srgbClr val="F17C3F"/>
      </a:accent3>
      <a:accent4>
        <a:srgbClr val="7BB21B"/>
      </a:accent4>
      <a:accent5>
        <a:srgbClr val="814E7E"/>
      </a:accent5>
      <a:accent6>
        <a:srgbClr val="9D121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Blank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ADB9CA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ITL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784</TotalTime>
  <Words>337</Words>
  <Application>Microsoft Office PowerPoint</Application>
  <PresentationFormat>Произвольный</PresentationFormat>
  <Paragraphs>79</Paragraphs>
  <Slides>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(Основной текст)</vt:lpstr>
      <vt:lpstr>Calibri Light</vt:lpstr>
      <vt:lpstr>Times New Roman</vt:lpstr>
      <vt:lpstr>Office Theme</vt:lpstr>
      <vt:lpstr>2_Blank</vt:lpstr>
      <vt:lpstr>TITLES</vt:lpstr>
      <vt:lpstr>ИННОВАЦИОННАЯ СИСТЕМА УПРАВЛЕНИЯ ТАЛАНТАМИ</vt:lpstr>
      <vt:lpstr>Конкурс по поддержке учителей химии  Республики Татарстан «Все грани химии»</vt:lpstr>
      <vt:lpstr>Конкурс по поддержке учителей химии  Республики Татарстан «Все грани химии»</vt:lpstr>
      <vt:lpstr>Конкурс по поддержке учителей химии  Республики Татарстан «Все грани химии»</vt:lpstr>
      <vt:lpstr>        КОНКУРС  ПО  ПОДДЕРЖКЕ  УЧИТЕЛЕЙ  ХИМИИ  РТ</vt:lpstr>
      <vt:lpstr>        КОНКУРС  ПО  ПОДДЕРЖКЕ  УЧИТЕЛЕЙ  ХИМИИ  РТ</vt:lpstr>
      <vt:lpstr>        КОНКУРС  ПО  ПОДДЕРЖКЕ  УЧИТЕЛЕЙ  ХИМИИ  РТ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större - a multipurpose PowerPoint template</dc:title>
  <dc:creator>showeet.com</dc:creator>
  <dc:description>© Copyright Showeet.com</dc:description>
  <cp:lastModifiedBy>Max</cp:lastModifiedBy>
  <cp:revision>354</cp:revision>
  <cp:lastPrinted>2018-06-14T04:18:46Z</cp:lastPrinted>
  <dcterms:created xsi:type="dcterms:W3CDTF">2016-07-27T20:38:12Z</dcterms:created>
  <dcterms:modified xsi:type="dcterms:W3CDTF">2020-02-20T07:26:05Z</dcterms:modified>
  <cp:category>Templates</cp:category>
</cp:coreProperties>
</file>