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7.xml" ContentType="application/vnd.openxmlformats-officedocument.drawingml.chart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42.xml" ContentType="application/vnd.openxmlformats-officedocument.presentationml.notesSlide+xml"/>
  <Default Extension="wdp" ContentType="image/vnd.ms-photo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layout2.xml" ContentType="application/vnd.openxmlformats-officedocument.drawingml.diagramLayout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4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7"/>
  </p:notesMasterIdLst>
  <p:handoutMasterIdLst>
    <p:handoutMasterId r:id="rId78"/>
  </p:handoutMasterIdLst>
  <p:sldIdLst>
    <p:sldId id="501" r:id="rId2"/>
    <p:sldId id="503" r:id="rId3"/>
    <p:sldId id="538" r:id="rId4"/>
    <p:sldId id="505" r:id="rId5"/>
    <p:sldId id="506" r:id="rId6"/>
    <p:sldId id="502" r:id="rId7"/>
    <p:sldId id="661" r:id="rId8"/>
    <p:sldId id="436" r:id="rId9"/>
    <p:sldId id="482" r:id="rId10"/>
    <p:sldId id="648" r:id="rId11"/>
    <p:sldId id="484" r:id="rId12"/>
    <p:sldId id="485" r:id="rId13"/>
    <p:sldId id="486" r:id="rId14"/>
    <p:sldId id="490" r:id="rId15"/>
    <p:sldId id="488" r:id="rId16"/>
    <p:sldId id="487" r:id="rId17"/>
    <p:sldId id="491" r:id="rId18"/>
    <p:sldId id="492" r:id="rId19"/>
    <p:sldId id="497" r:id="rId20"/>
    <p:sldId id="494" r:id="rId21"/>
    <p:sldId id="650" r:id="rId22"/>
    <p:sldId id="495" r:id="rId23"/>
    <p:sldId id="498" r:id="rId24"/>
    <p:sldId id="545" r:id="rId25"/>
    <p:sldId id="499" r:id="rId26"/>
    <p:sldId id="500" r:id="rId27"/>
    <p:sldId id="657" r:id="rId28"/>
    <p:sldId id="631" r:id="rId29"/>
    <p:sldId id="664" r:id="rId30"/>
    <p:sldId id="663" r:id="rId31"/>
    <p:sldId id="645" r:id="rId32"/>
    <p:sldId id="626" r:id="rId33"/>
    <p:sldId id="627" r:id="rId34"/>
    <p:sldId id="438" r:id="rId35"/>
    <p:sldId id="640" r:id="rId36"/>
    <p:sldId id="662" r:id="rId37"/>
    <p:sldId id="346" r:id="rId38"/>
    <p:sldId id="441" r:id="rId39"/>
    <p:sldId id="660" r:id="rId40"/>
    <p:sldId id="546" r:id="rId41"/>
    <p:sldId id="555" r:id="rId42"/>
    <p:sldId id="552" r:id="rId43"/>
    <p:sldId id="553" r:id="rId44"/>
    <p:sldId id="659" r:id="rId45"/>
    <p:sldId id="655" r:id="rId46"/>
    <p:sldId id="649" r:id="rId47"/>
    <p:sldId id="347" r:id="rId48"/>
    <p:sldId id="512" r:id="rId49"/>
    <p:sldId id="513" r:id="rId50"/>
    <p:sldId id="549" r:id="rId51"/>
    <p:sldId id="607" r:id="rId52"/>
    <p:sldId id="514" r:id="rId53"/>
    <p:sldId id="603" r:id="rId54"/>
    <p:sldId id="348" r:id="rId55"/>
    <p:sldId id="515" r:id="rId56"/>
    <p:sldId id="516" r:id="rId57"/>
    <p:sldId id="517" r:id="rId58"/>
    <p:sldId id="518" r:id="rId59"/>
    <p:sldId id="519" r:id="rId60"/>
    <p:sldId id="551" r:id="rId61"/>
    <p:sldId id="353" r:id="rId62"/>
    <p:sldId id="592" r:id="rId63"/>
    <p:sldId id="651" r:id="rId64"/>
    <p:sldId id="593" r:id="rId65"/>
    <p:sldId id="474" r:id="rId66"/>
    <p:sldId id="475" r:id="rId67"/>
    <p:sldId id="641" r:id="rId68"/>
    <p:sldId id="352" r:id="rId69"/>
    <p:sldId id="656" r:id="rId70"/>
    <p:sldId id="653" r:id="rId71"/>
    <p:sldId id="665" r:id="rId72"/>
    <p:sldId id="477" r:id="rId73"/>
    <p:sldId id="646" r:id="rId74"/>
    <p:sldId id="636" r:id="rId75"/>
    <p:sldId id="537" r:id="rId7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200"/>
    <a:srgbClr val="FFD9D9"/>
    <a:srgbClr val="6E2C31"/>
    <a:srgbClr val="60262A"/>
    <a:srgbClr val="E1FFE1"/>
    <a:srgbClr val="CCFFCC"/>
    <a:srgbClr val="EAEAEA"/>
    <a:srgbClr val="E6AF00"/>
    <a:srgbClr val="2A5B19"/>
    <a:srgbClr val="ADDB7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065" autoAdjust="0"/>
  </p:normalViewPr>
  <p:slideViewPr>
    <p:cSldViewPr>
      <p:cViewPr>
        <p:scale>
          <a:sx n="70" d="100"/>
          <a:sy n="70" d="100"/>
        </p:scale>
        <p:origin x="-2814" y="-94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811156821050348"/>
          <c:y val="0.1710238574438285"/>
          <c:w val="0.88612588520774549"/>
          <c:h val="0.6872570413003307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dk1">
                    <a:tint val="45000"/>
                    <a:satMod val="200000"/>
                  </a:schemeClr>
                </a:gs>
                <a:gs pos="30000">
                  <a:schemeClr val="dk1">
                    <a:tint val="61000"/>
                    <a:satMod val="200000"/>
                  </a:schemeClr>
                </a:gs>
                <a:gs pos="45000">
                  <a:schemeClr val="dk1">
                    <a:tint val="66000"/>
                    <a:satMod val="200000"/>
                  </a:schemeClr>
                </a:gs>
                <a:gs pos="55000">
                  <a:schemeClr val="dk1">
                    <a:tint val="66000"/>
                    <a:satMod val="200000"/>
                  </a:schemeClr>
                </a:gs>
                <a:gs pos="73000">
                  <a:schemeClr val="dk1">
                    <a:tint val="61000"/>
                    <a:satMod val="200000"/>
                  </a:schemeClr>
                </a:gs>
                <a:gs pos="100000">
                  <a:schemeClr val="dk1">
                    <a:tint val="45000"/>
                    <a:satMod val="200000"/>
                  </a:schemeClr>
                </a:gs>
              </a:gsLst>
              <a:lin ang="950000" scaled="1"/>
            </a:gradFill>
            <a:ln w="9525" cap="flat" cmpd="sng" algn="ctr">
              <a:solidFill>
                <a:schemeClr val="dk1"/>
              </a:solidFill>
              <a:prstDash val="solid"/>
            </a:ln>
            <a:effectLst>
              <a:outerShdw blurRad="38100" dist="25400" dir="5400000" rotWithShape="0">
                <a:srgbClr val="000000">
                  <a:alpha val="40000"/>
                </a:srgbClr>
              </a:outerShdw>
            </a:effectLst>
          </c:spPr>
          <c:cat>
            <c:numRef>
              <c:f>Лист1!$A$2:$A$21</c:f>
              <c:numCache>
                <c:formatCode>General</c:formatCode>
                <c:ptCount val="20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</c:numCache>
            </c:numRef>
          </c:cat>
          <c:val>
            <c:numRef>
              <c:f>Лист1!$B$2:$B$21</c:f>
              <c:numCache>
                <c:formatCode>0</c:formatCode>
                <c:ptCount val="20"/>
                <c:pt idx="0">
                  <c:v>12.109089830508472</c:v>
                </c:pt>
                <c:pt idx="1">
                  <c:v>17.4419</c:v>
                </c:pt>
                <c:pt idx="2">
                  <c:v>20.796599999999991</c:v>
                </c:pt>
                <c:pt idx="3">
                  <c:v>15.044099999999998</c:v>
                </c:pt>
                <c:pt idx="4">
                  <c:v>16.811700000000005</c:v>
                </c:pt>
                <c:pt idx="5">
                  <c:v>19.157599999999999</c:v>
                </c:pt>
                <c:pt idx="6">
                  <c:v>31.877100000000006</c:v>
                </c:pt>
                <c:pt idx="7">
                  <c:v>36.241700000000002</c:v>
                </c:pt>
                <c:pt idx="8">
                  <c:v>44.367000000000004</c:v>
                </c:pt>
                <c:pt idx="9">
                  <c:v>64.723100000000002</c:v>
                </c:pt>
                <c:pt idx="10">
                  <c:v>77.165699999999987</c:v>
                </c:pt>
                <c:pt idx="11">
                  <c:v>85.999000000000024</c:v>
                </c:pt>
                <c:pt idx="12">
                  <c:v>68.908100000000005</c:v>
                </c:pt>
                <c:pt idx="13">
                  <c:v>80.687799999999982</c:v>
                </c:pt>
                <c:pt idx="14">
                  <c:v>105.37159999999999</c:v>
                </c:pt>
                <c:pt idx="15">
                  <c:v>136.16449999999998</c:v>
                </c:pt>
                <c:pt idx="16">
                  <c:v>172.69579999999999</c:v>
                </c:pt>
                <c:pt idx="17">
                  <c:v>145.90369999999999</c:v>
                </c:pt>
                <c:pt idx="18">
                  <c:v>152.51579999999998</c:v>
                </c:pt>
                <c:pt idx="19">
                  <c:v>142.86320000000001</c:v>
                </c:pt>
              </c:numCache>
            </c:numRef>
          </c:val>
        </c:ser>
        <c:dLbls/>
        <c:gapWidth val="50"/>
        <c:axId val="98409088"/>
        <c:axId val="76964224"/>
      </c:barChart>
      <c:catAx>
        <c:axId val="98409088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 sz="1200" b="0"/>
            </a:pPr>
            <a:endParaRPr lang="ru-RU"/>
          </a:p>
        </c:txPr>
        <c:crossAx val="76964224"/>
        <c:crosses val="autoZero"/>
        <c:auto val="1"/>
        <c:lblAlgn val="ctr"/>
        <c:lblOffset val="0"/>
      </c:catAx>
      <c:valAx>
        <c:axId val="76964224"/>
        <c:scaling>
          <c:orientation val="minMax"/>
          <c:max val="175"/>
          <c:min val="0"/>
        </c:scaling>
        <c:axPos val="l"/>
        <c:numFmt formatCode="0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8409088"/>
        <c:crosses val="autoZero"/>
        <c:crossBetween val="between"/>
        <c:majorUnit val="2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/>
            </a:solidFill>
          </c:spPr>
          <c:dLbls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малеиновый ангидрид</c:v>
                </c:pt>
                <c:pt idx="1">
                  <c:v>полипропилен</c:v>
                </c:pt>
                <c:pt idx="2">
                  <c:v>акрилонитрил</c:v>
                </c:pt>
                <c:pt idx="3">
                  <c:v>углеволокно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247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dLbls/>
        <c:axId val="144066432"/>
        <c:axId val="144067968"/>
      </c:barChart>
      <c:catAx>
        <c:axId val="144066432"/>
        <c:scaling>
          <c:orientation val="minMax"/>
        </c:scaling>
        <c:axPos val="l"/>
        <c:tickLblPos val="nextTo"/>
        <c:crossAx val="144067968"/>
        <c:crosses val="autoZero"/>
        <c:auto val="1"/>
        <c:lblAlgn val="ctr"/>
        <c:lblOffset val="100"/>
      </c:catAx>
      <c:valAx>
        <c:axId val="144067968"/>
        <c:scaling>
          <c:orientation val="minMax"/>
        </c:scaling>
        <c:delete val="1"/>
        <c:axPos val="b"/>
        <c:numFmt formatCode="General" sourceLinked="1"/>
        <c:tickLblPos val="none"/>
        <c:crossAx val="1440664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plotArea>
      <c:layout>
        <c:manualLayout>
          <c:layoutTarget val="inner"/>
          <c:xMode val="edge"/>
          <c:yMode val="edge"/>
          <c:x val="3.8070176758779162E-2"/>
          <c:y val="7.9081018518518523E-2"/>
          <c:w val="0.94801692236066559"/>
          <c:h val="0.82769108166615601"/>
        </c:manualLayout>
      </c:layout>
      <c:bar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Добыча сырой нефти и природного газа</c:v>
                </c:pt>
              </c:strCache>
            </c:strRef>
          </c:tx>
          <c:spPr>
            <a:solidFill>
              <a:srgbClr val="92D050"/>
            </a:solidFill>
            <a:ln w="9525" cap="flat" cmpd="sng" algn="ctr">
              <a:noFill/>
              <a:prstDash val="solid"/>
            </a:ln>
            <a:effectLst>
              <a:outerShdw blurRad="50800" dist="43000" dir="5400000" rotWithShape="0">
                <a:srgbClr val="000000">
                  <a:alpha val="40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balanced" dir="t">
                <a:rot lat="0" lon="0" rev="0"/>
              </a:lightRig>
            </a:scene3d>
            <a:sp3d prstMaterial="matte">
              <a:bevelT w="0" h="0"/>
              <a:contourClr>
                <a:schemeClr val="accent4">
                  <a:tint val="100000"/>
                  <a:shade val="100000"/>
                  <a:hueMod val="100000"/>
                  <a:satMod val="100000"/>
                </a:schemeClr>
              </a:contourClr>
            </a:sp3d>
          </c:spPr>
          <c:dLbls>
            <c:txPr>
              <a:bodyPr/>
              <a:lstStyle/>
              <a:p>
                <a:pPr>
                  <a:defRPr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Лист1!$B$1:$F$1</c:f>
              <c:strCach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2014</c:v>
                </c:pt>
                <c:pt idx="4">
                  <c:v>2018</c:v>
                </c:pt>
              </c:strCache>
            </c:strRef>
          </c:cat>
          <c:val>
            <c:numRef>
              <c:f>Лист1!$B$2:$F$2</c:f>
              <c:numCache>
                <c:formatCode>0%</c:formatCode>
                <c:ptCount val="5"/>
                <c:pt idx="0">
                  <c:v>0.61161910116732732</c:v>
                </c:pt>
                <c:pt idx="1">
                  <c:v>0.57809090835756971</c:v>
                </c:pt>
                <c:pt idx="2">
                  <c:v>0.47547058786290008</c:v>
                </c:pt>
                <c:pt idx="3">
                  <c:v>0.37455332292569449</c:v>
                </c:pt>
                <c:pt idx="4">
                  <c:v>0.38171218940601526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Производство нефтепродуктов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noFill/>
              <a:prstDash val="solid"/>
            </a:ln>
            <a:effectLst>
              <a:outerShdw blurRad="50800" dist="43000" dir="5400000" rotWithShape="0">
                <a:srgbClr val="000000">
                  <a:alpha val="40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balanced" dir="t">
                <a:rot lat="0" lon="0" rev="0"/>
              </a:lightRig>
            </a:scene3d>
            <a:sp3d prstMaterial="matte">
              <a:bevelT w="0" h="0"/>
              <a:contourClr>
                <a:schemeClr val="accent2">
                  <a:tint val="100000"/>
                  <a:shade val="100000"/>
                  <a:hueMod val="100000"/>
                  <a:satMod val="100000"/>
                </a:schemeClr>
              </a:contourClr>
            </a:sp3d>
          </c:spPr>
          <c:dLbls>
            <c:txPr>
              <a:bodyPr/>
              <a:lstStyle/>
              <a:p>
                <a:pPr>
                  <a:defRPr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Лист1!$B$1:$F$1</c:f>
              <c:strCach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2014</c:v>
                </c:pt>
                <c:pt idx="4">
                  <c:v>2018</c:v>
                </c:pt>
              </c:strCache>
            </c:strRef>
          </c:cat>
          <c:val>
            <c:numRef>
              <c:f>Лист1!$B$3:$F$3</c:f>
              <c:numCache>
                <c:formatCode>0%</c:formatCode>
                <c:ptCount val="5"/>
                <c:pt idx="0">
                  <c:v>0.22398812643219018</c:v>
                </c:pt>
                <c:pt idx="1">
                  <c:v>0.20211851254120536</c:v>
                </c:pt>
                <c:pt idx="2">
                  <c:v>0.24195973349907673</c:v>
                </c:pt>
                <c:pt idx="3">
                  <c:v>0.32531311873747193</c:v>
                </c:pt>
                <c:pt idx="4">
                  <c:v>0.31105561459535702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Химическое производство*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9525" cap="flat" cmpd="sng" algn="ctr">
              <a:noFill/>
              <a:prstDash val="solid"/>
            </a:ln>
            <a:effectLst>
              <a:outerShdw blurRad="50800" dist="43000" dir="5400000" rotWithShape="0">
                <a:srgbClr val="000000">
                  <a:alpha val="40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balanced" dir="t">
                <a:rot lat="0" lon="0" rev="0"/>
              </a:lightRig>
            </a:scene3d>
            <a:sp3d prstMaterial="matte">
              <a:bevelT w="0" h="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c:spPr>
          <c:cat>
            <c:strRef>
              <c:f>Лист1!$B$1:$F$1</c:f>
              <c:strCach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2014</c:v>
                </c:pt>
                <c:pt idx="4">
                  <c:v>2018</c:v>
                </c:pt>
              </c:strCache>
            </c:strRef>
          </c:cat>
          <c:val>
            <c:numRef>
              <c:f>Лист1!$B$4:$F$4</c:f>
              <c:numCache>
                <c:formatCode>0%</c:formatCode>
                <c:ptCount val="5"/>
                <c:pt idx="0">
                  <c:v>0.1150095410785881</c:v>
                </c:pt>
                <c:pt idx="1">
                  <c:v>0.15014385078825021</c:v>
                </c:pt>
                <c:pt idx="2">
                  <c:v>0.21694144369124244</c:v>
                </c:pt>
                <c:pt idx="3">
                  <c:v>0.23434866435528195</c:v>
                </c:pt>
                <c:pt idx="4">
                  <c:v>0.24173225512557028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Производство резиновых изделий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noFill/>
              <a:prstDash val="solid"/>
            </a:ln>
            <a:effectLst>
              <a:outerShdw blurRad="50800" dist="43000" dir="5400000" rotWithShape="0">
                <a:srgbClr val="000000">
                  <a:alpha val="40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balanced" dir="t">
                <a:rot lat="0" lon="0" rev="0"/>
              </a:lightRig>
            </a:scene3d>
            <a:sp3d prstMaterial="matte">
              <a:bevelT w="0" h="0"/>
              <a:contourClr>
                <a:schemeClr val="accent3">
                  <a:tint val="100000"/>
                  <a:shade val="100000"/>
                  <a:hueMod val="100000"/>
                  <a:satMod val="100000"/>
                </a:schemeClr>
              </a:contourClr>
            </a:sp3d>
          </c:spPr>
          <c:dLbls>
            <c:numFmt formatCode="0%" sourceLinked="0"/>
            <c:txPr>
              <a:bodyPr/>
              <a:lstStyle/>
              <a:p>
                <a:pPr>
                  <a:defRPr sz="1800"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Лист1!$B$1:$F$1</c:f>
              <c:strCach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2014</c:v>
                </c:pt>
                <c:pt idx="4">
                  <c:v>2018</c:v>
                </c:pt>
              </c:strCache>
            </c:strRef>
          </c:cat>
          <c:val>
            <c:numRef>
              <c:f>Лист1!$B$5:$F$5</c:f>
              <c:numCache>
                <c:formatCode>0%</c:formatCode>
                <c:ptCount val="5"/>
                <c:pt idx="0">
                  <c:v>3.9632251374775017E-2</c:v>
                </c:pt>
                <c:pt idx="1">
                  <c:v>5.3784461772907528E-2</c:v>
                </c:pt>
                <c:pt idx="2">
                  <c:v>4.6478997412624609E-2</c:v>
                </c:pt>
                <c:pt idx="3">
                  <c:v>3.4715718983934156E-2</c:v>
                </c:pt>
                <c:pt idx="4">
                  <c:v>3.8504748719695281E-2</c:v>
                </c:pt>
              </c:numCache>
            </c:numRef>
          </c:val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Производство пластмассовых изделий</c:v>
                </c:pt>
              </c:strCache>
            </c:strRef>
          </c:tx>
          <c:dLbls>
            <c:dLbl>
              <c:idx val="0"/>
              <c:layout>
                <c:manualLayout>
                  <c:x val="-5.0057250516831386E-3"/>
                  <c:y val="-2.9808894473384025E-2"/>
                </c:manualLayout>
              </c:layout>
              <c:showVal val="1"/>
            </c:dLbl>
            <c:dLbl>
              <c:idx val="1"/>
              <c:layout>
                <c:manualLayout>
                  <c:x val="-1.0011450103366251E-2"/>
                  <c:y val="-2.9808894473384025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2.9808894473384036E-2"/>
                </c:manualLayout>
              </c:layout>
              <c:showVal val="1"/>
            </c:dLbl>
            <c:dLbl>
              <c:idx val="3"/>
              <c:layout>
                <c:manualLayout>
                  <c:x val="-5.0057250516831282E-3"/>
                  <c:y val="-3.9745192631178698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4.222926717062736E-2"/>
                </c:manualLayout>
              </c:layout>
              <c:showVal val="1"/>
            </c:dLbl>
            <c:numFmt formatCode="0.0%" sourceLinked="0"/>
            <c:txPr>
              <a:bodyPr/>
              <a:lstStyle/>
              <a:p>
                <a:pPr>
                  <a:defRPr b="0" i="0"/>
                </a:pPr>
                <a:endParaRPr lang="ru-RU"/>
              </a:p>
            </c:txPr>
            <c:showVal val="1"/>
          </c:dLbls>
          <c:cat>
            <c:strRef>
              <c:f>Лист1!$B$1:$F$1</c:f>
              <c:strCache>
                <c:ptCount val="5"/>
                <c:pt idx="0">
                  <c:v>1998</c:v>
                </c:pt>
                <c:pt idx="1">
                  <c:v>2003</c:v>
                </c:pt>
                <c:pt idx="2">
                  <c:v>2008</c:v>
                </c:pt>
                <c:pt idx="3">
                  <c:v>2014</c:v>
                </c:pt>
                <c:pt idx="4">
                  <c:v>2018</c:v>
                </c:pt>
              </c:strCache>
            </c:strRef>
          </c:cat>
          <c:val>
            <c:numRef>
              <c:f>Лист1!$B$6:$F$6</c:f>
              <c:numCache>
                <c:formatCode>0.0%</c:formatCode>
                <c:ptCount val="5"/>
                <c:pt idx="0">
                  <c:v>9.7509799471194366E-3</c:v>
                </c:pt>
                <c:pt idx="1">
                  <c:v>1.5862266540067255E-2</c:v>
                </c:pt>
                <c:pt idx="2">
                  <c:v>1.9149237534156417E-2</c:v>
                </c:pt>
                <c:pt idx="3">
                  <c:v>3.1069174997617587E-2</c:v>
                </c:pt>
                <c:pt idx="4">
                  <c:v>2.9846216095928173E-2</c:v>
                </c:pt>
              </c:numCache>
            </c:numRef>
          </c:val>
        </c:ser>
        <c:dLbls>
          <c:showVal val="1"/>
        </c:dLbls>
        <c:gapWidth val="60"/>
        <c:overlap val="100"/>
        <c:axId val="106182144"/>
        <c:axId val="106183680"/>
      </c:barChart>
      <c:catAx>
        <c:axId val="106182144"/>
        <c:scaling>
          <c:orientation val="minMax"/>
        </c:scaling>
        <c:axPos val="b"/>
        <c:numFmt formatCode="General" sourceLinked="1"/>
        <c:tickLblPos val="nextTo"/>
        <c:crossAx val="106183680"/>
        <c:crosses val="autoZero"/>
        <c:auto val="1"/>
        <c:lblAlgn val="ctr"/>
        <c:lblOffset val="100"/>
      </c:catAx>
      <c:valAx>
        <c:axId val="106183680"/>
        <c:scaling>
          <c:orientation val="minMax"/>
          <c:max val="1"/>
          <c:min val="0"/>
        </c:scaling>
        <c:delete val="1"/>
        <c:axPos val="l"/>
        <c:numFmt formatCode="0%" sourceLinked="1"/>
        <c:tickLblPos val="none"/>
        <c:crossAx val="1061821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50043864829396312"/>
          <c:y val="2.6217544059830799E-2"/>
          <c:w val="0.4842835739282591"/>
          <c:h val="0.94756491188033831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dLbl>
              <c:idx val="0"/>
              <c:layout>
                <c:manualLayout>
                  <c:x val="2.2175415573053383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Val val="1"/>
            </c:dLbl>
            <c:dLbl>
              <c:idx val="1"/>
              <c:layout>
                <c:manualLayout>
                  <c:x val="2.4247922134733164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Val val="1"/>
            </c:dLbl>
            <c:dLbl>
              <c:idx val="2"/>
              <c:layout>
                <c:manualLayout>
                  <c:x val="3.0155730533683291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Val val="1"/>
            </c:dLbl>
            <c:dLbl>
              <c:idx val="3"/>
              <c:layout>
                <c:manualLayout>
                  <c:x val="3.4843503937007872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Val val="1"/>
            </c:dLbl>
            <c:dLbl>
              <c:idx val="4"/>
              <c:layout>
                <c:manualLayout>
                  <c:x val="3.9229002624671924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Val val="1"/>
            </c:dLbl>
            <c:dLbl>
              <c:idx val="5"/>
              <c:layout>
                <c:manualLayout>
                  <c:x val="5.1465441819772539E-4"/>
                  <c:y val="2.3834130963482545E-3"/>
                </c:manualLayout>
              </c:layout>
              <c:dLblPos val="ctr"/>
              <c:showVal val="1"/>
            </c:dLbl>
            <c:dLbl>
              <c:idx val="6"/>
              <c:layout>
                <c:manualLayout>
                  <c:x val="3.5389326334208228E-4"/>
                  <c:y val="8.7390803986744422E-17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Лист1!$A$2:$A$20</c:f>
              <c:strCache>
                <c:ptCount val="19"/>
                <c:pt idx="0">
                  <c:v>лекарственные препараты</c:v>
                </c:pt>
                <c:pt idx="1">
                  <c:v>материалы лакокрасочные</c:v>
                </c:pt>
                <c:pt idx="2">
                  <c:v>азотные удобрения</c:v>
                </c:pt>
                <c:pt idx="3">
                  <c:v>первичная переработка нефти</c:v>
                </c:pt>
                <c:pt idx="4">
                  <c:v>дизельное топливо</c:v>
                </c:pt>
                <c:pt idx="5">
                  <c:v>нефть сырая</c:v>
                </c:pt>
                <c:pt idx="6">
                  <c:v>сельскохозяйственные и прочие шины</c:v>
                </c:pt>
                <c:pt idx="7">
                  <c:v>полимерные трубы и шлангы, фитинги</c:v>
                </c:pt>
                <c:pt idx="8">
                  <c:v>моющие средства</c:v>
                </c:pt>
                <c:pt idx="9">
                  <c:v>полимерные плёнки и листы, неармированные</c:v>
                </c:pt>
                <c:pt idx="10">
                  <c:v>технический углерод</c:v>
                </c:pt>
                <c:pt idx="11">
                  <c:v>полимеры пропилена</c:v>
                </c:pt>
                <c:pt idx="12">
                  <c:v>легковые шины</c:v>
                </c:pt>
                <c:pt idx="13">
                  <c:v>полимеры этилена, всего</c:v>
                </c:pt>
                <c:pt idx="14">
                  <c:v>синтетические каучуки</c:v>
                </c:pt>
                <c:pt idx="15">
                  <c:v>полимеры стирола</c:v>
                </c:pt>
                <c:pt idx="16">
                  <c:v>грузовые шины</c:v>
                </c:pt>
                <c:pt idx="17">
                  <c:v>поликарбонат</c:v>
                </c:pt>
                <c:pt idx="18">
                  <c:v>линейный полиэтилен низкой плотности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5.8137404580152685E-3</c:v>
                </c:pt>
                <c:pt idx="1">
                  <c:v>3.0057136706135634E-2</c:v>
                </c:pt>
                <c:pt idx="2">
                  <c:v>4.5197848070886164E-2</c:v>
                </c:pt>
                <c:pt idx="3">
                  <c:v>5.9015923739092861E-2</c:v>
                </c:pt>
                <c:pt idx="4">
                  <c:v>6.4574538363301098E-2</c:v>
                </c:pt>
                <c:pt idx="5">
                  <c:v>6.9646393099306855E-2</c:v>
                </c:pt>
                <c:pt idx="6">
                  <c:v>0.10490683601941166</c:v>
                </c:pt>
                <c:pt idx="7">
                  <c:v>0.11525016638077264</c:v>
                </c:pt>
                <c:pt idx="8">
                  <c:v>0.122940929484447</c:v>
                </c:pt>
                <c:pt idx="9">
                  <c:v>0.12834971788812974</c:v>
                </c:pt>
                <c:pt idx="10">
                  <c:v>0.13094385484668164</c:v>
                </c:pt>
                <c:pt idx="11">
                  <c:v>0.15295174550186622</c:v>
                </c:pt>
                <c:pt idx="12">
                  <c:v>0.20366905400116986</c:v>
                </c:pt>
                <c:pt idx="13">
                  <c:v>0.4231676211914428</c:v>
                </c:pt>
                <c:pt idx="14">
                  <c:v>0.43628764030658546</c:v>
                </c:pt>
                <c:pt idx="15">
                  <c:v>0.54982675149085414</c:v>
                </c:pt>
                <c:pt idx="16">
                  <c:v>0.60952075858534083</c:v>
                </c:pt>
                <c:pt idx="17">
                  <c:v>1</c:v>
                </c:pt>
                <c:pt idx="18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Лист1!$A$2:$A$20</c:f>
              <c:strCache>
                <c:ptCount val="19"/>
                <c:pt idx="0">
                  <c:v>лекарственные препараты</c:v>
                </c:pt>
                <c:pt idx="1">
                  <c:v>материалы лакокрасочные</c:v>
                </c:pt>
                <c:pt idx="2">
                  <c:v>азотные удобрения</c:v>
                </c:pt>
                <c:pt idx="3">
                  <c:v>первичная переработка нефти</c:v>
                </c:pt>
                <c:pt idx="4">
                  <c:v>дизельное топливо</c:v>
                </c:pt>
                <c:pt idx="5">
                  <c:v>нефть сырая</c:v>
                </c:pt>
                <c:pt idx="6">
                  <c:v>сельскохозяйственные и прочие шины</c:v>
                </c:pt>
                <c:pt idx="7">
                  <c:v>полимерные трубы и шлангы, фитинги</c:v>
                </c:pt>
                <c:pt idx="8">
                  <c:v>моющие средства</c:v>
                </c:pt>
                <c:pt idx="9">
                  <c:v>полимерные плёнки и листы, неармированные</c:v>
                </c:pt>
                <c:pt idx="10">
                  <c:v>технический углерод</c:v>
                </c:pt>
                <c:pt idx="11">
                  <c:v>полимеры пропилена</c:v>
                </c:pt>
                <c:pt idx="12">
                  <c:v>легковые шины</c:v>
                </c:pt>
                <c:pt idx="13">
                  <c:v>полимеры этилена, всего</c:v>
                </c:pt>
                <c:pt idx="14">
                  <c:v>синтетические каучуки</c:v>
                </c:pt>
                <c:pt idx="15">
                  <c:v>полимеры стирола</c:v>
                </c:pt>
                <c:pt idx="16">
                  <c:v>грузовые шины</c:v>
                </c:pt>
                <c:pt idx="17">
                  <c:v>поликарбонат</c:v>
                </c:pt>
                <c:pt idx="18">
                  <c:v>линейный полиэтилен низкой плотности</c:v>
                </c:pt>
              </c:strCache>
            </c:strRef>
          </c:cat>
          <c:val>
            <c:numRef>
              <c:f>Лист1!$C$2:$C$20</c:f>
              <c:numCache>
                <c:formatCode>0%</c:formatCode>
                <c:ptCount val="19"/>
                <c:pt idx="0">
                  <c:v>0.99418625954198458</c:v>
                </c:pt>
                <c:pt idx="1">
                  <c:v>0.96994286329386459</c:v>
                </c:pt>
                <c:pt idx="2">
                  <c:v>0.95480215192911388</c:v>
                </c:pt>
                <c:pt idx="3">
                  <c:v>0.9409840762609073</c:v>
                </c:pt>
                <c:pt idx="4">
                  <c:v>0.93542546163669893</c:v>
                </c:pt>
                <c:pt idx="5">
                  <c:v>0.93035360690069313</c:v>
                </c:pt>
                <c:pt idx="6">
                  <c:v>0.89509316398058847</c:v>
                </c:pt>
                <c:pt idx="7">
                  <c:v>0.88474983361922754</c:v>
                </c:pt>
                <c:pt idx="8">
                  <c:v>0.87705907051555321</c:v>
                </c:pt>
                <c:pt idx="9">
                  <c:v>0.87165028211187046</c:v>
                </c:pt>
                <c:pt idx="10">
                  <c:v>0.86905614515331842</c:v>
                </c:pt>
                <c:pt idx="11">
                  <c:v>0.84704825449813403</c:v>
                </c:pt>
                <c:pt idx="12">
                  <c:v>0.79633094599883003</c:v>
                </c:pt>
                <c:pt idx="13">
                  <c:v>0.57683237880855731</c:v>
                </c:pt>
                <c:pt idx="14">
                  <c:v>0.5637123596934146</c:v>
                </c:pt>
                <c:pt idx="15">
                  <c:v>0.45017324850914581</c:v>
                </c:pt>
                <c:pt idx="16">
                  <c:v>0.39047924141465928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</c:ser>
        <c:dLbls/>
        <c:gapWidth val="50"/>
        <c:overlap val="100"/>
        <c:axId val="53465088"/>
        <c:axId val="53466624"/>
      </c:barChart>
      <c:catAx>
        <c:axId val="53465088"/>
        <c:scaling>
          <c:orientation val="minMax"/>
        </c:scaling>
        <c:axPos val="l"/>
        <c:tickLblPos val="nextTo"/>
        <c:crossAx val="53466624"/>
        <c:crosses val="autoZero"/>
        <c:auto val="1"/>
        <c:lblAlgn val="ctr"/>
        <c:lblOffset val="100"/>
      </c:catAx>
      <c:valAx>
        <c:axId val="53466624"/>
        <c:scaling>
          <c:orientation val="minMax"/>
          <c:max val="1"/>
          <c:min val="0"/>
        </c:scaling>
        <c:delete val="1"/>
        <c:axPos val="b"/>
        <c:numFmt formatCode="0%" sourceLinked="1"/>
        <c:tickLblPos val="none"/>
        <c:crossAx val="53465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600" b="1" i="1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4048255975038881"/>
          <c:y val="4.2928939440599903E-2"/>
          <c:w val="0.85323243079040001"/>
          <c:h val="0.7954918768944917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</a:ln>
            <a:effectLst>
              <a:outerShdw blurRad="38100" dist="25400" dir="5400000" rotWithShape="0">
                <a:srgbClr val="000000">
                  <a:alpha val="40000"/>
                </a:srgbClr>
              </a:outerShdw>
            </a:effectLst>
          </c:spPr>
          <c:cat>
            <c:numRef>
              <c:f>Лист1!$A$2:$A$21</c:f>
              <c:numCache>
                <c:formatCode>General</c:formatCode>
                <c:ptCount val="20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</c:numCache>
            </c:numRef>
          </c:cat>
          <c:val>
            <c:numRef>
              <c:f>Лист1!$B$2:$B$21</c:f>
              <c:numCache>
                <c:formatCode>0</c:formatCode>
                <c:ptCount val="20"/>
                <c:pt idx="0">
                  <c:v>365</c:v>
                </c:pt>
                <c:pt idx="1">
                  <c:v>375.04300000000001</c:v>
                </c:pt>
                <c:pt idx="2">
                  <c:v>385.5</c:v>
                </c:pt>
                <c:pt idx="3">
                  <c:v>410.1</c:v>
                </c:pt>
                <c:pt idx="4">
                  <c:v>440.9</c:v>
                </c:pt>
                <c:pt idx="5">
                  <c:v>479.03399999999993</c:v>
                </c:pt>
                <c:pt idx="6">
                  <c:v>461.52499999999992</c:v>
                </c:pt>
                <c:pt idx="7">
                  <c:v>564.30399999999997</c:v>
                </c:pt>
                <c:pt idx="8">
                  <c:v>932.21799999999996</c:v>
                </c:pt>
                <c:pt idx="9">
                  <c:v>1004.939</c:v>
                </c:pt>
                <c:pt idx="10">
                  <c:v>1244.6469999999999</c:v>
                </c:pt>
                <c:pt idx="11">
                  <c:v>1342.489</c:v>
                </c:pt>
                <c:pt idx="12">
                  <c:v>1383.4570000000001</c:v>
                </c:pt>
                <c:pt idx="13">
                  <c:v>1460.1839999999997</c:v>
                </c:pt>
                <c:pt idx="14">
                  <c:v>1560.6219999999998</c:v>
                </c:pt>
                <c:pt idx="15">
                  <c:v>1600.0939999999998</c:v>
                </c:pt>
                <c:pt idx="16">
                  <c:v>1611.288</c:v>
                </c:pt>
                <c:pt idx="17">
                  <c:v>1655.84</c:v>
                </c:pt>
                <c:pt idx="18">
                  <c:v>1670.1193999999998</c:v>
                </c:pt>
                <c:pt idx="19">
                  <c:v>1688.4156000000003</c:v>
                </c:pt>
              </c:numCache>
            </c:numRef>
          </c:val>
        </c:ser>
        <c:dLbls/>
        <c:gapWidth val="34"/>
        <c:axId val="116061696"/>
        <c:axId val="116063232"/>
      </c:barChart>
      <c:catAx>
        <c:axId val="116061696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116063232"/>
        <c:crosses val="autoZero"/>
        <c:auto val="1"/>
        <c:lblAlgn val="ctr"/>
        <c:lblOffset val="100"/>
      </c:catAx>
      <c:valAx>
        <c:axId val="116063232"/>
        <c:scaling>
          <c:orientation val="minMax"/>
          <c:max val="1700"/>
          <c:min val="0"/>
        </c:scaling>
        <c:axPos val="l"/>
        <c:numFmt formatCode="0" sourceLinked="1"/>
        <c:tickLblPos val="nextTo"/>
        <c:crossAx val="116061696"/>
        <c:crosses val="autoZero"/>
        <c:crossBetween val="between"/>
        <c:majorUnit val="20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21486748997086139"/>
          <c:y val="0.13750000000000001"/>
          <c:w val="0.42084157865847688"/>
          <c:h val="0.753125000000000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7.1913351761795447E-2"/>
                  <c:y val="-0.12536145146734079"/>
                </c:manualLayout>
              </c:layout>
              <c:showVal val="1"/>
              <c:showCatName val="1"/>
              <c:separator>
</c:separator>
            </c:dLbl>
            <c:dLbl>
              <c:idx val="1"/>
              <c:layout>
                <c:manualLayout>
                  <c:x val="-4.5966977266552349E-2"/>
                  <c:y val="-4.4473939729679966E-2"/>
                </c:manualLayout>
              </c:layout>
              <c:showVal val="1"/>
              <c:showCatName val="1"/>
              <c:separator>
</c:separator>
            </c:dLbl>
            <c:dLbl>
              <c:idx val="2"/>
              <c:layout>
                <c:manualLayout>
                  <c:x val="3.1432151103122759E-2"/>
                  <c:y val="-4.8843697732215467E-2"/>
                </c:manualLayout>
              </c:layout>
              <c:showVal val="1"/>
              <c:showCatName val="1"/>
              <c:separator>
</c:separator>
            </c:dLbl>
            <c:dLbl>
              <c:idx val="3"/>
              <c:layout>
                <c:manualLayout>
                  <c:x val="3.1989019921878871E-3"/>
                  <c:y val="-7.8263754559995628E-3"/>
                </c:manualLayout>
              </c:layout>
              <c:showVal val="1"/>
              <c:showCatName val="1"/>
              <c:separator>
</c:separator>
            </c:dLbl>
            <c:dLbl>
              <c:idx val="4"/>
              <c:layout>
                <c:manualLayout>
                  <c:x val="-3.7592082727881725E-4"/>
                  <c:y val="5.7650367615166044E-2"/>
                </c:manualLayout>
              </c:layout>
              <c:showVal val="1"/>
              <c:showCatName val="1"/>
              <c:separator>
</c:separator>
            </c:dLbl>
            <c:dLbl>
              <c:idx val="5"/>
              <c:layout>
                <c:manualLayout>
                  <c:x val="-9.074899268618121E-6"/>
                  <c:y val="-2.390582933707518E-2"/>
                </c:manualLayout>
              </c:layout>
              <c:showVal val="1"/>
              <c:showCatName val="1"/>
              <c:separator>
</c:separator>
            </c:dLbl>
            <c:dLbl>
              <c:idx val="6"/>
              <c:layout>
                <c:manualLayout>
                  <c:x val="8.0060548827908015E-2"/>
                  <c:y val="3.2203803839147255E-2"/>
                </c:manualLayout>
              </c:layout>
              <c:showVal val="1"/>
              <c:showCatName val="1"/>
              <c:separator>
</c:separator>
            </c:dLbl>
            <c:dLbl>
              <c:idx val="7"/>
              <c:layout>
                <c:manualLayout>
                  <c:x val="-6.9666214205022337E-2"/>
                  <c:y val="-8.896081561713844E-3"/>
                </c:manualLayout>
              </c:layout>
              <c:showVal val="1"/>
              <c:showCatName val="1"/>
              <c:separator>
</c:separator>
            </c:dLbl>
            <c:dLbl>
              <c:idx val="8"/>
              <c:layout>
                <c:manualLayout>
                  <c:x val="-8.7043408818162124E-2"/>
                  <c:y val="-0.21790158779922481"/>
                </c:manualLayout>
              </c:layout>
              <c:showVal val="1"/>
              <c:showCatName val="1"/>
              <c:separator>
</c:separator>
            </c:dLbl>
            <c:dLbl>
              <c:idx val="9"/>
              <c:layout>
                <c:manualLayout>
                  <c:x val="0.13298123640827589"/>
                  <c:y val="-0.20845423228346463"/>
                </c:manualLayout>
              </c:layout>
              <c:showVal val="1"/>
              <c:showCatName val="1"/>
              <c:separator>
</c:separator>
            </c:dLbl>
            <c:numFmt formatCode="0%" sourceLinked="0"/>
            <c:spPr>
              <a:noFill/>
            </c:spPr>
            <c:txPr>
              <a:bodyPr/>
              <a:lstStyle/>
              <a:p>
                <a:pPr>
                  <a:lnSpc>
                    <a:spcPct val="80000"/>
                  </a:lnSpc>
                  <a:defRPr sz="1400"/>
                </a:pPr>
                <a:endParaRPr lang="ru-RU"/>
              </a:p>
            </c:txPr>
            <c:showVal val="1"/>
            <c:showCatName val="1"/>
            <c:separator>
</c:separator>
            <c:showLeaderLines val="1"/>
          </c:dLbls>
          <c:cat>
            <c:strRef>
              <c:f>Лист1!$A$2:$A$10</c:f>
              <c:strCache>
                <c:ptCount val="9"/>
                <c:pt idx="0">
                  <c:v>переработка полимеров и малотоннажная химия</c:v>
                </c:pt>
                <c:pt idx="1">
                  <c:v>индустрия нанотехнологий</c:v>
                </c:pt>
                <c:pt idx="2">
                  <c:v>другие производства</c:v>
                </c:pt>
                <c:pt idx="3">
                  <c:v>химико-фотографическая промышленность</c:v>
                </c:pt>
                <c:pt idx="4">
                  <c:v>приборостроение</c:v>
                </c:pt>
                <c:pt idx="5">
                  <c:v>строительная химия, лакокрасочные материалы</c:v>
                </c:pt>
                <c:pt idx="6">
                  <c:v>медицина и фармацевтика</c:v>
                </c:pt>
                <c:pt idx="7">
                  <c:v>энерго-ресурсо-сберегающие технологии</c:v>
                </c:pt>
                <c:pt idx="8">
                  <c:v>сертификация и лабораторные исследования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0.41400000000000003</c:v>
                </c:pt>
                <c:pt idx="1">
                  <c:v>4.7000000000000007E-2</c:v>
                </c:pt>
                <c:pt idx="2">
                  <c:v>0.10299999999999998</c:v>
                </c:pt>
                <c:pt idx="3">
                  <c:v>1.7999999999999999E-2</c:v>
                </c:pt>
                <c:pt idx="4">
                  <c:v>7.5999999999999998E-2</c:v>
                </c:pt>
                <c:pt idx="5">
                  <c:v>0.21200000000000002</c:v>
                </c:pt>
                <c:pt idx="6">
                  <c:v>7.0999999999999994E-2</c:v>
                </c:pt>
                <c:pt idx="7">
                  <c:v>3.500000000000001E-2</c:v>
                </c:pt>
                <c:pt idx="8">
                  <c:v>2.4E-2</c:v>
                </c:pt>
              </c:numCache>
            </c:numRef>
          </c:val>
        </c:ser>
        <c:dLbls/>
        <c:firstSliceAng val="22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5"/>
      <c:rotY val="310"/>
      <c:perspective val="70"/>
    </c:view3D>
    <c:plotArea>
      <c:layout>
        <c:manualLayout>
          <c:layoutTarget val="inner"/>
          <c:xMode val="edge"/>
          <c:yMode val="edge"/>
          <c:x val="0.19856118907774459"/>
          <c:y val="0.25697638576331999"/>
          <c:w val="0.39835046321182765"/>
          <c:h val="0.558429533903313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8.4343034337986691E-2"/>
                  <c:y val="0.13870171527103414"/>
                </c:manualLayout>
              </c:layout>
              <c:showVal val="1"/>
              <c:showCatName val="1"/>
              <c:separator>
</c:separator>
            </c:dLbl>
            <c:dLbl>
              <c:idx val="1"/>
              <c:layout>
                <c:manualLayout>
                  <c:x val="-2.2244471145465117E-2"/>
                  <c:y val="0.10545428840934741"/>
                </c:manualLayout>
              </c:layout>
              <c:showVal val="1"/>
              <c:showCatName val="1"/>
              <c:separator>
</c:separator>
            </c:dLbl>
            <c:dLbl>
              <c:idx val="2"/>
              <c:layout>
                <c:manualLayout>
                  <c:x val="1.8866196490486765E-3"/>
                  <c:y val="4.5261972248810484E-2"/>
                </c:manualLayout>
              </c:layout>
              <c:showVal val="1"/>
              <c:showCatName val="1"/>
              <c:separator>
</c:separator>
            </c:dLbl>
            <c:dLbl>
              <c:idx val="3"/>
              <c:layout>
                <c:manualLayout>
                  <c:x val="-2.9040438863480136E-2"/>
                  <c:y val="8.9681257633662984E-2"/>
                </c:manualLayout>
              </c:layout>
              <c:showVal val="1"/>
              <c:showCatName val="1"/>
              <c:separator>
</c:separator>
            </c:dLbl>
            <c:dLbl>
              <c:idx val="4"/>
              <c:layout>
                <c:manualLayout>
                  <c:x val="-1.7596611525994552E-2"/>
                  <c:y val="2.563983711762158E-3"/>
                </c:manualLayout>
              </c:layout>
              <c:showVal val="1"/>
              <c:showCatName val="1"/>
              <c:separator>
</c:separator>
            </c:dLbl>
            <c:dLbl>
              <c:idx val="5"/>
              <c:layout>
                <c:manualLayout>
                  <c:x val="-2.9318709407495789E-2"/>
                  <c:y val="-3.3856791338582673E-2"/>
                </c:manualLayout>
              </c:layout>
              <c:showVal val="1"/>
              <c:showCatName val="1"/>
              <c:separator>
</c:separator>
            </c:dLbl>
            <c:dLbl>
              <c:idx val="6"/>
              <c:layout>
                <c:manualLayout>
                  <c:x val="-8.4085129155066426E-2"/>
                  <c:y val="-2.0948572834645671E-2"/>
                </c:manualLayout>
              </c:layout>
              <c:showVal val="1"/>
              <c:showCatName val="1"/>
              <c:separator>
</c:separator>
            </c:dLbl>
            <c:dLbl>
              <c:idx val="7"/>
              <c:layout>
                <c:manualLayout>
                  <c:x val="-9.2367280973181184E-2"/>
                  <c:y val="-0.15868922244094491"/>
                </c:manualLayout>
              </c:layout>
              <c:showVal val="1"/>
              <c:showCatName val="1"/>
              <c:separator>
</c:separator>
            </c:dLbl>
            <c:dLbl>
              <c:idx val="8"/>
              <c:layout>
                <c:manualLayout>
                  <c:x val="8.7579790364326962E-2"/>
                  <c:y val="-0.21548548228346462"/>
                </c:manualLayout>
              </c:layout>
              <c:showVal val="1"/>
              <c:showCatName val="1"/>
              <c:separator>
</c:separator>
            </c:dLbl>
            <c:dLbl>
              <c:idx val="9"/>
              <c:layout>
                <c:manualLayout>
                  <c:x val="0.13298123640827589"/>
                  <c:y val="-0.20845423228346463"/>
                </c:manualLayout>
              </c:layout>
              <c:showVal val="1"/>
              <c:showCatName val="1"/>
              <c:separator>
</c:separator>
            </c:dLbl>
            <c:numFmt formatCode="0%" sourceLinked="0"/>
            <c:spPr>
              <a:noFill/>
            </c:spPr>
            <c:txPr>
              <a:bodyPr/>
              <a:lstStyle/>
              <a:p>
                <a:pPr>
                  <a:lnSpc>
                    <a:spcPct val="80000"/>
                  </a:lnSpc>
                  <a:defRPr sz="1400"/>
                </a:pPr>
                <a:endParaRPr lang="ru-RU"/>
              </a:p>
            </c:txPr>
            <c:showVal val="1"/>
            <c:showCatName val="1"/>
            <c:separator>
</c:separator>
            <c:showLeaderLines val="1"/>
          </c:dLbls>
          <c:cat>
            <c:strRef>
              <c:f>Лист1!$A$2:$A$7</c:f>
              <c:strCache>
                <c:ptCount val="6"/>
                <c:pt idx="0">
                  <c:v>переработка полимеров</c:v>
                </c:pt>
                <c:pt idx="1">
                  <c:v>машиностроение</c:v>
                </c:pt>
                <c:pt idx="2">
                  <c:v>строительные материалы</c:v>
                </c:pt>
                <c:pt idx="3">
                  <c:v>металлообработка</c:v>
                </c:pt>
                <c:pt idx="4">
                  <c:v>деревообработка</c:v>
                </c:pt>
                <c:pt idx="5">
                  <c:v>другое производство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0.4</c:v>
                </c:pt>
                <c:pt idx="1">
                  <c:v>0.18000000000000002</c:v>
                </c:pt>
                <c:pt idx="2">
                  <c:v>0.12000000000000001</c:v>
                </c:pt>
                <c:pt idx="3">
                  <c:v>9.0000000000000011E-2</c:v>
                </c:pt>
                <c:pt idx="4">
                  <c:v>0.05</c:v>
                </c:pt>
                <c:pt idx="5">
                  <c:v>0.16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1695669730917557E-2"/>
          <c:y val="0.1139853175744419"/>
          <c:w val="0.93830433026909565"/>
          <c:h val="0.7503835566619805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промышленность РТ</c:v>
                </c:pt>
              </c:strCache>
            </c:strRef>
          </c:tx>
          <c:spPr>
            <a:solidFill>
              <a:srgbClr val="009900"/>
            </a:solidFill>
            <a:ln w="9525" cap="flat" cmpd="sng" algn="ctr">
              <a:solidFill>
                <a:srgbClr val="92D05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cat>
            <c:numRef>
              <c:f>Лист1!$A$2:$A$20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Лист1!$B$2:$B$20</c:f>
              <c:numCache>
                <c:formatCode>0.0</c:formatCode>
                <c:ptCount val="19"/>
                <c:pt idx="0">
                  <c:v>1.3817305999999998</c:v>
                </c:pt>
                <c:pt idx="1">
                  <c:v>2.6112248999999998</c:v>
                </c:pt>
                <c:pt idx="2">
                  <c:v>4.246212700000001</c:v>
                </c:pt>
                <c:pt idx="3">
                  <c:v>5.1056694000000018</c:v>
                </c:pt>
                <c:pt idx="4">
                  <c:v>4.3871787000000007</c:v>
                </c:pt>
                <c:pt idx="5">
                  <c:v>8.9553664000000008</c:v>
                </c:pt>
                <c:pt idx="6">
                  <c:v>9.6878000000000011</c:v>
                </c:pt>
                <c:pt idx="7">
                  <c:v>17.452199999999998</c:v>
                </c:pt>
                <c:pt idx="8">
                  <c:v>18.854800000000004</c:v>
                </c:pt>
                <c:pt idx="9">
                  <c:v>23.511099999999999</c:v>
                </c:pt>
                <c:pt idx="10">
                  <c:v>8.0015000000000001</c:v>
                </c:pt>
                <c:pt idx="11" formatCode="#,##0.0">
                  <c:v>13.280700000000001</c:v>
                </c:pt>
                <c:pt idx="12" formatCode="#,##0.0">
                  <c:v>42.9343</c:v>
                </c:pt>
                <c:pt idx="13" formatCode="#,##0.0">
                  <c:v>35.9084</c:v>
                </c:pt>
                <c:pt idx="14" formatCode="#,##0.0">
                  <c:v>60.707000000000008</c:v>
                </c:pt>
                <c:pt idx="15" formatCode="#,##0.0">
                  <c:v>92.602499999999978</c:v>
                </c:pt>
                <c:pt idx="16" formatCode="#,##0.0">
                  <c:v>49.656800000000004</c:v>
                </c:pt>
                <c:pt idx="17" formatCode="#,##0.0">
                  <c:v>52.067400000000006</c:v>
                </c:pt>
                <c:pt idx="18">
                  <c:v>73.961300000000023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НГХК РТ</c:v>
                </c:pt>
              </c:strCache>
            </c:strRef>
          </c:tx>
          <c:spPr>
            <a:solidFill>
              <a:srgbClr val="FFC000"/>
            </a:solidFill>
            <a:ln w="19050" cap="flat" cmpd="sng" algn="ctr">
              <a:solidFill>
                <a:srgbClr val="FEB80A">
                  <a:lumMod val="7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/>
          </c:spPr>
          <c:cat>
            <c:numRef>
              <c:f>Лист1!$A$2:$A$20</c:f>
              <c:numCache>
                <c:formatCode>General</c:formatCode>
                <c:ptCount val="19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</c:numCache>
            </c:numRef>
          </c:cat>
          <c:val>
            <c:numRef>
              <c:f>Лист1!$C$2:$C$20</c:f>
              <c:numCache>
                <c:formatCode>0.0</c:formatCode>
                <c:ptCount val="19"/>
                <c:pt idx="0">
                  <c:v>0.8164830999999998</c:v>
                </c:pt>
                <c:pt idx="1">
                  <c:v>1.7294825999999999</c:v>
                </c:pt>
                <c:pt idx="2">
                  <c:v>3.1018640999999998</c:v>
                </c:pt>
                <c:pt idx="3">
                  <c:v>3.0029822000000004</c:v>
                </c:pt>
                <c:pt idx="4">
                  <c:v>1.9930235000000001</c:v>
                </c:pt>
                <c:pt idx="5">
                  <c:v>4.0995627000000017</c:v>
                </c:pt>
                <c:pt idx="6">
                  <c:v>6.619699999999999</c:v>
                </c:pt>
                <c:pt idx="7">
                  <c:v>14.201000000000001</c:v>
                </c:pt>
                <c:pt idx="8">
                  <c:v>14.536</c:v>
                </c:pt>
                <c:pt idx="9">
                  <c:v>16.614500000000003</c:v>
                </c:pt>
                <c:pt idx="10">
                  <c:v>4.9898000000000007</c:v>
                </c:pt>
                <c:pt idx="11" formatCode="#,##0.0">
                  <c:v>9.2480999999999991</c:v>
                </c:pt>
                <c:pt idx="12" formatCode="#,##0.0">
                  <c:v>37.253100000000003</c:v>
                </c:pt>
                <c:pt idx="13" formatCode="#,##0.0">
                  <c:v>25.481499999999997</c:v>
                </c:pt>
                <c:pt idx="14">
                  <c:v>43.239600000000003</c:v>
                </c:pt>
                <c:pt idx="15">
                  <c:v>70.855599999999981</c:v>
                </c:pt>
                <c:pt idx="16">
                  <c:v>25.1707</c:v>
                </c:pt>
                <c:pt idx="17">
                  <c:v>33.555500000000002</c:v>
                </c:pt>
                <c:pt idx="18">
                  <c:v>52.208400000000012</c:v>
                </c:pt>
              </c:numCache>
            </c:numRef>
          </c:val>
        </c:ser>
        <c:dLbls/>
        <c:gapWidth val="36"/>
        <c:overlap val="44"/>
        <c:axId val="140278784"/>
        <c:axId val="140284672"/>
      </c:barChart>
      <c:catAx>
        <c:axId val="140278784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 sz="1600"/>
            </a:pPr>
            <a:endParaRPr lang="ru-RU"/>
          </a:p>
        </c:txPr>
        <c:crossAx val="140284672"/>
        <c:crosses val="autoZero"/>
        <c:auto val="1"/>
        <c:lblAlgn val="ctr"/>
        <c:lblOffset val="100"/>
      </c:catAx>
      <c:valAx>
        <c:axId val="140284672"/>
        <c:scaling>
          <c:orientation val="minMax"/>
          <c:max val="95"/>
          <c:min val="0"/>
        </c:scaling>
        <c:axPos val="l"/>
        <c:numFmt formatCode="0" sourceLinked="0"/>
        <c:tickLblPos val="nextTo"/>
        <c:crossAx val="14027878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400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 b="1" i="1">
                <a:solidFill>
                  <a:schemeClr val="accent3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1.3636363636363641E-2"/>
          <c:y val="0"/>
          <c:w val="0.96212121760643921"/>
          <c:h val="0.10235626655265377"/>
        </c:manualLayout>
      </c:layout>
      <c:spPr>
        <a:noFill/>
      </c:spPr>
      <c:txPr>
        <a:bodyPr/>
        <a:lstStyle/>
        <a:p>
          <a:pPr>
            <a:defRPr sz="2400" b="1" i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5"/>
      </a:pPr>
      <a:endParaRPr lang="ru-RU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plotArea>
      <c:layout>
        <c:manualLayout>
          <c:layoutTarget val="inner"/>
          <c:xMode val="edge"/>
          <c:yMode val="edge"/>
          <c:x val="7.2609614368727024E-2"/>
          <c:y val="3.9485910249080255E-2"/>
          <c:w val="0.88249387576552951"/>
          <c:h val="0.84403430256274303"/>
        </c:manualLayout>
      </c:layout>
      <c:lineChart>
        <c:grouping val="standard"/>
        <c:ser>
          <c:idx val="0"/>
          <c:order val="0"/>
          <c:tx>
            <c:strRef>
              <c:f>Лист1!$A$2</c:f>
              <c:strCache>
                <c:ptCount val="1"/>
                <c:pt idx="0">
                  <c:v>Нефтехимия и химия Татарстана</c:v>
                </c:pt>
              </c:strCache>
            </c:strRef>
          </c:tx>
          <c:spPr>
            <a:ln w="1016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c:spPr>
          </c:marker>
          <c:cat>
            <c:strRef>
              <c:f>Лист1!$B$1:$Z$1</c:f>
              <c:strCache>
                <c:ptCount val="25"/>
                <c:pt idx="0">
                  <c:v>1990</c:v>
                </c:pt>
                <c:pt idx="1">
                  <c:v>1994</c:v>
                </c:pt>
                <c:pt idx="2">
                  <c:v>1996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  <c:pt idx="23">
                  <c:v>2018</c:v>
                </c:pt>
                <c:pt idx="24">
                  <c:v>2019</c:v>
                </c:pt>
              </c:strCache>
            </c:strRef>
          </c:cat>
          <c:val>
            <c:numRef>
              <c:f>Лист1!$B$2:$Z$2</c:f>
              <c:numCache>
                <c:formatCode>0%</c:formatCode>
                <c:ptCount val="25"/>
                <c:pt idx="0">
                  <c:v>1</c:v>
                </c:pt>
                <c:pt idx="1">
                  <c:v>0.5</c:v>
                </c:pt>
                <c:pt idx="2">
                  <c:v>0.55000000000000004</c:v>
                </c:pt>
                <c:pt idx="3">
                  <c:v>0.57469567443157954</c:v>
                </c:pt>
                <c:pt idx="4">
                  <c:v>0.62858757639145213</c:v>
                </c:pt>
                <c:pt idx="5">
                  <c:v>0.70786027014380171</c:v>
                </c:pt>
                <c:pt idx="6">
                  <c:v>0.77717947432731993</c:v>
                </c:pt>
                <c:pt idx="7">
                  <c:v>0.81578589758882947</c:v>
                </c:pt>
                <c:pt idx="8">
                  <c:v>0.89670263011667184</c:v>
                </c:pt>
                <c:pt idx="9">
                  <c:v>1.0522795156067901</c:v>
                </c:pt>
                <c:pt idx="10">
                  <c:v>1.1416277670371826</c:v>
                </c:pt>
                <c:pt idx="11">
                  <c:v>1.268800637374683</c:v>
                </c:pt>
                <c:pt idx="12">
                  <c:v>1.4979039594122108</c:v>
                </c:pt>
                <c:pt idx="13">
                  <c:v>1.5428852280442682</c:v>
                </c:pt>
                <c:pt idx="14">
                  <c:v>1.5032106780046302</c:v>
                </c:pt>
                <c:pt idx="15">
                  <c:v>1.7190065963302956</c:v>
                </c:pt>
                <c:pt idx="16">
                  <c:v>1.8462828467406192</c:v>
                </c:pt>
                <c:pt idx="17">
                  <c:v>1.957514722183088</c:v>
                </c:pt>
                <c:pt idx="18" formatCode="0.0%">
                  <c:v>2.0646600371527453</c:v>
                </c:pt>
                <c:pt idx="19" formatCode="0.0%">
                  <c:v>2.0579032848188095</c:v>
                </c:pt>
                <c:pt idx="20">
                  <c:v>2.1207281875532247</c:v>
                </c:pt>
                <c:pt idx="21">
                  <c:v>2.1527481476404504</c:v>
                </c:pt>
                <c:pt idx="22">
                  <c:v>2.1895558248035121</c:v>
                </c:pt>
                <c:pt idx="23">
                  <c:v>2.2743036595306032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Нефтехимия и химия России </c:v>
                </c:pt>
              </c:strCache>
            </c:strRef>
          </c:tx>
          <c:spPr>
            <a:ln w="101600">
              <a:solidFill>
                <a:schemeClr val="accent1"/>
              </a:solidFill>
            </a:ln>
          </c:spPr>
          <c:marker>
            <c:symbol val="circle"/>
            <c:size val="1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</c:spPr>
          </c:marker>
          <c:cat>
            <c:strRef>
              <c:f>Лист1!$B$1:$Z$1</c:f>
              <c:strCache>
                <c:ptCount val="25"/>
                <c:pt idx="0">
                  <c:v>1990</c:v>
                </c:pt>
                <c:pt idx="1">
                  <c:v>1994</c:v>
                </c:pt>
                <c:pt idx="2">
                  <c:v>1996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  <c:pt idx="23">
                  <c:v>2018</c:v>
                </c:pt>
                <c:pt idx="24">
                  <c:v>2019</c:v>
                </c:pt>
              </c:strCache>
            </c:strRef>
          </c:cat>
          <c:val>
            <c:numRef>
              <c:f>Лист1!$B$3:$Z$3</c:f>
              <c:numCache>
                <c:formatCode>0%</c:formatCode>
                <c:ptCount val="25"/>
                <c:pt idx="0">
                  <c:v>1</c:v>
                </c:pt>
                <c:pt idx="1">
                  <c:v>0.44021327999999998</c:v>
                </c:pt>
                <c:pt idx="2">
                  <c:v>0.44167478808960015</c:v>
                </c:pt>
                <c:pt idx="3">
                  <c:v>0.43053574993398031</c:v>
                </c:pt>
                <c:pt idx="4">
                  <c:v>0.53386432991813559</c:v>
                </c:pt>
                <c:pt idx="5">
                  <c:v>0.61394397940585599</c:v>
                </c:pt>
                <c:pt idx="6">
                  <c:v>0.64464117837614876</c:v>
                </c:pt>
                <c:pt idx="7">
                  <c:v>0.64915366662478191</c:v>
                </c:pt>
                <c:pt idx="8">
                  <c:v>0.68161134995602057</c:v>
                </c:pt>
                <c:pt idx="9">
                  <c:v>0.72250803095338212</c:v>
                </c:pt>
                <c:pt idx="10">
                  <c:v>0.77073862363651791</c:v>
                </c:pt>
                <c:pt idx="11">
                  <c:v>0.83566649478543398</c:v>
                </c:pt>
                <c:pt idx="12">
                  <c:v>0.93109118717496608</c:v>
                </c:pt>
                <c:pt idx="13">
                  <c:v>0.9615302353845232</c:v>
                </c:pt>
                <c:pt idx="14">
                  <c:v>0.87646729906853438</c:v>
                </c:pt>
                <c:pt idx="15">
                  <c:v>1.0242344811113155</c:v>
                </c:pt>
                <c:pt idx="16">
                  <c:v>1.1050423084481868</c:v>
                </c:pt>
                <c:pt idx="17">
                  <c:v>1.1434653121201377</c:v>
                </c:pt>
                <c:pt idx="18">
                  <c:v>1.2007658192287687</c:v>
                </c:pt>
                <c:pt idx="19">
                  <c:v>1.2245247790649416</c:v>
                </c:pt>
                <c:pt idx="20">
                  <c:v>1.2762289531752107</c:v>
                </c:pt>
                <c:pt idx="21">
                  <c:v>1.4194159573802154</c:v>
                </c:pt>
                <c:pt idx="22">
                  <c:v>1.499970497664856</c:v>
                </c:pt>
                <c:pt idx="23">
                  <c:v>1.54944344849774</c:v>
                </c:pt>
              </c:numCache>
            </c:numRef>
          </c:val>
          <c:smooth val="1"/>
        </c:ser>
        <c:dLbls/>
        <c:marker val="1"/>
        <c:axId val="143199232"/>
        <c:axId val="143213312"/>
      </c:lineChart>
      <c:catAx>
        <c:axId val="143199232"/>
        <c:scaling>
          <c:orientation val="minMax"/>
        </c:scaling>
        <c:axPos val="b"/>
        <c:tickLblPos val="low"/>
        <c:spPr>
          <a:ln w="38100">
            <a:solidFill>
              <a:schemeClr val="tx1"/>
            </a:solidFill>
          </a:ln>
        </c:spPr>
        <c:txPr>
          <a:bodyPr rot="-5400000" vert="horz"/>
          <a:lstStyle/>
          <a:p>
            <a:pPr>
              <a:defRPr sz="1800" b="1">
                <a:latin typeface="+mn-lt"/>
                <a:cs typeface="Times New Roman" pitchFamily="18" charset="0"/>
              </a:defRPr>
            </a:pPr>
            <a:endParaRPr lang="ru-RU"/>
          </a:p>
        </c:txPr>
        <c:crossAx val="143213312"/>
        <c:crossesAt val="1"/>
        <c:auto val="1"/>
        <c:lblAlgn val="ctr"/>
        <c:lblOffset val="100"/>
      </c:catAx>
      <c:valAx>
        <c:axId val="143213312"/>
        <c:scaling>
          <c:orientation val="minMax"/>
          <c:max val="2.4"/>
          <c:min val="0.30000000000000032"/>
        </c:scaling>
        <c:axPos val="l"/>
        <c:numFmt formatCode="0%" sourceLinked="0"/>
        <c:tickLblPos val="nextTo"/>
        <c:crossAx val="143199232"/>
        <c:crosses val="autoZero"/>
        <c:crossBetween val="between"/>
        <c:majorUnit val="0.35000000000000009"/>
      </c:valAx>
    </c:plotArea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н-бутан</c:v>
                </c:pt>
                <c:pt idx="1">
                  <c:v>пропан</c:v>
                </c:pt>
                <c:pt idx="2">
                  <c:v>пропан</c:v>
                </c:pt>
                <c:pt idx="3">
                  <c:v>аммиак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250</c:v>
                </c:pt>
                <c:pt idx="2">
                  <c:v>76</c:v>
                </c:pt>
                <c:pt idx="3">
                  <c:v>14</c:v>
                </c:pt>
              </c:numCache>
            </c:numRef>
          </c:val>
        </c:ser>
        <c:dLbls>
          <c:showVal val="1"/>
        </c:dLbls>
        <c:axId val="143255808"/>
        <c:axId val="143339904"/>
      </c:barChart>
      <c:catAx>
        <c:axId val="143255808"/>
        <c:scaling>
          <c:orientation val="minMax"/>
        </c:scaling>
        <c:axPos val="l"/>
        <c:tickLblPos val="nextTo"/>
        <c:crossAx val="143339904"/>
        <c:crosses val="autoZero"/>
        <c:auto val="1"/>
        <c:lblAlgn val="ctr"/>
        <c:lblOffset val="100"/>
      </c:catAx>
      <c:valAx>
        <c:axId val="143339904"/>
        <c:scaling>
          <c:orientation val="minMax"/>
        </c:scaling>
        <c:delete val="1"/>
        <c:axPos val="b"/>
        <c:numFmt formatCode="General" sourceLinked="1"/>
        <c:tickLblPos val="none"/>
        <c:crossAx val="1432558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52F1BC-9179-4B31-B0FE-63B36CABECE2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B4F9A6-F7BF-4972-9339-327A672A86CE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Цель: </a:t>
          </a:r>
          <a:endParaRPr lang="ru-RU" sz="2000" b="1" dirty="0">
            <a:solidFill>
              <a:schemeClr val="tx1"/>
            </a:solidFill>
          </a:endParaRPr>
        </a:p>
      </dgm:t>
    </dgm:pt>
    <dgm:pt modelId="{60A5DBA0-40D3-4CA9-BA51-2D51338AAB53}" type="parTrans" cxnId="{CA080148-04F2-4E58-96D8-656BFB6635D9}">
      <dgm:prSet/>
      <dgm:spPr/>
      <dgm:t>
        <a:bodyPr/>
        <a:lstStyle/>
        <a:p>
          <a:endParaRPr lang="ru-RU"/>
        </a:p>
      </dgm:t>
    </dgm:pt>
    <dgm:pt modelId="{06CF39D7-320A-4157-A72F-B7BEC1811712}" type="sibTrans" cxnId="{CA080148-04F2-4E58-96D8-656BFB6635D9}">
      <dgm:prSet/>
      <dgm:spPr/>
      <dgm:t>
        <a:bodyPr/>
        <a:lstStyle/>
        <a:p>
          <a:endParaRPr lang="ru-RU"/>
        </a:p>
      </dgm:t>
    </dgm:pt>
    <dgm:pt modelId="{4F43C26D-F7EA-4BC6-8146-15D435CC6B24}">
      <dgm:prSet phldrT="[Текст]"/>
      <dgm:spPr/>
      <dgm:t>
        <a:bodyPr/>
        <a:lstStyle/>
        <a:p>
          <a:endParaRPr lang="ru-RU" dirty="0" smtClean="0"/>
        </a:p>
      </dgm:t>
    </dgm:pt>
    <dgm:pt modelId="{DFDD2A94-908E-41C4-AA85-81760C1EB168}" type="parTrans" cxnId="{04FCBBAF-3C4A-4A1B-AF85-28409F148059}">
      <dgm:prSet/>
      <dgm:spPr/>
      <dgm:t>
        <a:bodyPr/>
        <a:lstStyle/>
        <a:p>
          <a:endParaRPr lang="ru-RU"/>
        </a:p>
      </dgm:t>
    </dgm:pt>
    <dgm:pt modelId="{A78EA58D-EFBB-4A38-88F7-C405189309CC}" type="sibTrans" cxnId="{04FCBBAF-3C4A-4A1B-AF85-28409F148059}">
      <dgm:prSet/>
      <dgm:spPr/>
      <dgm:t>
        <a:bodyPr/>
        <a:lstStyle/>
        <a:p>
          <a:endParaRPr lang="ru-RU"/>
        </a:p>
      </dgm:t>
    </dgm:pt>
    <dgm:pt modelId="{97B3D430-B017-4F7C-8991-BD1BE43E8D7F}">
      <dgm:prSet phldrT="[Текст]" custT="1"/>
      <dgm:spPr/>
      <dgm:t>
        <a:bodyPr/>
        <a:lstStyle/>
        <a:p>
          <a:pPr algn="l"/>
          <a:r>
            <a:rPr lang="ru-RU" sz="1800" b="0" dirty="0" smtClean="0">
              <a:solidFill>
                <a:schemeClr val="tx1"/>
              </a:solidFill>
              <a:effectLst/>
            </a:rPr>
            <a:t>информирование предприятий НГХК РТ о новых решениях в области нефтедобычи,  нефтепереработки, нефтехимии</a:t>
          </a:r>
        </a:p>
      </dgm:t>
    </dgm:pt>
    <dgm:pt modelId="{06A229A5-F850-42F3-B7CD-53CF1A831563}" type="parTrans" cxnId="{ABEAA45C-1A09-4670-9BD2-4E1D3AE47781}">
      <dgm:prSet/>
      <dgm:spPr/>
      <dgm:t>
        <a:bodyPr/>
        <a:lstStyle/>
        <a:p>
          <a:endParaRPr lang="ru-RU"/>
        </a:p>
      </dgm:t>
    </dgm:pt>
    <dgm:pt modelId="{1D0BD894-F33F-4647-B6CD-0A10B27E7934}" type="sibTrans" cxnId="{ABEAA45C-1A09-4670-9BD2-4E1D3AE47781}">
      <dgm:prSet/>
      <dgm:spPr/>
      <dgm:t>
        <a:bodyPr/>
        <a:lstStyle/>
        <a:p>
          <a:endParaRPr lang="ru-RU"/>
        </a:p>
      </dgm:t>
    </dgm:pt>
    <dgm:pt modelId="{0E7A67E0-A70D-4E44-9ADF-ADADC31D29A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Формат:</a:t>
          </a:r>
          <a:endParaRPr lang="ru-RU" sz="2000" b="1" dirty="0">
            <a:solidFill>
              <a:schemeClr val="tx1"/>
            </a:solidFill>
          </a:endParaRPr>
        </a:p>
      </dgm:t>
    </dgm:pt>
    <dgm:pt modelId="{7E4CD46D-C41C-4AD6-B59F-0FADC32E0BA2}" type="parTrans" cxnId="{38803A68-C080-46B5-8678-220E149232B4}">
      <dgm:prSet/>
      <dgm:spPr/>
      <dgm:t>
        <a:bodyPr/>
        <a:lstStyle/>
        <a:p>
          <a:endParaRPr lang="ru-RU"/>
        </a:p>
      </dgm:t>
    </dgm:pt>
    <dgm:pt modelId="{A576C12F-E748-4209-AA3A-11BE86193474}" type="sibTrans" cxnId="{38803A68-C080-46B5-8678-220E149232B4}">
      <dgm:prSet/>
      <dgm:spPr/>
      <dgm:t>
        <a:bodyPr/>
        <a:lstStyle/>
        <a:p>
          <a:endParaRPr lang="ru-RU"/>
        </a:p>
      </dgm:t>
    </dgm:pt>
    <dgm:pt modelId="{F5527068-F033-4743-8918-343C99E07786}">
      <dgm:prSet phldrT="[Текст]"/>
      <dgm:spPr/>
      <dgm:t>
        <a:bodyPr/>
        <a:lstStyle/>
        <a:p>
          <a:endParaRPr lang="ru-RU" dirty="0" smtClean="0"/>
        </a:p>
      </dgm:t>
    </dgm:pt>
    <dgm:pt modelId="{F1A969A0-B7A3-4A90-AF3E-F31D4886374E}" type="parTrans" cxnId="{400FDA16-1A2E-4E10-8C3F-8CE09F002EF4}">
      <dgm:prSet/>
      <dgm:spPr/>
      <dgm:t>
        <a:bodyPr/>
        <a:lstStyle/>
        <a:p>
          <a:endParaRPr lang="ru-RU"/>
        </a:p>
      </dgm:t>
    </dgm:pt>
    <dgm:pt modelId="{CA905D94-1AD8-4EF0-8DD0-11630B776F67}" type="sibTrans" cxnId="{400FDA16-1A2E-4E10-8C3F-8CE09F002EF4}">
      <dgm:prSet/>
      <dgm:spPr/>
      <dgm:t>
        <a:bodyPr/>
        <a:lstStyle/>
        <a:p>
          <a:endParaRPr lang="ru-RU"/>
        </a:p>
      </dgm:t>
    </dgm:pt>
    <dgm:pt modelId="{8118C3E8-E632-41ED-B1D8-5600526873C2}">
      <dgm:prSet phldrT="[Текст]" custT="1"/>
      <dgm:spPr/>
      <dgm:t>
        <a:bodyPr/>
        <a:lstStyle/>
        <a:p>
          <a:r>
            <a:rPr lang="ru-RU" sz="1800" b="0" dirty="0" smtClean="0">
              <a:solidFill>
                <a:schemeClr val="tx1"/>
              </a:solidFill>
              <a:effectLst/>
            </a:rPr>
            <a:t>презентация инновационных решений для НГХК РТ, получение экспертного заключения,  вынесение наиболее перспективных проектов на Совет директоров </a:t>
          </a:r>
          <a:r>
            <a:rPr lang="ru-RU" sz="1800" b="0" smtClean="0">
              <a:solidFill>
                <a:schemeClr val="tx1"/>
              </a:solidFill>
              <a:effectLst/>
            </a:rPr>
            <a:t>ОАО «Татнефтехиминвест-холдинг»</a:t>
          </a:r>
          <a:endParaRPr lang="ru-RU" sz="1800" b="0" dirty="0" smtClean="0">
            <a:solidFill>
              <a:schemeClr val="tx1"/>
            </a:solidFill>
            <a:effectLst/>
          </a:endParaRPr>
        </a:p>
      </dgm:t>
    </dgm:pt>
    <dgm:pt modelId="{1E5EA361-7E64-45BC-9E8A-A807DB6C0624}" type="parTrans" cxnId="{5127372F-C501-4586-914D-02E4D2351A87}">
      <dgm:prSet/>
      <dgm:spPr/>
      <dgm:t>
        <a:bodyPr/>
        <a:lstStyle/>
        <a:p>
          <a:endParaRPr lang="ru-RU"/>
        </a:p>
      </dgm:t>
    </dgm:pt>
    <dgm:pt modelId="{2906F20C-017F-4E56-BC96-52B04EEEDB2B}" type="sibTrans" cxnId="{5127372F-C501-4586-914D-02E4D2351A87}">
      <dgm:prSet/>
      <dgm:spPr/>
      <dgm:t>
        <a:bodyPr/>
        <a:lstStyle/>
        <a:p>
          <a:endParaRPr lang="ru-RU"/>
        </a:p>
      </dgm:t>
    </dgm:pt>
    <dgm:pt modelId="{AE46AEBF-E376-412A-81FF-F9215243100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Участники:</a:t>
          </a:r>
          <a:endParaRPr lang="ru-RU" sz="2000" b="1" dirty="0">
            <a:solidFill>
              <a:schemeClr val="tx1"/>
            </a:solidFill>
          </a:endParaRPr>
        </a:p>
      </dgm:t>
    </dgm:pt>
    <dgm:pt modelId="{A73A4BCD-F612-475D-A55F-687090A73134}" type="parTrans" cxnId="{68CC78F6-BFC5-450D-8779-FFEEBB3D799F}">
      <dgm:prSet/>
      <dgm:spPr/>
      <dgm:t>
        <a:bodyPr/>
        <a:lstStyle/>
        <a:p>
          <a:endParaRPr lang="ru-RU"/>
        </a:p>
      </dgm:t>
    </dgm:pt>
    <dgm:pt modelId="{4B5600A1-4A3E-42CC-939A-2BFED1410AC0}" type="sibTrans" cxnId="{68CC78F6-BFC5-450D-8779-FFEEBB3D799F}">
      <dgm:prSet/>
      <dgm:spPr/>
      <dgm:t>
        <a:bodyPr/>
        <a:lstStyle/>
        <a:p>
          <a:endParaRPr lang="ru-RU"/>
        </a:p>
      </dgm:t>
    </dgm:pt>
    <dgm:pt modelId="{E84062D8-A77E-4359-A3E2-E241F125D5A5}">
      <dgm:prSet phldrT="[Текст]" custT="1"/>
      <dgm:spPr/>
      <dgm:t>
        <a:bodyPr/>
        <a:lstStyle/>
        <a:p>
          <a:r>
            <a:rPr lang="ru-RU" sz="1800" b="0" dirty="0" smtClean="0">
              <a:solidFill>
                <a:schemeClr val="tx1"/>
              </a:solidFill>
              <a:effectLst/>
            </a:rPr>
            <a:t>представители науки, государства,  промышленного производства, инвесторы</a:t>
          </a:r>
          <a:endParaRPr lang="ru-RU" sz="1800" b="0" dirty="0">
            <a:solidFill>
              <a:schemeClr val="tx1"/>
            </a:solidFill>
            <a:effectLst/>
          </a:endParaRPr>
        </a:p>
      </dgm:t>
    </dgm:pt>
    <dgm:pt modelId="{D6FB8E4C-71E7-4F28-8E76-26965F6B1375}" type="parTrans" cxnId="{056AEFD8-1EF2-4EBF-A108-05FAABD5922C}">
      <dgm:prSet/>
      <dgm:spPr/>
      <dgm:t>
        <a:bodyPr/>
        <a:lstStyle/>
        <a:p>
          <a:endParaRPr lang="ru-RU"/>
        </a:p>
      </dgm:t>
    </dgm:pt>
    <dgm:pt modelId="{E8A60EE4-C26B-45DE-8C95-95D48EC213DE}" type="sibTrans" cxnId="{056AEFD8-1EF2-4EBF-A108-05FAABD5922C}">
      <dgm:prSet/>
      <dgm:spPr/>
      <dgm:t>
        <a:bodyPr/>
        <a:lstStyle/>
        <a:p>
          <a:endParaRPr lang="ru-RU"/>
        </a:p>
      </dgm:t>
    </dgm:pt>
    <dgm:pt modelId="{2121C358-AB14-41A5-92D1-B69CF01BFCFD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Периодичность:</a:t>
          </a:r>
          <a:endParaRPr lang="ru-RU" sz="2000" b="1" dirty="0">
            <a:solidFill>
              <a:schemeClr val="tx1"/>
            </a:solidFill>
          </a:endParaRPr>
        </a:p>
      </dgm:t>
    </dgm:pt>
    <dgm:pt modelId="{D0AB36D7-6526-4F6B-94BB-A897890A3309}" type="parTrans" cxnId="{2EB92462-D751-4DA1-9508-648A3DA12C56}">
      <dgm:prSet/>
      <dgm:spPr/>
      <dgm:t>
        <a:bodyPr/>
        <a:lstStyle/>
        <a:p>
          <a:endParaRPr lang="ru-RU"/>
        </a:p>
      </dgm:t>
    </dgm:pt>
    <dgm:pt modelId="{E2C19534-7C6F-4EC6-966A-D2A11CA1141C}" type="sibTrans" cxnId="{2EB92462-D751-4DA1-9508-648A3DA12C56}">
      <dgm:prSet/>
      <dgm:spPr/>
      <dgm:t>
        <a:bodyPr/>
        <a:lstStyle/>
        <a:p>
          <a:endParaRPr lang="ru-RU"/>
        </a:p>
      </dgm:t>
    </dgm:pt>
    <dgm:pt modelId="{885BB0B3-D159-4122-810B-1836C3D00810}">
      <dgm:prSet phldrT="[Текст]" custT="1"/>
      <dgm:spPr/>
      <dgm:t>
        <a:bodyPr/>
        <a:lstStyle/>
        <a:p>
          <a:r>
            <a:rPr lang="ru-RU" sz="1800" b="0" dirty="0" smtClean="0">
              <a:solidFill>
                <a:schemeClr val="tx1"/>
              </a:solidFill>
              <a:effectLst/>
            </a:rPr>
            <a:t>ежемесячно</a:t>
          </a:r>
          <a:endParaRPr lang="ru-RU" sz="1800" b="0" dirty="0">
            <a:solidFill>
              <a:schemeClr val="tx1"/>
            </a:solidFill>
            <a:effectLst/>
          </a:endParaRPr>
        </a:p>
      </dgm:t>
    </dgm:pt>
    <dgm:pt modelId="{CA764650-4512-475F-AC8E-28A09B05D370}" type="parTrans" cxnId="{C3635CC7-48D3-46F5-97AE-EFBDDC5FDE46}">
      <dgm:prSet/>
      <dgm:spPr/>
      <dgm:t>
        <a:bodyPr/>
        <a:lstStyle/>
        <a:p>
          <a:endParaRPr lang="ru-RU"/>
        </a:p>
      </dgm:t>
    </dgm:pt>
    <dgm:pt modelId="{9529F18B-4E37-4C4E-AAAB-79F7008C8DE3}" type="sibTrans" cxnId="{C3635CC7-48D3-46F5-97AE-EFBDDC5FDE46}">
      <dgm:prSet/>
      <dgm:spPr/>
      <dgm:t>
        <a:bodyPr/>
        <a:lstStyle/>
        <a:p>
          <a:endParaRPr lang="ru-RU"/>
        </a:p>
      </dgm:t>
    </dgm:pt>
    <dgm:pt modelId="{0BB92D97-CE1F-4E3D-86E9-707748589394}">
      <dgm:prSet phldrT="[Текст]"/>
      <dgm:spPr/>
      <dgm:t>
        <a:bodyPr/>
        <a:lstStyle/>
        <a:p>
          <a:endParaRPr lang="ru-RU" dirty="0"/>
        </a:p>
      </dgm:t>
    </dgm:pt>
    <dgm:pt modelId="{3C652C57-A080-4325-9EB7-3C825FA2E16C}" type="parTrans" cxnId="{CFB2C16A-ED9A-46B5-923B-5B7C6D1096C7}">
      <dgm:prSet/>
      <dgm:spPr/>
      <dgm:t>
        <a:bodyPr/>
        <a:lstStyle/>
        <a:p>
          <a:endParaRPr lang="ru-RU"/>
        </a:p>
      </dgm:t>
    </dgm:pt>
    <dgm:pt modelId="{248C73CA-5BED-4DBE-B79E-009E7CBBD821}" type="sibTrans" cxnId="{CFB2C16A-ED9A-46B5-923B-5B7C6D1096C7}">
      <dgm:prSet/>
      <dgm:spPr/>
      <dgm:t>
        <a:bodyPr/>
        <a:lstStyle/>
        <a:p>
          <a:endParaRPr lang="ru-RU"/>
        </a:p>
      </dgm:t>
    </dgm:pt>
    <dgm:pt modelId="{23E55D22-DA9C-421B-9079-64E9F804DBFD}">
      <dgm:prSet phldrT="[Текст]"/>
      <dgm:spPr/>
      <dgm:t>
        <a:bodyPr/>
        <a:lstStyle/>
        <a:p>
          <a:endParaRPr lang="ru-RU" dirty="0" smtClean="0"/>
        </a:p>
      </dgm:t>
    </dgm:pt>
    <dgm:pt modelId="{779551A6-3BA6-4819-9D05-233A4D677C78}" type="sibTrans" cxnId="{BEF15CD6-880C-4B1C-BC04-A93EAE0A43CF}">
      <dgm:prSet/>
      <dgm:spPr/>
      <dgm:t>
        <a:bodyPr/>
        <a:lstStyle/>
        <a:p>
          <a:endParaRPr lang="ru-RU"/>
        </a:p>
      </dgm:t>
    </dgm:pt>
    <dgm:pt modelId="{45BCB797-9D45-4A50-90B6-1E5BF9888759}" type="parTrans" cxnId="{BEF15CD6-880C-4B1C-BC04-A93EAE0A43CF}">
      <dgm:prSet/>
      <dgm:spPr/>
      <dgm:t>
        <a:bodyPr/>
        <a:lstStyle/>
        <a:p>
          <a:endParaRPr lang="ru-RU"/>
        </a:p>
      </dgm:t>
    </dgm:pt>
    <dgm:pt modelId="{0150006B-B497-4AA0-B582-A0D3FF2F01DE}" type="pres">
      <dgm:prSet presAssocID="{1052F1BC-9179-4B31-B0FE-63B36CABECE2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8780FF8-1A74-4B42-9B8D-F26A629687B1}" type="pres">
      <dgm:prSet presAssocID="{74B4F9A6-F7BF-4972-9339-327A672A86CE}" presName="composite" presStyleCnt="0"/>
      <dgm:spPr/>
    </dgm:pt>
    <dgm:pt modelId="{2E50A774-D73C-44C7-A01D-691483D5FAB9}" type="pres">
      <dgm:prSet presAssocID="{74B4F9A6-F7BF-4972-9339-327A672A86CE}" presName="FirstChild" presStyleLbl="revTx" presStyleIdx="0" presStyleCnt="8" custLinFactNeighborX="0" custLinFactNeighborY="-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FF46E0-8908-4850-93F8-A1DBA4E83291}" type="pres">
      <dgm:prSet presAssocID="{74B4F9A6-F7BF-4972-9339-327A672A86CE}" presName="Parent" presStyleLbl="alignNode1" presStyleIdx="0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CDD4A5-ED98-479D-8BE0-7CE3EFD46BF1}" type="pres">
      <dgm:prSet presAssocID="{74B4F9A6-F7BF-4972-9339-327A672A86CE}" presName="Accent" presStyleLbl="parChTrans1D1" presStyleIdx="0" presStyleCnt="4"/>
      <dgm:spPr>
        <a:ln>
          <a:solidFill>
            <a:schemeClr val="accent3"/>
          </a:solidFill>
        </a:ln>
      </dgm:spPr>
      <dgm:t>
        <a:bodyPr/>
        <a:lstStyle/>
        <a:p>
          <a:endParaRPr lang="ru-RU"/>
        </a:p>
      </dgm:t>
    </dgm:pt>
    <dgm:pt modelId="{F02AEC8D-6878-43D4-B710-419D69CDCE48}" type="pres">
      <dgm:prSet presAssocID="{74B4F9A6-F7BF-4972-9339-327A672A86CE}" presName="Child" presStyleLbl="revTx" presStyleIdx="1" presStyleCnt="8" custScaleX="79677" custScaleY="73252" custLinFactNeighborX="-6788" custLinFactNeighborY="460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3B4941-9694-409A-A69A-5DBF3843D42A}" type="pres">
      <dgm:prSet presAssocID="{06CF39D7-320A-4157-A72F-B7BEC1811712}" presName="sibTrans" presStyleCnt="0"/>
      <dgm:spPr/>
    </dgm:pt>
    <dgm:pt modelId="{C681CA46-D650-4931-A5F3-4B6DD8AB0518}" type="pres">
      <dgm:prSet presAssocID="{0E7A67E0-A70D-4E44-9ADF-ADADC31D29A9}" presName="composite" presStyleCnt="0"/>
      <dgm:spPr/>
    </dgm:pt>
    <dgm:pt modelId="{5CE29823-ACE2-4244-8FB6-BE21756E9BA3}" type="pres">
      <dgm:prSet presAssocID="{0E7A67E0-A70D-4E44-9ADF-ADADC31D29A9}" presName="FirstChild" presStyleLbl="revTx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7D7FF0-D1EC-4EFC-931B-0DA8C76AED27}" type="pres">
      <dgm:prSet presAssocID="{0E7A67E0-A70D-4E44-9ADF-ADADC31D29A9}" presName="Parent" presStyleLbl="alignNode1" presStyleIdx="1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7EB882-9A60-4B3C-B6F0-0905FB5859D6}" type="pres">
      <dgm:prSet presAssocID="{0E7A67E0-A70D-4E44-9ADF-ADADC31D29A9}" presName="Accent" presStyleLbl="parChTrans1D1" presStyleIdx="1" presStyleCnt="4"/>
      <dgm:spPr>
        <a:ln>
          <a:solidFill>
            <a:schemeClr val="accent3"/>
          </a:solidFill>
        </a:ln>
      </dgm:spPr>
      <dgm:t>
        <a:bodyPr/>
        <a:lstStyle/>
        <a:p>
          <a:endParaRPr lang="ru-RU"/>
        </a:p>
      </dgm:t>
    </dgm:pt>
    <dgm:pt modelId="{BD5F3E0D-CDC9-4DC0-AB84-59705C1FE7D9}" type="pres">
      <dgm:prSet presAssocID="{0E7A67E0-A70D-4E44-9ADF-ADADC31D29A9}" presName="Child" presStyleLbl="revTx" presStyleIdx="3" presStyleCnt="8" custScaleX="79677" custScaleY="131469" custLinFactNeighborX="-6467" custLinFactNeighborY="963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29916-4191-48E0-9144-DF6C56E20723}" type="pres">
      <dgm:prSet presAssocID="{A576C12F-E748-4209-AA3A-11BE86193474}" presName="sibTrans" presStyleCnt="0"/>
      <dgm:spPr/>
    </dgm:pt>
    <dgm:pt modelId="{8ECE79B0-04B3-448C-A1C2-6DD030D5442B}" type="pres">
      <dgm:prSet presAssocID="{AE46AEBF-E376-412A-81FF-F92152431009}" presName="composite" presStyleCnt="0"/>
      <dgm:spPr/>
    </dgm:pt>
    <dgm:pt modelId="{21C9E661-231D-4A6C-8877-AAB4E346B1CD}" type="pres">
      <dgm:prSet presAssocID="{AE46AEBF-E376-412A-81FF-F92152431009}" presName="FirstChild" presStyleLbl="revTx" presStyleIdx="4" presStyleCnt="8" custLinFactNeighborY="3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D866B1-F25D-4EF3-824D-D2E81D178D2D}" type="pres">
      <dgm:prSet presAssocID="{AE46AEBF-E376-412A-81FF-F92152431009}" presName="Parent" presStyleLbl="alignNode1" presStyleIdx="2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89064-5436-4AF1-8303-F4D46C7B51E5}" type="pres">
      <dgm:prSet presAssocID="{AE46AEBF-E376-412A-81FF-F92152431009}" presName="Accent" presStyleLbl="parChTrans1D1" presStyleIdx="2" presStyleCnt="4"/>
      <dgm:spPr>
        <a:ln>
          <a:solidFill>
            <a:schemeClr val="accent3"/>
          </a:solidFill>
        </a:ln>
      </dgm:spPr>
      <dgm:t>
        <a:bodyPr/>
        <a:lstStyle/>
        <a:p>
          <a:endParaRPr lang="ru-RU"/>
        </a:p>
      </dgm:t>
    </dgm:pt>
    <dgm:pt modelId="{36DD9D7D-F54A-4EF0-929C-0CD4369EA5EB}" type="pres">
      <dgm:prSet presAssocID="{AE46AEBF-E376-412A-81FF-F92152431009}" presName="Child" presStyleLbl="revTx" presStyleIdx="5" presStyleCnt="8" custScaleX="79677" custScaleY="69622" custLinFactY="2191" custLinFactNeighborX="-6036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A2D20-DCE8-40E1-9EBB-862349350A6E}" type="pres">
      <dgm:prSet presAssocID="{4B5600A1-4A3E-42CC-939A-2BFED1410AC0}" presName="sibTrans" presStyleCnt="0"/>
      <dgm:spPr/>
    </dgm:pt>
    <dgm:pt modelId="{43259112-371D-4B2B-AAFC-F72AE5A76451}" type="pres">
      <dgm:prSet presAssocID="{2121C358-AB14-41A5-92D1-B69CF01BFCFD}" presName="composite" presStyleCnt="0"/>
      <dgm:spPr/>
    </dgm:pt>
    <dgm:pt modelId="{CBAD27E0-7F9F-4F3C-BA8B-6DC6BFFC2B33}" type="pres">
      <dgm:prSet presAssocID="{2121C358-AB14-41A5-92D1-B69CF01BFCFD}" presName="FirstChild" presStyleLbl="revTx" presStyleIdx="6" presStyleCnt="8" custLinFactNeighborY="-356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14FE0-2C71-4134-8718-A3229361BEBE}" type="pres">
      <dgm:prSet presAssocID="{2121C358-AB14-41A5-92D1-B69CF01BFCFD}" presName="Parent" presStyleLbl="alignNode1" presStyleIdx="3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BF512-1F04-4E62-9DFB-A816B0C36054}" type="pres">
      <dgm:prSet presAssocID="{2121C358-AB14-41A5-92D1-B69CF01BFCFD}" presName="Accent" presStyleLbl="parChTrans1D1" presStyleIdx="3" presStyleCnt="4"/>
      <dgm:spPr>
        <a:ln>
          <a:solidFill>
            <a:schemeClr val="accent3"/>
          </a:solidFill>
        </a:ln>
      </dgm:spPr>
      <dgm:t>
        <a:bodyPr/>
        <a:lstStyle/>
        <a:p>
          <a:endParaRPr lang="ru-RU"/>
        </a:p>
      </dgm:t>
    </dgm:pt>
    <dgm:pt modelId="{3558B556-7508-4E95-8B95-B2598A806C17}" type="pres">
      <dgm:prSet presAssocID="{2121C358-AB14-41A5-92D1-B69CF01BFCFD}" presName="Child" presStyleLbl="revTx" presStyleIdx="7" presStyleCnt="8" custScaleX="79677" custScaleY="67180" custLinFactNeighborX="-6045" custLinFactNeighborY="5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EAA45C-1A09-4670-9BD2-4E1D3AE47781}" srcId="{74B4F9A6-F7BF-4972-9339-327A672A86CE}" destId="{97B3D430-B017-4F7C-8991-BD1BE43E8D7F}" srcOrd="1" destOrd="0" parTransId="{06A229A5-F850-42F3-B7CD-53CF1A831563}" sibTransId="{1D0BD894-F33F-4647-B6CD-0A10B27E7934}"/>
    <dgm:cxn modelId="{8CDC27FC-8328-448D-B2AF-28C7FFF1F0ED}" type="presOf" srcId="{0E7A67E0-A70D-4E44-9ADF-ADADC31D29A9}" destId="{5B7D7FF0-D1EC-4EFC-931B-0DA8C76AED27}" srcOrd="0" destOrd="0" presId="urn:microsoft.com/office/officeart/2011/layout/TabList"/>
    <dgm:cxn modelId="{04FCBBAF-3C4A-4A1B-AF85-28409F148059}" srcId="{74B4F9A6-F7BF-4972-9339-327A672A86CE}" destId="{4F43C26D-F7EA-4BC6-8146-15D435CC6B24}" srcOrd="0" destOrd="0" parTransId="{DFDD2A94-908E-41C4-AA85-81760C1EB168}" sibTransId="{A78EA58D-EFBB-4A38-88F7-C405189309CC}"/>
    <dgm:cxn modelId="{C30E4882-4804-4054-8CFA-330C772614CF}" type="presOf" srcId="{F5527068-F033-4743-8918-343C99E07786}" destId="{5CE29823-ACE2-4244-8FB6-BE21756E9BA3}" srcOrd="0" destOrd="0" presId="urn:microsoft.com/office/officeart/2011/layout/TabList"/>
    <dgm:cxn modelId="{99680775-B909-4005-B560-6538859F9AD3}" type="presOf" srcId="{2121C358-AB14-41A5-92D1-B69CF01BFCFD}" destId="{84214FE0-2C71-4134-8718-A3229361BEBE}" srcOrd="0" destOrd="0" presId="urn:microsoft.com/office/officeart/2011/layout/TabList"/>
    <dgm:cxn modelId="{056AEFD8-1EF2-4EBF-A108-05FAABD5922C}" srcId="{AE46AEBF-E376-412A-81FF-F92152431009}" destId="{E84062D8-A77E-4359-A3E2-E241F125D5A5}" srcOrd="1" destOrd="0" parTransId="{D6FB8E4C-71E7-4F28-8E76-26965F6B1375}" sibTransId="{E8A60EE4-C26B-45DE-8C95-95D48EC213DE}"/>
    <dgm:cxn modelId="{2ABA7952-02E2-4A15-B1F2-09C416E6081A}" type="presOf" srcId="{8118C3E8-E632-41ED-B1D8-5600526873C2}" destId="{BD5F3E0D-CDC9-4DC0-AB84-59705C1FE7D9}" srcOrd="0" destOrd="0" presId="urn:microsoft.com/office/officeart/2011/layout/TabList"/>
    <dgm:cxn modelId="{2EB92462-D751-4DA1-9508-648A3DA12C56}" srcId="{1052F1BC-9179-4B31-B0FE-63B36CABECE2}" destId="{2121C358-AB14-41A5-92D1-B69CF01BFCFD}" srcOrd="3" destOrd="0" parTransId="{D0AB36D7-6526-4F6B-94BB-A897890A3309}" sibTransId="{E2C19534-7C6F-4EC6-966A-D2A11CA1141C}"/>
    <dgm:cxn modelId="{BEF15CD6-880C-4B1C-BC04-A93EAE0A43CF}" srcId="{AE46AEBF-E376-412A-81FF-F92152431009}" destId="{23E55D22-DA9C-421B-9079-64E9F804DBFD}" srcOrd="0" destOrd="0" parTransId="{45BCB797-9D45-4A50-90B6-1E5BF9888759}" sibTransId="{779551A6-3BA6-4819-9D05-233A4D677C78}"/>
    <dgm:cxn modelId="{C3635CC7-48D3-46F5-97AE-EFBDDC5FDE46}" srcId="{2121C358-AB14-41A5-92D1-B69CF01BFCFD}" destId="{885BB0B3-D159-4122-810B-1836C3D00810}" srcOrd="1" destOrd="0" parTransId="{CA764650-4512-475F-AC8E-28A09B05D370}" sibTransId="{9529F18B-4E37-4C4E-AAAB-79F7008C8DE3}"/>
    <dgm:cxn modelId="{38803A68-C080-46B5-8678-220E149232B4}" srcId="{1052F1BC-9179-4B31-B0FE-63B36CABECE2}" destId="{0E7A67E0-A70D-4E44-9ADF-ADADC31D29A9}" srcOrd="1" destOrd="0" parTransId="{7E4CD46D-C41C-4AD6-B59F-0FADC32E0BA2}" sibTransId="{A576C12F-E748-4209-AA3A-11BE86193474}"/>
    <dgm:cxn modelId="{D92D69B8-7342-4693-8D6E-D9A59E961F72}" type="presOf" srcId="{74B4F9A6-F7BF-4972-9339-327A672A86CE}" destId="{C7FF46E0-8908-4850-93F8-A1DBA4E83291}" srcOrd="0" destOrd="0" presId="urn:microsoft.com/office/officeart/2011/layout/TabList"/>
    <dgm:cxn modelId="{7D9BBBBB-753A-4A36-89E3-7A5BCDC6FA1D}" type="presOf" srcId="{0BB92D97-CE1F-4E3D-86E9-707748589394}" destId="{CBAD27E0-7F9F-4F3C-BA8B-6DC6BFFC2B33}" srcOrd="0" destOrd="0" presId="urn:microsoft.com/office/officeart/2011/layout/TabList"/>
    <dgm:cxn modelId="{220CD359-8401-4833-982B-24665D7DD2BF}" type="presOf" srcId="{1052F1BC-9179-4B31-B0FE-63B36CABECE2}" destId="{0150006B-B497-4AA0-B582-A0D3FF2F01DE}" srcOrd="0" destOrd="0" presId="urn:microsoft.com/office/officeart/2011/layout/TabList"/>
    <dgm:cxn modelId="{68CC78F6-BFC5-450D-8779-FFEEBB3D799F}" srcId="{1052F1BC-9179-4B31-B0FE-63B36CABECE2}" destId="{AE46AEBF-E376-412A-81FF-F92152431009}" srcOrd="2" destOrd="0" parTransId="{A73A4BCD-F612-475D-A55F-687090A73134}" sibTransId="{4B5600A1-4A3E-42CC-939A-2BFED1410AC0}"/>
    <dgm:cxn modelId="{7D9A7267-080E-4FD4-BBF5-24CD233DE915}" type="presOf" srcId="{885BB0B3-D159-4122-810B-1836C3D00810}" destId="{3558B556-7508-4E95-8B95-B2598A806C17}" srcOrd="0" destOrd="0" presId="urn:microsoft.com/office/officeart/2011/layout/TabList"/>
    <dgm:cxn modelId="{B109E4FE-34E0-4528-BABD-1FC16F0B32FA}" type="presOf" srcId="{23E55D22-DA9C-421B-9079-64E9F804DBFD}" destId="{21C9E661-231D-4A6C-8877-AAB4E346B1CD}" srcOrd="0" destOrd="0" presId="urn:microsoft.com/office/officeart/2011/layout/TabList"/>
    <dgm:cxn modelId="{CA080148-04F2-4E58-96D8-656BFB6635D9}" srcId="{1052F1BC-9179-4B31-B0FE-63B36CABECE2}" destId="{74B4F9A6-F7BF-4972-9339-327A672A86CE}" srcOrd="0" destOrd="0" parTransId="{60A5DBA0-40D3-4CA9-BA51-2D51338AAB53}" sibTransId="{06CF39D7-320A-4157-A72F-B7BEC1811712}"/>
    <dgm:cxn modelId="{AA08A174-A2BF-46D1-8D8B-175F0C867BF8}" type="presOf" srcId="{97B3D430-B017-4F7C-8991-BD1BE43E8D7F}" destId="{F02AEC8D-6878-43D4-B710-419D69CDCE48}" srcOrd="0" destOrd="0" presId="urn:microsoft.com/office/officeart/2011/layout/TabList"/>
    <dgm:cxn modelId="{1204D777-5D57-42C9-A35A-F432B3F5C437}" type="presOf" srcId="{E84062D8-A77E-4359-A3E2-E241F125D5A5}" destId="{36DD9D7D-F54A-4EF0-929C-0CD4369EA5EB}" srcOrd="0" destOrd="0" presId="urn:microsoft.com/office/officeart/2011/layout/TabList"/>
    <dgm:cxn modelId="{CFB2C16A-ED9A-46B5-923B-5B7C6D1096C7}" srcId="{2121C358-AB14-41A5-92D1-B69CF01BFCFD}" destId="{0BB92D97-CE1F-4E3D-86E9-707748589394}" srcOrd="0" destOrd="0" parTransId="{3C652C57-A080-4325-9EB7-3C825FA2E16C}" sibTransId="{248C73CA-5BED-4DBE-B79E-009E7CBBD821}"/>
    <dgm:cxn modelId="{B214DE53-4DE7-4D08-A6BF-5805E921DCE0}" type="presOf" srcId="{4F43C26D-F7EA-4BC6-8146-15D435CC6B24}" destId="{2E50A774-D73C-44C7-A01D-691483D5FAB9}" srcOrd="0" destOrd="0" presId="urn:microsoft.com/office/officeart/2011/layout/TabList"/>
    <dgm:cxn modelId="{5127372F-C501-4586-914D-02E4D2351A87}" srcId="{0E7A67E0-A70D-4E44-9ADF-ADADC31D29A9}" destId="{8118C3E8-E632-41ED-B1D8-5600526873C2}" srcOrd="1" destOrd="0" parTransId="{1E5EA361-7E64-45BC-9E8A-A807DB6C0624}" sibTransId="{2906F20C-017F-4E56-BC96-52B04EEEDB2B}"/>
    <dgm:cxn modelId="{400FDA16-1A2E-4E10-8C3F-8CE09F002EF4}" srcId="{0E7A67E0-A70D-4E44-9ADF-ADADC31D29A9}" destId="{F5527068-F033-4743-8918-343C99E07786}" srcOrd="0" destOrd="0" parTransId="{F1A969A0-B7A3-4A90-AF3E-F31D4886374E}" sibTransId="{CA905D94-1AD8-4EF0-8DD0-11630B776F67}"/>
    <dgm:cxn modelId="{27B3B2AC-A32F-4D3F-A21A-8897E07DE50F}" type="presOf" srcId="{AE46AEBF-E376-412A-81FF-F92152431009}" destId="{D2D866B1-F25D-4EF3-824D-D2E81D178D2D}" srcOrd="0" destOrd="0" presId="urn:microsoft.com/office/officeart/2011/layout/TabList"/>
    <dgm:cxn modelId="{B160CD8D-8F85-4326-AC22-149A99204109}" type="presParOf" srcId="{0150006B-B497-4AA0-B582-A0D3FF2F01DE}" destId="{A8780FF8-1A74-4B42-9B8D-F26A629687B1}" srcOrd="0" destOrd="0" presId="urn:microsoft.com/office/officeart/2011/layout/TabList"/>
    <dgm:cxn modelId="{4399E805-15C2-416D-B486-3A565658C493}" type="presParOf" srcId="{A8780FF8-1A74-4B42-9B8D-F26A629687B1}" destId="{2E50A774-D73C-44C7-A01D-691483D5FAB9}" srcOrd="0" destOrd="0" presId="urn:microsoft.com/office/officeart/2011/layout/TabList"/>
    <dgm:cxn modelId="{51CBB70A-5F66-4293-B190-5719F0528D6B}" type="presParOf" srcId="{A8780FF8-1A74-4B42-9B8D-F26A629687B1}" destId="{C7FF46E0-8908-4850-93F8-A1DBA4E83291}" srcOrd="1" destOrd="0" presId="urn:microsoft.com/office/officeart/2011/layout/TabList"/>
    <dgm:cxn modelId="{B9B0BF46-DB29-42D0-8882-C6D485D187F5}" type="presParOf" srcId="{A8780FF8-1A74-4B42-9B8D-F26A629687B1}" destId="{CACDD4A5-ED98-479D-8BE0-7CE3EFD46BF1}" srcOrd="2" destOrd="0" presId="urn:microsoft.com/office/officeart/2011/layout/TabList"/>
    <dgm:cxn modelId="{D21A8A73-3A6D-49A7-A3CE-50019DD8E58C}" type="presParOf" srcId="{0150006B-B497-4AA0-B582-A0D3FF2F01DE}" destId="{F02AEC8D-6878-43D4-B710-419D69CDCE48}" srcOrd="1" destOrd="0" presId="urn:microsoft.com/office/officeart/2011/layout/TabList"/>
    <dgm:cxn modelId="{068262F5-FC4B-44A8-9F2C-B3CA79A290C4}" type="presParOf" srcId="{0150006B-B497-4AA0-B582-A0D3FF2F01DE}" destId="{EB3B4941-9694-409A-A69A-5DBF3843D42A}" srcOrd="2" destOrd="0" presId="urn:microsoft.com/office/officeart/2011/layout/TabList"/>
    <dgm:cxn modelId="{8C214BB3-ECB8-4A92-AF45-78A05D5D08D7}" type="presParOf" srcId="{0150006B-B497-4AA0-B582-A0D3FF2F01DE}" destId="{C681CA46-D650-4931-A5F3-4B6DD8AB0518}" srcOrd="3" destOrd="0" presId="urn:microsoft.com/office/officeart/2011/layout/TabList"/>
    <dgm:cxn modelId="{A42F3024-3065-4EAD-BC9D-3B632BDCD7E4}" type="presParOf" srcId="{C681CA46-D650-4931-A5F3-4B6DD8AB0518}" destId="{5CE29823-ACE2-4244-8FB6-BE21756E9BA3}" srcOrd="0" destOrd="0" presId="urn:microsoft.com/office/officeart/2011/layout/TabList"/>
    <dgm:cxn modelId="{5A1ACC16-B2E4-438C-B5AB-9001F57C10A4}" type="presParOf" srcId="{C681CA46-D650-4931-A5F3-4B6DD8AB0518}" destId="{5B7D7FF0-D1EC-4EFC-931B-0DA8C76AED27}" srcOrd="1" destOrd="0" presId="urn:microsoft.com/office/officeart/2011/layout/TabList"/>
    <dgm:cxn modelId="{2409A6A6-313E-4F8A-8AEA-7BB0B3036964}" type="presParOf" srcId="{C681CA46-D650-4931-A5F3-4B6DD8AB0518}" destId="{467EB882-9A60-4B3C-B6F0-0905FB5859D6}" srcOrd="2" destOrd="0" presId="urn:microsoft.com/office/officeart/2011/layout/TabList"/>
    <dgm:cxn modelId="{8498ABDB-E3BF-4528-B1CC-87E3BF7775E6}" type="presParOf" srcId="{0150006B-B497-4AA0-B582-A0D3FF2F01DE}" destId="{BD5F3E0D-CDC9-4DC0-AB84-59705C1FE7D9}" srcOrd="4" destOrd="0" presId="urn:microsoft.com/office/officeart/2011/layout/TabList"/>
    <dgm:cxn modelId="{423FA2C8-43B6-4765-928D-47B67F174F29}" type="presParOf" srcId="{0150006B-B497-4AA0-B582-A0D3FF2F01DE}" destId="{0FA29916-4191-48E0-9144-DF6C56E20723}" srcOrd="5" destOrd="0" presId="urn:microsoft.com/office/officeart/2011/layout/TabList"/>
    <dgm:cxn modelId="{6E16E448-9319-4E21-BA79-0D325371A749}" type="presParOf" srcId="{0150006B-B497-4AA0-B582-A0D3FF2F01DE}" destId="{8ECE79B0-04B3-448C-A1C2-6DD030D5442B}" srcOrd="6" destOrd="0" presId="urn:microsoft.com/office/officeart/2011/layout/TabList"/>
    <dgm:cxn modelId="{04BC7BBD-0473-4A2E-A1A2-8F0BF09D6A8B}" type="presParOf" srcId="{8ECE79B0-04B3-448C-A1C2-6DD030D5442B}" destId="{21C9E661-231D-4A6C-8877-AAB4E346B1CD}" srcOrd="0" destOrd="0" presId="urn:microsoft.com/office/officeart/2011/layout/TabList"/>
    <dgm:cxn modelId="{4238614A-7F69-4747-B83E-54310D84B510}" type="presParOf" srcId="{8ECE79B0-04B3-448C-A1C2-6DD030D5442B}" destId="{D2D866B1-F25D-4EF3-824D-D2E81D178D2D}" srcOrd="1" destOrd="0" presId="urn:microsoft.com/office/officeart/2011/layout/TabList"/>
    <dgm:cxn modelId="{3DA0919A-F475-4AFD-87EE-8D2565540724}" type="presParOf" srcId="{8ECE79B0-04B3-448C-A1C2-6DD030D5442B}" destId="{3D589064-5436-4AF1-8303-F4D46C7B51E5}" srcOrd="2" destOrd="0" presId="urn:microsoft.com/office/officeart/2011/layout/TabList"/>
    <dgm:cxn modelId="{9ACBF3D9-9719-416F-A979-EC886F235582}" type="presParOf" srcId="{0150006B-B497-4AA0-B582-A0D3FF2F01DE}" destId="{36DD9D7D-F54A-4EF0-929C-0CD4369EA5EB}" srcOrd="7" destOrd="0" presId="urn:microsoft.com/office/officeart/2011/layout/TabList"/>
    <dgm:cxn modelId="{E1D9C38D-8C8E-401F-B308-6E993ED7E25C}" type="presParOf" srcId="{0150006B-B497-4AA0-B582-A0D3FF2F01DE}" destId="{E98A2D20-DCE8-40E1-9EBB-862349350A6E}" srcOrd="8" destOrd="0" presId="urn:microsoft.com/office/officeart/2011/layout/TabList"/>
    <dgm:cxn modelId="{058461A9-167E-466D-9FDA-FC1CF3441470}" type="presParOf" srcId="{0150006B-B497-4AA0-B582-A0D3FF2F01DE}" destId="{43259112-371D-4B2B-AAFC-F72AE5A76451}" srcOrd="9" destOrd="0" presId="urn:microsoft.com/office/officeart/2011/layout/TabList"/>
    <dgm:cxn modelId="{70D89137-F67E-47C1-B417-C5D502DB0663}" type="presParOf" srcId="{43259112-371D-4B2B-AAFC-F72AE5A76451}" destId="{CBAD27E0-7F9F-4F3C-BA8B-6DC6BFFC2B33}" srcOrd="0" destOrd="0" presId="urn:microsoft.com/office/officeart/2011/layout/TabList"/>
    <dgm:cxn modelId="{1694CE3A-4E00-4146-91BB-AF57FAAF42C8}" type="presParOf" srcId="{43259112-371D-4B2B-AAFC-F72AE5A76451}" destId="{84214FE0-2C71-4134-8718-A3229361BEBE}" srcOrd="1" destOrd="0" presId="urn:microsoft.com/office/officeart/2011/layout/TabList"/>
    <dgm:cxn modelId="{FFCE7A79-C38B-47D9-8BE5-DE2F0C4163F1}" type="presParOf" srcId="{43259112-371D-4B2B-AAFC-F72AE5A76451}" destId="{441BF512-1F04-4E62-9DFB-A816B0C36054}" srcOrd="2" destOrd="0" presId="urn:microsoft.com/office/officeart/2011/layout/TabList"/>
    <dgm:cxn modelId="{2550C900-73C4-4882-A1CB-FCB83224814C}" type="presParOf" srcId="{0150006B-B497-4AA0-B582-A0D3FF2F01DE}" destId="{3558B556-7508-4E95-8B95-B2598A806C17}" srcOrd="10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52F1BC-9179-4B31-B0FE-63B36CABECE2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B4F9A6-F7BF-4972-9339-327A672A86CE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Цель: </a:t>
          </a:r>
          <a:endParaRPr lang="ru-RU" sz="2000" b="1" dirty="0">
            <a:solidFill>
              <a:schemeClr val="tx1"/>
            </a:solidFill>
          </a:endParaRPr>
        </a:p>
      </dgm:t>
    </dgm:pt>
    <dgm:pt modelId="{60A5DBA0-40D3-4CA9-BA51-2D51338AAB53}" type="parTrans" cxnId="{CA080148-04F2-4E58-96D8-656BFB6635D9}">
      <dgm:prSet/>
      <dgm:spPr/>
      <dgm:t>
        <a:bodyPr/>
        <a:lstStyle/>
        <a:p>
          <a:endParaRPr lang="ru-RU"/>
        </a:p>
      </dgm:t>
    </dgm:pt>
    <dgm:pt modelId="{06CF39D7-320A-4157-A72F-B7BEC1811712}" type="sibTrans" cxnId="{CA080148-04F2-4E58-96D8-656BFB6635D9}">
      <dgm:prSet/>
      <dgm:spPr/>
      <dgm:t>
        <a:bodyPr/>
        <a:lstStyle/>
        <a:p>
          <a:endParaRPr lang="ru-RU"/>
        </a:p>
      </dgm:t>
    </dgm:pt>
    <dgm:pt modelId="{4F43C26D-F7EA-4BC6-8146-15D435CC6B24}">
      <dgm:prSet phldrT="[Текст]"/>
      <dgm:spPr/>
      <dgm:t>
        <a:bodyPr/>
        <a:lstStyle/>
        <a:p>
          <a:endParaRPr lang="ru-RU" dirty="0" smtClean="0"/>
        </a:p>
      </dgm:t>
    </dgm:pt>
    <dgm:pt modelId="{DFDD2A94-908E-41C4-AA85-81760C1EB168}" type="parTrans" cxnId="{04FCBBAF-3C4A-4A1B-AF85-28409F148059}">
      <dgm:prSet/>
      <dgm:spPr/>
      <dgm:t>
        <a:bodyPr/>
        <a:lstStyle/>
        <a:p>
          <a:endParaRPr lang="ru-RU"/>
        </a:p>
      </dgm:t>
    </dgm:pt>
    <dgm:pt modelId="{A78EA58D-EFBB-4A38-88F7-C405189309CC}" type="sibTrans" cxnId="{04FCBBAF-3C4A-4A1B-AF85-28409F148059}">
      <dgm:prSet/>
      <dgm:spPr/>
      <dgm:t>
        <a:bodyPr/>
        <a:lstStyle/>
        <a:p>
          <a:endParaRPr lang="ru-RU"/>
        </a:p>
      </dgm:t>
    </dgm:pt>
    <dgm:pt modelId="{97B3D430-B017-4F7C-8991-BD1BE43E8D7F}">
      <dgm:prSet phldrT="[Текст]" custT="1"/>
      <dgm:spPr/>
      <dgm:t>
        <a:bodyPr/>
        <a:lstStyle/>
        <a:p>
          <a:pPr algn="l"/>
          <a:r>
            <a:rPr lang="ru-RU" sz="1800" b="0" dirty="0" smtClean="0">
              <a:solidFill>
                <a:schemeClr val="tx1"/>
              </a:solidFill>
              <a:effectLst/>
            </a:rPr>
            <a:t>расширение использования республиканской химической и нефтехимической продукции в строительном и дорожном отраслях промышленности путём формирования перечня приоритетных инвестиционных проектов</a:t>
          </a:r>
        </a:p>
      </dgm:t>
    </dgm:pt>
    <dgm:pt modelId="{06A229A5-F850-42F3-B7CD-53CF1A831563}" type="parTrans" cxnId="{ABEAA45C-1A09-4670-9BD2-4E1D3AE47781}">
      <dgm:prSet/>
      <dgm:spPr/>
      <dgm:t>
        <a:bodyPr/>
        <a:lstStyle/>
        <a:p>
          <a:endParaRPr lang="ru-RU"/>
        </a:p>
      </dgm:t>
    </dgm:pt>
    <dgm:pt modelId="{1D0BD894-F33F-4647-B6CD-0A10B27E7934}" type="sibTrans" cxnId="{ABEAA45C-1A09-4670-9BD2-4E1D3AE47781}">
      <dgm:prSet/>
      <dgm:spPr/>
      <dgm:t>
        <a:bodyPr/>
        <a:lstStyle/>
        <a:p>
          <a:endParaRPr lang="ru-RU"/>
        </a:p>
      </dgm:t>
    </dgm:pt>
    <dgm:pt modelId="{AE46AEBF-E376-412A-81FF-F9215243100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Участники совета:</a:t>
          </a:r>
          <a:endParaRPr lang="ru-RU" sz="2000" b="1" dirty="0">
            <a:solidFill>
              <a:schemeClr val="tx1"/>
            </a:solidFill>
          </a:endParaRPr>
        </a:p>
      </dgm:t>
    </dgm:pt>
    <dgm:pt modelId="{A73A4BCD-F612-475D-A55F-687090A73134}" type="parTrans" cxnId="{68CC78F6-BFC5-450D-8779-FFEEBB3D799F}">
      <dgm:prSet/>
      <dgm:spPr/>
      <dgm:t>
        <a:bodyPr/>
        <a:lstStyle/>
        <a:p>
          <a:endParaRPr lang="ru-RU"/>
        </a:p>
      </dgm:t>
    </dgm:pt>
    <dgm:pt modelId="{4B5600A1-4A3E-42CC-939A-2BFED1410AC0}" type="sibTrans" cxnId="{68CC78F6-BFC5-450D-8779-FFEEBB3D799F}">
      <dgm:prSet/>
      <dgm:spPr/>
      <dgm:t>
        <a:bodyPr/>
        <a:lstStyle/>
        <a:p>
          <a:endParaRPr lang="ru-RU"/>
        </a:p>
      </dgm:t>
    </dgm:pt>
    <dgm:pt modelId="{0150006B-B497-4AA0-B582-A0D3FF2F01DE}" type="pres">
      <dgm:prSet presAssocID="{1052F1BC-9179-4B31-B0FE-63B36CABECE2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8780FF8-1A74-4B42-9B8D-F26A629687B1}" type="pres">
      <dgm:prSet presAssocID="{74B4F9A6-F7BF-4972-9339-327A672A86CE}" presName="composite" presStyleCnt="0"/>
      <dgm:spPr/>
    </dgm:pt>
    <dgm:pt modelId="{2E50A774-D73C-44C7-A01D-691483D5FAB9}" type="pres">
      <dgm:prSet presAssocID="{74B4F9A6-F7BF-4972-9339-327A672A86CE}" presName="FirstChild" presStyleLbl="revTx" presStyleIdx="0" presStyleCnt="3" custLinFactNeighborY="-81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FF46E0-8908-4850-93F8-A1DBA4E83291}" type="pres">
      <dgm:prSet presAssocID="{74B4F9A6-F7BF-4972-9339-327A672A86CE}" presName="Parent" presStyleLbl="alignNode1" presStyleIdx="0" presStyleCnt="2" custScaleY="68233" custLinFactNeighborY="-1599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CDD4A5-ED98-479D-8BE0-7CE3EFD46BF1}" type="pres">
      <dgm:prSet presAssocID="{74B4F9A6-F7BF-4972-9339-327A672A86CE}" presName="Accent" presStyleLbl="parChTrans1D1" presStyleIdx="0" presStyleCnt="2" custLinFactY="-287652" custLinFactNeighborY="-300000"/>
      <dgm:spPr>
        <a:ln>
          <a:solidFill>
            <a:schemeClr val="accent3"/>
          </a:solidFill>
        </a:ln>
      </dgm:spPr>
      <dgm:t>
        <a:bodyPr/>
        <a:lstStyle/>
        <a:p>
          <a:endParaRPr lang="ru-RU"/>
        </a:p>
      </dgm:t>
    </dgm:pt>
    <dgm:pt modelId="{F02AEC8D-6878-43D4-B710-419D69CDCE48}" type="pres">
      <dgm:prSet presAssocID="{74B4F9A6-F7BF-4972-9339-327A672A86CE}" presName="Child" presStyleLbl="revTx" presStyleIdx="1" presStyleCnt="3" custScaleX="70485" custScaleY="71308" custLinFactY="-6371" custLinFactNeighborX="-7947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3B4941-9694-409A-A69A-5DBF3843D42A}" type="pres">
      <dgm:prSet presAssocID="{06CF39D7-320A-4157-A72F-B7BEC1811712}" presName="sibTrans" presStyleCnt="0"/>
      <dgm:spPr/>
    </dgm:pt>
    <dgm:pt modelId="{8ECE79B0-04B3-448C-A1C2-6DD030D5442B}" type="pres">
      <dgm:prSet presAssocID="{AE46AEBF-E376-412A-81FF-F92152431009}" presName="composite" presStyleCnt="0"/>
      <dgm:spPr/>
    </dgm:pt>
    <dgm:pt modelId="{21C9E661-231D-4A6C-8877-AAB4E346B1CD}" type="pres">
      <dgm:prSet presAssocID="{AE46AEBF-E376-412A-81FF-F92152431009}" presName="FirstChild" presStyleLbl="revTx" presStyleIdx="2" presStyleCnt="3" custLinFactNeighborY="-93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D866B1-F25D-4EF3-824D-D2E81D178D2D}" type="pres">
      <dgm:prSet presAssocID="{AE46AEBF-E376-412A-81FF-F92152431009}" presName="Parent" presStyleLbl="alignNode1" presStyleIdx="1" presStyleCnt="2" custScaleY="68233" custLinFactNeighborX="-1364" custLinFactNeighborY="-3476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89064-5436-4AF1-8303-F4D46C7B51E5}" type="pres">
      <dgm:prSet presAssocID="{AE46AEBF-E376-412A-81FF-F92152431009}" presName="Accent" presStyleLbl="parChTrans1D1" presStyleIdx="1" presStyleCnt="2" custLinFactY="-496808" custLinFactNeighborY="-500000"/>
      <dgm:spPr>
        <a:ln>
          <a:solidFill>
            <a:schemeClr val="accent3"/>
          </a:solidFill>
        </a:ln>
      </dgm:spPr>
      <dgm:t>
        <a:bodyPr/>
        <a:lstStyle/>
        <a:p>
          <a:endParaRPr lang="ru-RU"/>
        </a:p>
      </dgm:t>
    </dgm:pt>
  </dgm:ptLst>
  <dgm:cxnLst>
    <dgm:cxn modelId="{9DF62837-524E-4636-9620-78DD81FB3272}" type="presOf" srcId="{97B3D430-B017-4F7C-8991-BD1BE43E8D7F}" destId="{F02AEC8D-6878-43D4-B710-419D69CDCE48}" srcOrd="0" destOrd="0" presId="urn:microsoft.com/office/officeart/2011/layout/TabList"/>
    <dgm:cxn modelId="{6D4FED39-6F66-4682-BABA-3C83875D37A2}" type="presOf" srcId="{1052F1BC-9179-4B31-B0FE-63B36CABECE2}" destId="{0150006B-B497-4AA0-B582-A0D3FF2F01DE}" srcOrd="0" destOrd="0" presId="urn:microsoft.com/office/officeart/2011/layout/TabList"/>
    <dgm:cxn modelId="{68CC78F6-BFC5-450D-8779-FFEEBB3D799F}" srcId="{1052F1BC-9179-4B31-B0FE-63B36CABECE2}" destId="{AE46AEBF-E376-412A-81FF-F92152431009}" srcOrd="1" destOrd="0" parTransId="{A73A4BCD-F612-475D-A55F-687090A73134}" sibTransId="{4B5600A1-4A3E-42CC-939A-2BFED1410AC0}"/>
    <dgm:cxn modelId="{04FCBBAF-3C4A-4A1B-AF85-28409F148059}" srcId="{74B4F9A6-F7BF-4972-9339-327A672A86CE}" destId="{4F43C26D-F7EA-4BC6-8146-15D435CC6B24}" srcOrd="0" destOrd="0" parTransId="{DFDD2A94-908E-41C4-AA85-81760C1EB168}" sibTransId="{A78EA58D-EFBB-4A38-88F7-C405189309CC}"/>
    <dgm:cxn modelId="{79F9767E-2E20-4D00-94DE-57BCE0E8CCC9}" type="presOf" srcId="{AE46AEBF-E376-412A-81FF-F92152431009}" destId="{D2D866B1-F25D-4EF3-824D-D2E81D178D2D}" srcOrd="0" destOrd="0" presId="urn:microsoft.com/office/officeart/2011/layout/TabList"/>
    <dgm:cxn modelId="{CA080148-04F2-4E58-96D8-656BFB6635D9}" srcId="{1052F1BC-9179-4B31-B0FE-63B36CABECE2}" destId="{74B4F9A6-F7BF-4972-9339-327A672A86CE}" srcOrd="0" destOrd="0" parTransId="{60A5DBA0-40D3-4CA9-BA51-2D51338AAB53}" sibTransId="{06CF39D7-320A-4157-A72F-B7BEC1811712}"/>
    <dgm:cxn modelId="{B44B7AA1-F5FE-424B-9CEE-29D094652B45}" type="presOf" srcId="{74B4F9A6-F7BF-4972-9339-327A672A86CE}" destId="{C7FF46E0-8908-4850-93F8-A1DBA4E83291}" srcOrd="0" destOrd="0" presId="urn:microsoft.com/office/officeart/2011/layout/TabList"/>
    <dgm:cxn modelId="{BC24861E-2FE1-47A0-B6DA-45EC301C5973}" type="presOf" srcId="{4F43C26D-F7EA-4BC6-8146-15D435CC6B24}" destId="{2E50A774-D73C-44C7-A01D-691483D5FAB9}" srcOrd="0" destOrd="0" presId="urn:microsoft.com/office/officeart/2011/layout/TabList"/>
    <dgm:cxn modelId="{ABEAA45C-1A09-4670-9BD2-4E1D3AE47781}" srcId="{74B4F9A6-F7BF-4972-9339-327A672A86CE}" destId="{97B3D430-B017-4F7C-8991-BD1BE43E8D7F}" srcOrd="1" destOrd="0" parTransId="{06A229A5-F850-42F3-B7CD-53CF1A831563}" sibTransId="{1D0BD894-F33F-4647-B6CD-0A10B27E7934}"/>
    <dgm:cxn modelId="{AEE1104C-736D-4BAD-88E2-F4B8B41FA795}" type="presParOf" srcId="{0150006B-B497-4AA0-B582-A0D3FF2F01DE}" destId="{A8780FF8-1A74-4B42-9B8D-F26A629687B1}" srcOrd="0" destOrd="0" presId="urn:microsoft.com/office/officeart/2011/layout/TabList"/>
    <dgm:cxn modelId="{B1DD0586-105B-4A5A-83A1-A4EE6932049D}" type="presParOf" srcId="{A8780FF8-1A74-4B42-9B8D-F26A629687B1}" destId="{2E50A774-D73C-44C7-A01D-691483D5FAB9}" srcOrd="0" destOrd="0" presId="urn:microsoft.com/office/officeart/2011/layout/TabList"/>
    <dgm:cxn modelId="{1A3AF2F0-CD22-4DC1-9BB6-F1FA73633C44}" type="presParOf" srcId="{A8780FF8-1A74-4B42-9B8D-F26A629687B1}" destId="{C7FF46E0-8908-4850-93F8-A1DBA4E83291}" srcOrd="1" destOrd="0" presId="urn:microsoft.com/office/officeart/2011/layout/TabList"/>
    <dgm:cxn modelId="{FEA468A5-4168-4CF7-A2AC-E9C6A7DBBB0D}" type="presParOf" srcId="{A8780FF8-1A74-4B42-9B8D-F26A629687B1}" destId="{CACDD4A5-ED98-479D-8BE0-7CE3EFD46BF1}" srcOrd="2" destOrd="0" presId="urn:microsoft.com/office/officeart/2011/layout/TabList"/>
    <dgm:cxn modelId="{A50F8B5A-7DF6-4FE7-B6CD-26BE4FA40E7C}" type="presParOf" srcId="{0150006B-B497-4AA0-B582-A0D3FF2F01DE}" destId="{F02AEC8D-6878-43D4-B710-419D69CDCE48}" srcOrd="1" destOrd="0" presId="urn:microsoft.com/office/officeart/2011/layout/TabList"/>
    <dgm:cxn modelId="{6EE6323C-8A40-40B9-9FFB-F030C9878ABE}" type="presParOf" srcId="{0150006B-B497-4AA0-B582-A0D3FF2F01DE}" destId="{EB3B4941-9694-409A-A69A-5DBF3843D42A}" srcOrd="2" destOrd="0" presId="urn:microsoft.com/office/officeart/2011/layout/TabList"/>
    <dgm:cxn modelId="{2D3D3B54-7C48-4D18-8D50-690F7A282F76}" type="presParOf" srcId="{0150006B-B497-4AA0-B582-A0D3FF2F01DE}" destId="{8ECE79B0-04B3-448C-A1C2-6DD030D5442B}" srcOrd="3" destOrd="0" presId="urn:microsoft.com/office/officeart/2011/layout/TabList"/>
    <dgm:cxn modelId="{C1E53BED-2FDB-4A69-8253-2F665048B5AD}" type="presParOf" srcId="{8ECE79B0-04B3-448C-A1C2-6DD030D5442B}" destId="{21C9E661-231D-4A6C-8877-AAB4E346B1CD}" srcOrd="0" destOrd="0" presId="urn:microsoft.com/office/officeart/2011/layout/TabList"/>
    <dgm:cxn modelId="{8FC485A5-C50F-425D-B653-09D8A6725DF8}" type="presParOf" srcId="{8ECE79B0-04B3-448C-A1C2-6DD030D5442B}" destId="{D2D866B1-F25D-4EF3-824D-D2E81D178D2D}" srcOrd="1" destOrd="0" presId="urn:microsoft.com/office/officeart/2011/layout/TabList"/>
    <dgm:cxn modelId="{1DC6039D-5DFC-483B-A497-1ABEF1807CCB}" type="presParOf" srcId="{8ECE79B0-04B3-448C-A1C2-6DD030D5442B}" destId="{3D589064-5436-4AF1-8303-F4D46C7B51E5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F4438F-7C16-4DC3-B5DA-859C6A5B9168}" type="doc">
      <dgm:prSet loTypeId="urn:microsoft.com/office/officeart/2005/8/layout/hProcess4" loCatId="process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0BCE6AA-86DC-4D87-A3D5-7784E799A0A2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ysClr val="windowText" lastClr="000000"/>
              </a:solidFill>
            </a:rPr>
            <a:t>Нефтедобыча</a:t>
          </a:r>
          <a:endParaRPr lang="ru-RU" sz="1400" b="1" dirty="0">
            <a:solidFill>
              <a:sysClr val="windowText" lastClr="000000"/>
            </a:solidFill>
          </a:endParaRPr>
        </a:p>
      </dgm:t>
    </dgm:pt>
    <dgm:pt modelId="{B6E562EB-EC58-4E60-8FDD-B16F382B9B00}" type="parTrans" cxnId="{872AB9D7-F034-4D3E-ABB3-1D257E6A19F0}">
      <dgm:prSet/>
      <dgm:spPr/>
      <dgm:t>
        <a:bodyPr/>
        <a:lstStyle/>
        <a:p>
          <a:endParaRPr lang="ru-RU"/>
        </a:p>
      </dgm:t>
    </dgm:pt>
    <dgm:pt modelId="{43500140-5AB6-4155-8D8C-5DC71015935D}" type="sibTrans" cxnId="{872AB9D7-F034-4D3E-ABB3-1D257E6A19F0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b="1"/>
        </a:p>
      </dgm:t>
    </dgm:pt>
    <dgm:pt modelId="{BBF7032A-EABC-451D-9698-C438CD6935FC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80000"/>
            </a:lnSpc>
          </a:pPr>
          <a:r>
            <a:rPr lang="ru-RU" sz="1400" b="0" smtClean="0">
              <a:solidFill>
                <a:schemeClr val="tx1"/>
              </a:solidFill>
            </a:rPr>
            <a:t>ПАО «Татнефть»</a:t>
          </a:r>
          <a:endParaRPr lang="ru-RU" sz="1400" b="0" dirty="0">
            <a:solidFill>
              <a:schemeClr val="tx1"/>
            </a:solidFill>
          </a:endParaRPr>
        </a:p>
      </dgm:t>
    </dgm:pt>
    <dgm:pt modelId="{E35B2360-42D5-4E2D-BAD9-60BFCB123399}" type="parTrans" cxnId="{98D8E3D3-EC93-49AA-B153-B9D820166AB6}">
      <dgm:prSet/>
      <dgm:spPr/>
      <dgm:t>
        <a:bodyPr/>
        <a:lstStyle/>
        <a:p>
          <a:endParaRPr lang="ru-RU"/>
        </a:p>
      </dgm:t>
    </dgm:pt>
    <dgm:pt modelId="{DC07D19D-5CD4-47D2-B542-AFB59BF316FE}" type="sibTrans" cxnId="{98D8E3D3-EC93-49AA-B153-B9D820166AB6}">
      <dgm:prSet/>
      <dgm:spPr/>
      <dgm:t>
        <a:bodyPr/>
        <a:lstStyle/>
        <a:p>
          <a:endParaRPr lang="ru-RU"/>
        </a:p>
      </dgm:t>
    </dgm:pt>
    <dgm:pt modelId="{FDC78D04-89C9-4442-9BC9-FA340A3E8878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80000"/>
            </a:lnSpc>
          </a:pPr>
          <a:r>
            <a:rPr lang="ru-RU" sz="1400" b="0" dirty="0" smtClean="0">
              <a:solidFill>
                <a:schemeClr val="tx1"/>
              </a:solidFill>
            </a:rPr>
            <a:t>Независимые нефтяные компании</a:t>
          </a:r>
          <a:endParaRPr lang="ru-RU" sz="1400" b="0" dirty="0">
            <a:solidFill>
              <a:schemeClr val="tx1"/>
            </a:solidFill>
          </a:endParaRPr>
        </a:p>
      </dgm:t>
    </dgm:pt>
    <dgm:pt modelId="{EDB1FC72-8DEB-44DF-82E7-33988493E736}" type="parTrans" cxnId="{9C002C72-C8C5-4732-9F2A-F122D0E796D6}">
      <dgm:prSet/>
      <dgm:spPr/>
      <dgm:t>
        <a:bodyPr/>
        <a:lstStyle/>
        <a:p>
          <a:endParaRPr lang="ru-RU"/>
        </a:p>
      </dgm:t>
    </dgm:pt>
    <dgm:pt modelId="{51E83AA8-AE6F-4B90-ADBB-8DD164B3395F}" type="sibTrans" cxnId="{9C002C72-C8C5-4732-9F2A-F122D0E796D6}">
      <dgm:prSet/>
      <dgm:spPr/>
      <dgm:t>
        <a:bodyPr/>
        <a:lstStyle/>
        <a:p>
          <a:endParaRPr lang="ru-RU"/>
        </a:p>
      </dgm:t>
    </dgm:pt>
    <dgm:pt modelId="{CE7F6093-19CE-4507-A18C-C49910ECED66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ysClr val="windowText" lastClr="000000"/>
              </a:solidFill>
            </a:rPr>
            <a:t>Производство нефтепродуктов</a:t>
          </a:r>
          <a:endParaRPr lang="ru-RU" sz="1400" b="1" dirty="0">
            <a:solidFill>
              <a:sysClr val="windowText" lastClr="000000"/>
            </a:solidFill>
          </a:endParaRPr>
        </a:p>
      </dgm:t>
    </dgm:pt>
    <dgm:pt modelId="{E7C0805F-875F-4DFF-8D25-DA45589E0EB9}" type="parTrans" cxnId="{4C8887BC-81CD-4AEF-83BF-6C18040E5DB6}">
      <dgm:prSet/>
      <dgm:spPr/>
      <dgm:t>
        <a:bodyPr/>
        <a:lstStyle/>
        <a:p>
          <a:endParaRPr lang="ru-RU"/>
        </a:p>
      </dgm:t>
    </dgm:pt>
    <dgm:pt modelId="{3EC7A54C-390B-4517-8840-8BF07335E5CF}" type="sibTrans" cxnId="{4C8887BC-81CD-4AEF-83BF-6C18040E5DB6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b="1"/>
        </a:p>
      </dgm:t>
    </dgm:pt>
    <dgm:pt modelId="{4FB833C9-4E9F-4C4E-8FA7-79CB6598FD4C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80000"/>
            </a:lnSpc>
          </a:pPr>
          <a:r>
            <a:rPr lang="ru-RU" sz="1400" b="0" smtClean="0">
              <a:solidFill>
                <a:schemeClr val="tx1"/>
              </a:solidFill>
            </a:rPr>
            <a:t>ОАО «ТАИФ-НК»</a:t>
          </a:r>
          <a:endParaRPr lang="ru-RU" sz="1400" b="0" dirty="0">
            <a:solidFill>
              <a:schemeClr val="tx1"/>
            </a:solidFill>
          </a:endParaRPr>
        </a:p>
      </dgm:t>
    </dgm:pt>
    <dgm:pt modelId="{9FB87592-DA98-4883-978B-0841C4AF1DFD}" type="parTrans" cxnId="{886DBED9-3374-4FF5-8206-3F41D44F5F84}">
      <dgm:prSet/>
      <dgm:spPr/>
      <dgm:t>
        <a:bodyPr/>
        <a:lstStyle/>
        <a:p>
          <a:endParaRPr lang="ru-RU"/>
        </a:p>
      </dgm:t>
    </dgm:pt>
    <dgm:pt modelId="{153D5D99-FBF6-4532-9160-F56E5AF799C1}" type="sibTrans" cxnId="{886DBED9-3374-4FF5-8206-3F41D44F5F84}">
      <dgm:prSet/>
      <dgm:spPr/>
      <dgm:t>
        <a:bodyPr/>
        <a:lstStyle/>
        <a:p>
          <a:endParaRPr lang="ru-RU"/>
        </a:p>
      </dgm:t>
    </dgm:pt>
    <dgm:pt modelId="{E7436454-3DD2-4F59-BC7B-9CF4C244819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80000"/>
            </a:lnSpc>
          </a:pPr>
          <a:r>
            <a:rPr lang="ru-RU" sz="1400" b="0" smtClean="0">
              <a:solidFill>
                <a:schemeClr val="tx1"/>
              </a:solidFill>
            </a:rPr>
            <a:t>ОАО «ТАНЕКО»</a:t>
          </a:r>
          <a:endParaRPr lang="ru-RU" sz="1400" b="0" dirty="0">
            <a:solidFill>
              <a:schemeClr val="tx1"/>
            </a:solidFill>
          </a:endParaRPr>
        </a:p>
      </dgm:t>
    </dgm:pt>
    <dgm:pt modelId="{A104E4E7-BCBD-4E45-82FE-881ADA592BF2}" type="parTrans" cxnId="{C625F8A2-2B59-44A2-8966-572EB92D17EC}">
      <dgm:prSet/>
      <dgm:spPr/>
      <dgm:t>
        <a:bodyPr/>
        <a:lstStyle/>
        <a:p>
          <a:endParaRPr lang="ru-RU"/>
        </a:p>
      </dgm:t>
    </dgm:pt>
    <dgm:pt modelId="{4EB5D8BF-9494-42AA-B299-5A9F7EB045F9}" type="sibTrans" cxnId="{C625F8A2-2B59-44A2-8966-572EB92D17EC}">
      <dgm:prSet/>
      <dgm:spPr/>
      <dgm:t>
        <a:bodyPr/>
        <a:lstStyle/>
        <a:p>
          <a:endParaRPr lang="ru-RU"/>
        </a:p>
      </dgm:t>
    </dgm:pt>
    <dgm:pt modelId="{AAFD6391-D771-4AE7-8ED5-86FD9AC235CD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ysClr val="windowText" lastClr="000000"/>
              </a:solidFill>
            </a:rPr>
            <a:t>Химическое производство</a:t>
          </a:r>
          <a:endParaRPr lang="ru-RU" sz="1400" b="1" dirty="0">
            <a:solidFill>
              <a:sysClr val="windowText" lastClr="000000"/>
            </a:solidFill>
          </a:endParaRPr>
        </a:p>
      </dgm:t>
    </dgm:pt>
    <dgm:pt modelId="{FF36D41D-5F37-485F-8E0C-E1CFD78AF180}" type="parTrans" cxnId="{A89B5975-D58E-40B2-B4F9-CFE7DF30B2B9}">
      <dgm:prSet/>
      <dgm:spPr/>
      <dgm:t>
        <a:bodyPr/>
        <a:lstStyle/>
        <a:p>
          <a:endParaRPr lang="ru-RU"/>
        </a:p>
      </dgm:t>
    </dgm:pt>
    <dgm:pt modelId="{5354837D-89A2-4C49-88E4-F27C7C208A3D}" type="sibTrans" cxnId="{A89B5975-D58E-40B2-B4F9-CFE7DF30B2B9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b="1"/>
        </a:p>
      </dgm:t>
    </dgm:pt>
    <dgm:pt modelId="{BF8E9B54-8571-4E55-822A-5CAFBA607206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smtClean="0">
              <a:solidFill>
                <a:schemeClr val="tx1"/>
              </a:solidFill>
            </a:rPr>
            <a:t>ПАО «Нижнекамскнефтехим»</a:t>
          </a:r>
          <a:endParaRPr lang="ru-RU" sz="1400" b="0" dirty="0">
            <a:solidFill>
              <a:schemeClr val="tx1"/>
            </a:solidFill>
          </a:endParaRPr>
        </a:p>
      </dgm:t>
    </dgm:pt>
    <dgm:pt modelId="{D926E2AA-162B-411E-B01D-ADCE24D8A5EF}" type="parTrans" cxnId="{E3E0A2CF-762B-4962-A41A-D62DDC9C797E}">
      <dgm:prSet/>
      <dgm:spPr/>
      <dgm:t>
        <a:bodyPr/>
        <a:lstStyle/>
        <a:p>
          <a:endParaRPr lang="ru-RU"/>
        </a:p>
      </dgm:t>
    </dgm:pt>
    <dgm:pt modelId="{3E1C3DE6-48FD-4ACC-B8D9-7D6D573AD4D3}" type="sibTrans" cxnId="{E3E0A2CF-762B-4962-A41A-D62DDC9C797E}">
      <dgm:prSet/>
      <dgm:spPr/>
      <dgm:t>
        <a:bodyPr/>
        <a:lstStyle/>
        <a:p>
          <a:endParaRPr lang="ru-RU"/>
        </a:p>
      </dgm:t>
    </dgm:pt>
    <dgm:pt modelId="{DF24B324-5CCA-469D-A25E-51493484F7C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smtClean="0">
              <a:solidFill>
                <a:schemeClr val="tx1"/>
              </a:solidFill>
            </a:rPr>
            <a:t>ОАО «Казанский завод СК»</a:t>
          </a:r>
          <a:endParaRPr lang="ru-RU" sz="1400" b="0" dirty="0">
            <a:solidFill>
              <a:schemeClr val="tx1"/>
            </a:solidFill>
          </a:endParaRPr>
        </a:p>
      </dgm:t>
    </dgm:pt>
    <dgm:pt modelId="{3FB48AC0-11B9-4B6F-821A-8FC0F0D46793}" type="parTrans" cxnId="{09D33BB4-ABAD-4430-A81F-FD11F2E2C62F}">
      <dgm:prSet/>
      <dgm:spPr/>
      <dgm:t>
        <a:bodyPr/>
        <a:lstStyle/>
        <a:p>
          <a:endParaRPr lang="ru-RU"/>
        </a:p>
      </dgm:t>
    </dgm:pt>
    <dgm:pt modelId="{A4F16402-E39D-48D3-AA73-86CA02FB7035}" type="sibTrans" cxnId="{09D33BB4-ABAD-4430-A81F-FD11F2E2C62F}">
      <dgm:prSet/>
      <dgm:spPr/>
      <dgm:t>
        <a:bodyPr/>
        <a:lstStyle/>
        <a:p>
          <a:endParaRPr lang="ru-RU"/>
        </a:p>
      </dgm:t>
    </dgm:pt>
    <dgm:pt modelId="{22F42B07-B5F6-4113-AE76-6F8D92055E4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smtClean="0">
              <a:solidFill>
                <a:schemeClr val="tx1"/>
              </a:solidFill>
            </a:rPr>
            <a:t>ПАО «Казаньоргсинтез»</a:t>
          </a:r>
          <a:endParaRPr lang="ru-RU" sz="1400" b="0" dirty="0">
            <a:solidFill>
              <a:schemeClr val="tx1"/>
            </a:solidFill>
          </a:endParaRPr>
        </a:p>
      </dgm:t>
    </dgm:pt>
    <dgm:pt modelId="{F45B8813-74E5-4F69-BD19-998EC9AE806D}" type="parTrans" cxnId="{C6E40435-8E48-4739-A892-2FDD1B38EAE7}">
      <dgm:prSet/>
      <dgm:spPr/>
      <dgm:t>
        <a:bodyPr/>
        <a:lstStyle/>
        <a:p>
          <a:endParaRPr lang="ru-RU"/>
        </a:p>
      </dgm:t>
    </dgm:pt>
    <dgm:pt modelId="{88934BA7-74BE-4936-93B5-5974AC591BD0}" type="sibTrans" cxnId="{C6E40435-8E48-4739-A892-2FDD1B38EAE7}">
      <dgm:prSet/>
      <dgm:spPr/>
      <dgm:t>
        <a:bodyPr/>
        <a:lstStyle/>
        <a:p>
          <a:endParaRPr lang="ru-RU"/>
        </a:p>
      </dgm:t>
    </dgm:pt>
    <dgm:pt modelId="{B56893D6-EF1C-4C69-8B48-E55522A72E08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smtClean="0">
              <a:solidFill>
                <a:schemeClr val="tx1"/>
              </a:solidFill>
            </a:rPr>
            <a:t>ПАО «Нэфис Косметикс»</a:t>
          </a:r>
          <a:endParaRPr lang="ru-RU" sz="1400" b="0" dirty="0">
            <a:solidFill>
              <a:schemeClr val="tx1"/>
            </a:solidFill>
          </a:endParaRPr>
        </a:p>
      </dgm:t>
    </dgm:pt>
    <dgm:pt modelId="{947471D4-2434-477B-A2CB-F06D12ABB6E8}" type="parTrans" cxnId="{A0FFF2A9-0E4D-48C5-96F7-A6CE00CC69F5}">
      <dgm:prSet/>
      <dgm:spPr/>
      <dgm:t>
        <a:bodyPr/>
        <a:lstStyle/>
        <a:p>
          <a:endParaRPr lang="ru-RU"/>
        </a:p>
      </dgm:t>
    </dgm:pt>
    <dgm:pt modelId="{0E4B3DDB-A8CE-40E7-BE1E-278A7114B7A9}" type="sibTrans" cxnId="{A0FFF2A9-0E4D-48C5-96F7-A6CE00CC69F5}">
      <dgm:prSet/>
      <dgm:spPr/>
      <dgm:t>
        <a:bodyPr/>
        <a:lstStyle/>
        <a:p>
          <a:endParaRPr lang="ru-RU"/>
        </a:p>
      </dgm:t>
    </dgm:pt>
    <dgm:pt modelId="{955A562E-0261-45F6-9499-662BFA3D2BC8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smtClean="0">
              <a:solidFill>
                <a:schemeClr val="tx1"/>
              </a:solidFill>
            </a:rPr>
            <a:t>ОАО «Хим.завод  </a:t>
          </a:r>
          <a:r>
            <a:rPr lang="ru-RU" sz="1400" b="0" dirty="0" smtClean="0">
              <a:solidFill>
                <a:schemeClr val="tx1"/>
              </a:solidFill>
            </a:rPr>
            <a:t>Л.Я. Карпова</a:t>
          </a:r>
          <a:endParaRPr lang="ru-RU" sz="1400" b="0" dirty="0">
            <a:solidFill>
              <a:schemeClr val="tx1"/>
            </a:solidFill>
          </a:endParaRPr>
        </a:p>
      </dgm:t>
    </dgm:pt>
    <dgm:pt modelId="{DEF2F15C-EC65-4D2D-AA50-E75303038EB3}" type="parTrans" cxnId="{1A81D231-9429-431E-84F3-520805DCB9A5}">
      <dgm:prSet/>
      <dgm:spPr/>
      <dgm:t>
        <a:bodyPr/>
        <a:lstStyle/>
        <a:p>
          <a:endParaRPr lang="ru-RU"/>
        </a:p>
      </dgm:t>
    </dgm:pt>
    <dgm:pt modelId="{F1C1266B-F59A-4C6F-A7E9-2DE5583FF0B9}" type="sibTrans" cxnId="{1A81D231-9429-431E-84F3-520805DCB9A5}">
      <dgm:prSet/>
      <dgm:spPr/>
      <dgm:t>
        <a:bodyPr/>
        <a:lstStyle/>
        <a:p>
          <a:endParaRPr lang="ru-RU"/>
        </a:p>
      </dgm:t>
    </dgm:pt>
    <dgm:pt modelId="{AD35B08D-78FE-4D0E-8E63-37C5520DBAED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dirty="0" smtClean="0">
              <a:solidFill>
                <a:schemeClr val="tx1"/>
              </a:solidFill>
            </a:rPr>
            <a:t>др.</a:t>
          </a:r>
          <a:endParaRPr lang="ru-RU" sz="1400" b="0" dirty="0">
            <a:solidFill>
              <a:schemeClr val="tx1"/>
            </a:solidFill>
          </a:endParaRPr>
        </a:p>
      </dgm:t>
    </dgm:pt>
    <dgm:pt modelId="{AA5AEED5-0F6A-451F-9049-F4E79C9F5E07}" type="parTrans" cxnId="{6D7F58EC-99C1-4216-90AB-061BA7761792}">
      <dgm:prSet/>
      <dgm:spPr/>
      <dgm:t>
        <a:bodyPr/>
        <a:lstStyle/>
        <a:p>
          <a:endParaRPr lang="ru-RU"/>
        </a:p>
      </dgm:t>
    </dgm:pt>
    <dgm:pt modelId="{5B16CD29-CC02-41E6-BD94-F14B2A70A806}" type="sibTrans" cxnId="{6D7F58EC-99C1-4216-90AB-061BA7761792}">
      <dgm:prSet/>
      <dgm:spPr/>
      <dgm:t>
        <a:bodyPr/>
        <a:lstStyle/>
        <a:p>
          <a:endParaRPr lang="ru-RU"/>
        </a:p>
      </dgm:t>
    </dgm:pt>
    <dgm:pt modelId="{DE6D8C12-7CA3-4EB5-B8AB-86E9C21801ED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ysClr val="windowText" lastClr="000000"/>
              </a:solidFill>
            </a:rPr>
            <a:t>Производство резиновых и </a:t>
          </a:r>
          <a:r>
            <a:rPr lang="ru-RU" sz="1400" b="1" dirty="0" err="1" smtClean="0">
              <a:solidFill>
                <a:sysClr val="windowText" lastClr="000000"/>
              </a:solidFill>
            </a:rPr>
            <a:t>пластмасс.изд-й</a:t>
          </a:r>
          <a:r>
            <a:rPr lang="ru-RU" sz="1400" b="1" dirty="0" smtClean="0">
              <a:solidFill>
                <a:sysClr val="windowText" lastClr="000000"/>
              </a:solidFill>
            </a:rPr>
            <a:t> </a:t>
          </a:r>
          <a:endParaRPr lang="ru-RU" sz="1400" b="1" dirty="0">
            <a:solidFill>
              <a:sysClr val="windowText" lastClr="000000"/>
            </a:solidFill>
          </a:endParaRPr>
        </a:p>
      </dgm:t>
    </dgm:pt>
    <dgm:pt modelId="{529F35D6-440F-4468-9F8F-FDE0A3A22D48}" type="parTrans" cxnId="{E5767643-9511-4B88-BC41-F0B84028B114}">
      <dgm:prSet/>
      <dgm:spPr/>
      <dgm:t>
        <a:bodyPr/>
        <a:lstStyle/>
        <a:p>
          <a:endParaRPr lang="ru-RU"/>
        </a:p>
      </dgm:t>
    </dgm:pt>
    <dgm:pt modelId="{179ACD1E-385D-48A4-AFC2-CD273ABEE63F}" type="sibTrans" cxnId="{E5767643-9511-4B88-BC41-F0B84028B114}">
      <dgm:prSet/>
      <dgm:spPr/>
      <dgm:t>
        <a:bodyPr/>
        <a:lstStyle/>
        <a:p>
          <a:endParaRPr lang="ru-RU"/>
        </a:p>
      </dgm:t>
    </dgm:pt>
    <dgm:pt modelId="{6CB1743C-F297-4EAB-9A91-87587EDF68AF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dirty="0" smtClean="0">
              <a:solidFill>
                <a:schemeClr val="tx1"/>
              </a:solidFill>
            </a:rPr>
            <a:t>Шинный комплекс   ПАО «Татнефть»</a:t>
          </a:r>
          <a:endParaRPr lang="ru-RU" sz="1400" b="0" dirty="0">
            <a:solidFill>
              <a:schemeClr val="tx1"/>
            </a:solidFill>
          </a:endParaRPr>
        </a:p>
      </dgm:t>
    </dgm:pt>
    <dgm:pt modelId="{AA471BB4-50A5-46E1-B12D-A8910F037F27}" type="parTrans" cxnId="{CFBCE268-DB9A-4E8F-B196-1672BDFE55FF}">
      <dgm:prSet/>
      <dgm:spPr/>
      <dgm:t>
        <a:bodyPr/>
        <a:lstStyle/>
        <a:p>
          <a:endParaRPr lang="ru-RU"/>
        </a:p>
      </dgm:t>
    </dgm:pt>
    <dgm:pt modelId="{ECA28170-BF0A-4118-9633-B6FD121BED01}" type="sibTrans" cxnId="{CFBCE268-DB9A-4E8F-B196-1672BDFE55FF}">
      <dgm:prSet/>
      <dgm:spPr/>
      <dgm:t>
        <a:bodyPr/>
        <a:lstStyle/>
        <a:p>
          <a:endParaRPr lang="ru-RU"/>
        </a:p>
      </dgm:t>
    </dgm:pt>
    <dgm:pt modelId="{7A7E32A6-493F-4A2B-9BD5-0AF72F85B0B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dirty="0" smtClean="0">
              <a:solidFill>
                <a:schemeClr val="tx1"/>
              </a:solidFill>
            </a:rPr>
            <a:t>АО «КВАРТ»</a:t>
          </a:r>
          <a:endParaRPr lang="ru-RU" sz="1400" b="0" dirty="0">
            <a:solidFill>
              <a:schemeClr val="tx1"/>
            </a:solidFill>
          </a:endParaRPr>
        </a:p>
      </dgm:t>
    </dgm:pt>
    <dgm:pt modelId="{A8FAFDF2-3F8B-41FC-9BF4-67D20D4DC5B4}" type="parTrans" cxnId="{4B7C786D-CD08-4FE6-8C0E-C4A91813E5C9}">
      <dgm:prSet/>
      <dgm:spPr/>
      <dgm:t>
        <a:bodyPr/>
        <a:lstStyle/>
        <a:p>
          <a:endParaRPr lang="ru-RU"/>
        </a:p>
      </dgm:t>
    </dgm:pt>
    <dgm:pt modelId="{C793A2EC-D7F7-46A5-AE24-6DC6CD994682}" type="sibTrans" cxnId="{4B7C786D-CD08-4FE6-8C0E-C4A91813E5C9}">
      <dgm:prSet/>
      <dgm:spPr/>
      <dgm:t>
        <a:bodyPr/>
        <a:lstStyle/>
        <a:p>
          <a:endParaRPr lang="ru-RU"/>
        </a:p>
      </dgm:t>
    </dgm:pt>
    <dgm:pt modelId="{2C9B9E6C-22C6-4867-9D1E-98AECBC2535F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err="1" smtClean="0">
              <a:solidFill>
                <a:schemeClr val="tx1"/>
              </a:solidFill>
            </a:rPr>
            <a:t>Технополис</a:t>
          </a:r>
          <a:r>
            <a:rPr lang="ru-RU" sz="1400" b="0" smtClean="0">
              <a:solidFill>
                <a:schemeClr val="tx1"/>
              </a:solidFill>
            </a:rPr>
            <a:t> «Химград»</a:t>
          </a:r>
          <a:endParaRPr lang="ru-RU" sz="1400" b="0" dirty="0">
            <a:solidFill>
              <a:schemeClr val="tx1"/>
            </a:solidFill>
          </a:endParaRPr>
        </a:p>
      </dgm:t>
    </dgm:pt>
    <dgm:pt modelId="{B79430CC-2CB0-4912-AAAC-5FD470836FD4}" type="parTrans" cxnId="{62A76318-CA5D-4613-B094-6BC4165FBD36}">
      <dgm:prSet/>
      <dgm:spPr/>
      <dgm:t>
        <a:bodyPr/>
        <a:lstStyle/>
        <a:p>
          <a:endParaRPr lang="ru-RU"/>
        </a:p>
      </dgm:t>
    </dgm:pt>
    <dgm:pt modelId="{678FE0ED-1853-4E4F-AE49-14FF6536791E}" type="sibTrans" cxnId="{62A76318-CA5D-4613-B094-6BC4165FBD36}">
      <dgm:prSet/>
      <dgm:spPr/>
      <dgm:t>
        <a:bodyPr/>
        <a:lstStyle/>
        <a:p>
          <a:endParaRPr lang="ru-RU"/>
        </a:p>
      </dgm:t>
    </dgm:pt>
    <dgm:pt modelId="{EA8C1E71-CAF2-4EF3-B340-B0F26BB27C0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r>
            <a:rPr lang="ru-RU" sz="1400" b="0" dirty="0" smtClean="0">
              <a:solidFill>
                <a:schemeClr val="tx1"/>
              </a:solidFill>
            </a:rPr>
            <a:t>др.</a:t>
          </a:r>
          <a:endParaRPr lang="ru-RU" sz="1400" b="0" dirty="0">
            <a:solidFill>
              <a:schemeClr val="tx1"/>
            </a:solidFill>
          </a:endParaRPr>
        </a:p>
      </dgm:t>
    </dgm:pt>
    <dgm:pt modelId="{189DCDD3-48C5-4BC6-BBDC-AAAE310BE1D4}" type="parTrans" cxnId="{F5EC2D08-79E1-49EC-B66F-F90D6C7EB654}">
      <dgm:prSet/>
      <dgm:spPr/>
      <dgm:t>
        <a:bodyPr/>
        <a:lstStyle/>
        <a:p>
          <a:endParaRPr lang="ru-RU"/>
        </a:p>
      </dgm:t>
    </dgm:pt>
    <dgm:pt modelId="{7F7F370A-770E-4EE5-83E0-A727D77A918D}" type="sibTrans" cxnId="{F5EC2D08-79E1-49EC-B66F-F90D6C7EB654}">
      <dgm:prSet/>
      <dgm:spPr/>
      <dgm:t>
        <a:bodyPr/>
        <a:lstStyle/>
        <a:p>
          <a:endParaRPr lang="ru-RU"/>
        </a:p>
      </dgm:t>
    </dgm:pt>
    <dgm:pt modelId="{7D8FADA1-1F71-4ED5-9834-4DF3E6E5A8E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lIns="0" tIns="0" rIns="0" bIns="0"/>
        <a:lstStyle/>
        <a:p>
          <a:pPr>
            <a:lnSpc>
              <a:spcPct val="80000"/>
            </a:lnSpc>
          </a:pPr>
          <a:endParaRPr lang="ru-RU" sz="700" b="0" dirty="0">
            <a:solidFill>
              <a:schemeClr val="tx1"/>
            </a:solidFill>
          </a:endParaRPr>
        </a:p>
      </dgm:t>
    </dgm:pt>
    <dgm:pt modelId="{D4E59159-A970-4E3F-BCD4-892E8562EAA4}" type="parTrans" cxnId="{B5ADBE8A-EB28-4877-B790-4C94814DCE1A}">
      <dgm:prSet/>
      <dgm:spPr/>
      <dgm:t>
        <a:bodyPr/>
        <a:lstStyle/>
        <a:p>
          <a:endParaRPr lang="ru-RU"/>
        </a:p>
      </dgm:t>
    </dgm:pt>
    <dgm:pt modelId="{4D3D4879-70BB-40F5-AF2F-77432772CA8C}" type="sibTrans" cxnId="{B5ADBE8A-EB28-4877-B790-4C94814DCE1A}">
      <dgm:prSet/>
      <dgm:spPr/>
      <dgm:t>
        <a:bodyPr/>
        <a:lstStyle/>
        <a:p>
          <a:endParaRPr lang="ru-RU"/>
        </a:p>
      </dgm:t>
    </dgm:pt>
    <dgm:pt modelId="{41A85661-D5ED-423A-87B7-B83C15BDB706}" type="pres">
      <dgm:prSet presAssocID="{75F4438F-7C16-4DC3-B5DA-859C6A5B91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EFC8E3-A156-4B78-8AF6-33D70FB6BBE7}" type="pres">
      <dgm:prSet presAssocID="{75F4438F-7C16-4DC3-B5DA-859C6A5B9168}" presName="tSp" presStyleCnt="0"/>
      <dgm:spPr/>
    </dgm:pt>
    <dgm:pt modelId="{6BBCA0B4-2FF6-498F-8050-9FB88C169907}" type="pres">
      <dgm:prSet presAssocID="{75F4438F-7C16-4DC3-B5DA-859C6A5B9168}" presName="bSp" presStyleCnt="0"/>
      <dgm:spPr/>
    </dgm:pt>
    <dgm:pt modelId="{58A2DB1F-4D31-4A8B-AD11-AE4049F7002D}" type="pres">
      <dgm:prSet presAssocID="{75F4438F-7C16-4DC3-B5DA-859C6A5B9168}" presName="process" presStyleCnt="0"/>
      <dgm:spPr/>
    </dgm:pt>
    <dgm:pt modelId="{1D04DB1E-17C4-4B33-8330-4043E0DFDFF2}" type="pres">
      <dgm:prSet presAssocID="{B0BCE6AA-86DC-4D87-A3D5-7784E799A0A2}" presName="composite1" presStyleCnt="0"/>
      <dgm:spPr/>
    </dgm:pt>
    <dgm:pt modelId="{18FE5180-3605-4745-B970-626C1ECCE73E}" type="pres">
      <dgm:prSet presAssocID="{B0BCE6AA-86DC-4D87-A3D5-7784E799A0A2}" presName="dummyNode1" presStyleLbl="node1" presStyleIdx="0" presStyleCnt="4"/>
      <dgm:spPr/>
    </dgm:pt>
    <dgm:pt modelId="{DCBED05F-0E42-433E-AE3D-5A5DC5B9DC2B}" type="pres">
      <dgm:prSet presAssocID="{B0BCE6AA-86DC-4D87-A3D5-7784E799A0A2}" presName="childNode1" presStyleLbl="bgAcc1" presStyleIdx="0" presStyleCnt="4" custScaleX="171446" custScaleY="172602" custLinFactNeighborX="8764" custLinFactNeighborY="-4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F84721-D44B-4C47-8690-3D3EC7BC5F4A}" type="pres">
      <dgm:prSet presAssocID="{B0BCE6AA-86DC-4D87-A3D5-7784E799A0A2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3EBE44-CF07-43A4-BDB4-018BE6A54B35}" type="pres">
      <dgm:prSet presAssocID="{B0BCE6AA-86DC-4D87-A3D5-7784E799A0A2}" presName="parentNode1" presStyleLbl="node1" presStyleIdx="0" presStyleCnt="4" custScaleX="182784" custScaleY="150087" custLinFactNeighborX="9858" custLinFactNeighborY="854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227D6-FCA5-4FDB-A3CC-E96A7C212B70}" type="pres">
      <dgm:prSet presAssocID="{B0BCE6AA-86DC-4D87-A3D5-7784E799A0A2}" presName="connSite1" presStyleCnt="0"/>
      <dgm:spPr/>
    </dgm:pt>
    <dgm:pt modelId="{DC5A2C95-DC9E-4CC9-A9F3-4F2FA5750FE7}" type="pres">
      <dgm:prSet presAssocID="{43500140-5AB6-4155-8D8C-5DC71015935D}" presName="Name9" presStyleLbl="sibTrans2D1" presStyleIdx="0" presStyleCnt="3" custAng="380451" custLinFactNeighborY="10888"/>
      <dgm:spPr/>
      <dgm:t>
        <a:bodyPr/>
        <a:lstStyle/>
        <a:p>
          <a:endParaRPr lang="ru-RU"/>
        </a:p>
      </dgm:t>
    </dgm:pt>
    <dgm:pt modelId="{11D758D6-4784-4C2C-A7E9-398E75139F9D}" type="pres">
      <dgm:prSet presAssocID="{CE7F6093-19CE-4507-A18C-C49910ECED66}" presName="composite2" presStyleCnt="0"/>
      <dgm:spPr/>
    </dgm:pt>
    <dgm:pt modelId="{DCC61A30-502C-4C88-9A46-730A5D1FAB09}" type="pres">
      <dgm:prSet presAssocID="{CE7F6093-19CE-4507-A18C-C49910ECED66}" presName="dummyNode2" presStyleLbl="node1" presStyleIdx="0" presStyleCnt="4"/>
      <dgm:spPr/>
    </dgm:pt>
    <dgm:pt modelId="{8BE8CBF9-FCB0-4A6C-9077-00711256E0EF}" type="pres">
      <dgm:prSet presAssocID="{CE7F6093-19CE-4507-A18C-C49910ECED66}" presName="childNode2" presStyleLbl="bgAcc1" presStyleIdx="1" presStyleCnt="4" custScaleX="177751" custScaleY="178862" custLinFactNeighborX="3018" custLinFactNeighborY="-4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6FF10A-B8C8-4DCC-9442-655FDD1F4FE3}" type="pres">
      <dgm:prSet presAssocID="{CE7F6093-19CE-4507-A18C-C49910ECED66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5B8417-CE16-4C04-98AA-68AD33F1BE73}" type="pres">
      <dgm:prSet presAssocID="{CE7F6093-19CE-4507-A18C-C49910ECED66}" presName="parentNode2" presStyleLbl="node1" presStyleIdx="1" presStyleCnt="4" custScaleX="182784" custScaleY="150087" custLinFactNeighborX="3394" custLinFactNeighborY="-696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FC5BAF-79FC-4489-9D9C-26EC994437F8}" type="pres">
      <dgm:prSet presAssocID="{CE7F6093-19CE-4507-A18C-C49910ECED66}" presName="connSite2" presStyleCnt="0"/>
      <dgm:spPr/>
    </dgm:pt>
    <dgm:pt modelId="{84C5AC60-3CDE-4E20-8016-80D96F05A0F7}" type="pres">
      <dgm:prSet presAssocID="{3EC7A54C-390B-4517-8840-8BF07335E5CF}" presName="Name18" presStyleLbl="sibTrans2D1" presStyleIdx="1" presStyleCnt="3" custAng="21285458" custLinFactNeighborY="-5183"/>
      <dgm:spPr/>
      <dgm:t>
        <a:bodyPr/>
        <a:lstStyle/>
        <a:p>
          <a:endParaRPr lang="ru-RU"/>
        </a:p>
      </dgm:t>
    </dgm:pt>
    <dgm:pt modelId="{A7FB565B-05D7-42D1-979A-5372F1D84211}" type="pres">
      <dgm:prSet presAssocID="{AAFD6391-D771-4AE7-8ED5-86FD9AC235CD}" presName="composite1" presStyleCnt="0"/>
      <dgm:spPr/>
    </dgm:pt>
    <dgm:pt modelId="{C4D23F14-2E65-463B-87AF-257A3C859748}" type="pres">
      <dgm:prSet presAssocID="{AAFD6391-D771-4AE7-8ED5-86FD9AC235CD}" presName="dummyNode1" presStyleLbl="node1" presStyleIdx="1" presStyleCnt="4"/>
      <dgm:spPr/>
    </dgm:pt>
    <dgm:pt modelId="{3B899707-1D9E-43B1-8B9C-F07A465117B1}" type="pres">
      <dgm:prSet presAssocID="{AAFD6391-D771-4AE7-8ED5-86FD9AC235CD}" presName="childNode1" presStyleLbl="bgAcc1" presStyleIdx="2" presStyleCnt="4" custScaleX="256770" custScaleY="172602" custLinFactNeighborX="-2541" custLinFactNeighborY="-4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A9D3F2-BBF5-4677-B22F-1D0C0B7F8722}" type="pres">
      <dgm:prSet presAssocID="{AAFD6391-D771-4AE7-8ED5-86FD9AC235CD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44E70A-B48D-4354-9090-1A7F7A31E157}" type="pres">
      <dgm:prSet presAssocID="{AAFD6391-D771-4AE7-8ED5-86FD9AC235CD}" presName="parentNode1" presStyleLbl="node1" presStyleIdx="2" presStyleCnt="4" custScaleX="182784" custScaleY="150087" custLinFactNeighborX="6847" custLinFactNeighborY="965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B6F49D-BB24-47AC-8974-B2D42F713D1C}" type="pres">
      <dgm:prSet presAssocID="{AAFD6391-D771-4AE7-8ED5-86FD9AC235CD}" presName="connSite1" presStyleCnt="0"/>
      <dgm:spPr/>
    </dgm:pt>
    <dgm:pt modelId="{10CD40F9-A49B-4ADE-A6A5-82FA60FEF83D}" type="pres">
      <dgm:prSet presAssocID="{5354837D-89A2-4C49-88E4-F27C7C208A3D}" presName="Name9" presStyleLbl="sibTrans2D1" presStyleIdx="2" presStyleCnt="3" custAng="167113" custLinFactNeighborY="8020"/>
      <dgm:spPr/>
      <dgm:t>
        <a:bodyPr/>
        <a:lstStyle/>
        <a:p>
          <a:endParaRPr lang="ru-RU"/>
        </a:p>
      </dgm:t>
    </dgm:pt>
    <dgm:pt modelId="{34757A4E-0A7F-424F-AB91-AED8B696EBFA}" type="pres">
      <dgm:prSet presAssocID="{DE6D8C12-7CA3-4EB5-B8AB-86E9C21801ED}" presName="composite2" presStyleCnt="0"/>
      <dgm:spPr/>
    </dgm:pt>
    <dgm:pt modelId="{FEE123FB-9E7D-4548-9B26-68F1B255AC6E}" type="pres">
      <dgm:prSet presAssocID="{DE6D8C12-7CA3-4EB5-B8AB-86E9C21801ED}" presName="dummyNode2" presStyleLbl="node1" presStyleIdx="2" presStyleCnt="4"/>
      <dgm:spPr/>
    </dgm:pt>
    <dgm:pt modelId="{A8587834-1F65-4631-BB83-2E32C18E0BE1}" type="pres">
      <dgm:prSet presAssocID="{DE6D8C12-7CA3-4EB5-B8AB-86E9C21801ED}" presName="childNode2" presStyleLbl="bgAcc1" presStyleIdx="3" presStyleCnt="4" custScaleX="198993" custScaleY="172602" custLinFactNeighborY="-4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AB3B74-699B-4CA8-827E-2706D5DDAA26}" type="pres">
      <dgm:prSet presAssocID="{DE6D8C12-7CA3-4EB5-B8AB-86E9C21801ED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927563-137E-4D55-8DB6-1EC461AF2E65}" type="pres">
      <dgm:prSet presAssocID="{DE6D8C12-7CA3-4EB5-B8AB-86E9C21801ED}" presName="parentNode2" presStyleLbl="node1" presStyleIdx="3" presStyleCnt="4" custScaleX="182784" custScaleY="150087" custLinFactNeighborY="-696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10B11-1807-4422-A6CD-56C32B78EF90}" type="pres">
      <dgm:prSet presAssocID="{DE6D8C12-7CA3-4EB5-B8AB-86E9C21801ED}" presName="connSite2" presStyleCnt="0"/>
      <dgm:spPr/>
    </dgm:pt>
  </dgm:ptLst>
  <dgm:cxnLst>
    <dgm:cxn modelId="{DE05B559-A186-4FCA-B8C3-35DFEFA02D84}" type="presOf" srcId="{AAFD6391-D771-4AE7-8ED5-86FD9AC235CD}" destId="{6A44E70A-B48D-4354-9090-1A7F7A31E157}" srcOrd="0" destOrd="0" presId="urn:microsoft.com/office/officeart/2005/8/layout/hProcess4"/>
    <dgm:cxn modelId="{680A0CB0-90FC-4633-83AF-2840581F8EFF}" type="presOf" srcId="{BBF7032A-EABC-451D-9698-C438CD6935FC}" destId="{DCBED05F-0E42-433E-AE3D-5A5DC5B9DC2B}" srcOrd="0" destOrd="0" presId="urn:microsoft.com/office/officeart/2005/8/layout/hProcess4"/>
    <dgm:cxn modelId="{D3161C95-3A54-4EF1-94D8-BDB044744F21}" type="presOf" srcId="{75F4438F-7C16-4DC3-B5DA-859C6A5B9168}" destId="{41A85661-D5ED-423A-87B7-B83C15BDB706}" srcOrd="0" destOrd="0" presId="urn:microsoft.com/office/officeart/2005/8/layout/hProcess4"/>
    <dgm:cxn modelId="{E3E0A2CF-762B-4962-A41A-D62DDC9C797E}" srcId="{AAFD6391-D771-4AE7-8ED5-86FD9AC235CD}" destId="{BF8E9B54-8571-4E55-822A-5CAFBA607206}" srcOrd="0" destOrd="0" parTransId="{D926E2AA-162B-411E-B01D-ADCE24D8A5EF}" sibTransId="{3E1C3DE6-48FD-4ACC-B8D9-7D6D573AD4D3}"/>
    <dgm:cxn modelId="{A89B5975-D58E-40B2-B4F9-CFE7DF30B2B9}" srcId="{75F4438F-7C16-4DC3-B5DA-859C6A5B9168}" destId="{AAFD6391-D771-4AE7-8ED5-86FD9AC235CD}" srcOrd="2" destOrd="0" parTransId="{FF36D41D-5F37-485F-8E0C-E1CFD78AF180}" sibTransId="{5354837D-89A2-4C49-88E4-F27C7C208A3D}"/>
    <dgm:cxn modelId="{C6E40435-8E48-4739-A892-2FDD1B38EAE7}" srcId="{AAFD6391-D771-4AE7-8ED5-86FD9AC235CD}" destId="{22F42B07-B5F6-4113-AE76-6F8D92055E4E}" srcOrd="1" destOrd="0" parTransId="{F45B8813-74E5-4F69-BD19-998EC9AE806D}" sibTransId="{88934BA7-74BE-4936-93B5-5974AC591BD0}"/>
    <dgm:cxn modelId="{1239BB3C-1052-4549-B0CD-EB30A6DDD7FE}" type="presOf" srcId="{4FB833C9-4E9F-4C4E-8FA7-79CB6598FD4C}" destId="{336FF10A-B8C8-4DCC-9442-655FDD1F4FE3}" srcOrd="1" destOrd="0" presId="urn:microsoft.com/office/officeart/2005/8/layout/hProcess4"/>
    <dgm:cxn modelId="{A0FFF2A9-0E4D-48C5-96F7-A6CE00CC69F5}" srcId="{AAFD6391-D771-4AE7-8ED5-86FD9AC235CD}" destId="{B56893D6-EF1C-4C69-8B48-E55522A72E08}" srcOrd="3" destOrd="0" parTransId="{947471D4-2434-477B-A2CB-F06D12ABB6E8}" sibTransId="{0E4B3DDB-A8CE-40E7-BE1E-278A7114B7A9}"/>
    <dgm:cxn modelId="{98D8E3D3-EC93-49AA-B153-B9D820166AB6}" srcId="{B0BCE6AA-86DC-4D87-A3D5-7784E799A0A2}" destId="{BBF7032A-EABC-451D-9698-C438CD6935FC}" srcOrd="0" destOrd="0" parTransId="{E35B2360-42D5-4E2D-BAD9-60BFCB123399}" sibTransId="{DC07D19D-5CD4-47D2-B542-AFB59BF316FE}"/>
    <dgm:cxn modelId="{E3338F6A-C2D2-496E-B5F9-C189D22B3A89}" type="presOf" srcId="{BF8E9B54-8571-4E55-822A-5CAFBA607206}" destId="{D5A9D3F2-BBF5-4677-B22F-1D0C0B7F8722}" srcOrd="1" destOrd="0" presId="urn:microsoft.com/office/officeart/2005/8/layout/hProcess4"/>
    <dgm:cxn modelId="{42A7227D-BD19-4A48-B496-87B8026C5CA5}" type="presOf" srcId="{22F42B07-B5F6-4113-AE76-6F8D92055E4E}" destId="{3B899707-1D9E-43B1-8B9C-F07A465117B1}" srcOrd="0" destOrd="1" presId="urn:microsoft.com/office/officeart/2005/8/layout/hProcess4"/>
    <dgm:cxn modelId="{33C9A32B-BCD4-43AB-9E62-A28BD967E52B}" type="presOf" srcId="{955A562E-0261-45F6-9499-662BFA3D2BC8}" destId="{D5A9D3F2-BBF5-4677-B22F-1D0C0B7F8722}" srcOrd="1" destOrd="4" presId="urn:microsoft.com/office/officeart/2005/8/layout/hProcess4"/>
    <dgm:cxn modelId="{C625F8A2-2B59-44A2-8966-572EB92D17EC}" srcId="{CE7F6093-19CE-4507-A18C-C49910ECED66}" destId="{E7436454-3DD2-4F59-BC7B-9CF4C244819E}" srcOrd="1" destOrd="0" parTransId="{A104E4E7-BCBD-4E45-82FE-881ADA592BF2}" sibTransId="{4EB5D8BF-9494-42AA-B299-5A9F7EB045F9}"/>
    <dgm:cxn modelId="{1D724AC2-36FB-43E9-AE06-FE821FA0359D}" type="presOf" srcId="{7D8FADA1-1F71-4ED5-9834-4DF3E6E5A8EB}" destId="{D3AB3B74-699B-4CA8-827E-2706D5DDAA26}" srcOrd="1" destOrd="0" presId="urn:microsoft.com/office/officeart/2005/8/layout/hProcess4"/>
    <dgm:cxn modelId="{6D600600-F825-4453-8462-C3521EC6A7B8}" type="presOf" srcId="{B56893D6-EF1C-4C69-8B48-E55522A72E08}" destId="{3B899707-1D9E-43B1-8B9C-F07A465117B1}" srcOrd="0" destOrd="3" presId="urn:microsoft.com/office/officeart/2005/8/layout/hProcess4"/>
    <dgm:cxn modelId="{63286599-7533-4BE2-8E3C-1D822A0BB468}" type="presOf" srcId="{B56893D6-EF1C-4C69-8B48-E55522A72E08}" destId="{D5A9D3F2-BBF5-4677-B22F-1D0C0B7F8722}" srcOrd="1" destOrd="3" presId="urn:microsoft.com/office/officeart/2005/8/layout/hProcess4"/>
    <dgm:cxn modelId="{5118818D-AF5C-430A-A706-68D71DA57C7C}" type="presOf" srcId="{22F42B07-B5F6-4113-AE76-6F8D92055E4E}" destId="{D5A9D3F2-BBF5-4677-B22F-1D0C0B7F8722}" srcOrd="1" destOrd="1" presId="urn:microsoft.com/office/officeart/2005/8/layout/hProcess4"/>
    <dgm:cxn modelId="{4C8887BC-81CD-4AEF-83BF-6C18040E5DB6}" srcId="{75F4438F-7C16-4DC3-B5DA-859C6A5B9168}" destId="{CE7F6093-19CE-4507-A18C-C49910ECED66}" srcOrd="1" destOrd="0" parTransId="{E7C0805F-875F-4DFF-8D25-DA45589E0EB9}" sibTransId="{3EC7A54C-390B-4517-8840-8BF07335E5CF}"/>
    <dgm:cxn modelId="{AA2DA858-F1B5-4BE4-A6C7-A7E467A67B6B}" type="presOf" srcId="{3EC7A54C-390B-4517-8840-8BF07335E5CF}" destId="{84C5AC60-3CDE-4E20-8016-80D96F05A0F7}" srcOrd="0" destOrd="0" presId="urn:microsoft.com/office/officeart/2005/8/layout/hProcess4"/>
    <dgm:cxn modelId="{5647515A-7F90-4A34-A4E0-CCD6BE5452DF}" type="presOf" srcId="{7A7E32A6-493F-4A2B-9BD5-0AF72F85B0B2}" destId="{A8587834-1F65-4631-BB83-2E32C18E0BE1}" srcOrd="0" destOrd="2" presId="urn:microsoft.com/office/officeart/2005/8/layout/hProcess4"/>
    <dgm:cxn modelId="{126B3686-DBCE-417E-ADE2-45767B336397}" type="presOf" srcId="{BBF7032A-EABC-451D-9698-C438CD6935FC}" destId="{9DF84721-D44B-4C47-8690-3D3EC7BC5F4A}" srcOrd="1" destOrd="0" presId="urn:microsoft.com/office/officeart/2005/8/layout/hProcess4"/>
    <dgm:cxn modelId="{872AB9D7-F034-4D3E-ABB3-1D257E6A19F0}" srcId="{75F4438F-7C16-4DC3-B5DA-859C6A5B9168}" destId="{B0BCE6AA-86DC-4D87-A3D5-7784E799A0A2}" srcOrd="0" destOrd="0" parTransId="{B6E562EB-EC58-4E60-8FDD-B16F382B9B00}" sibTransId="{43500140-5AB6-4155-8D8C-5DC71015935D}"/>
    <dgm:cxn modelId="{32952061-3F31-418B-8763-32D956ACC768}" type="presOf" srcId="{7D8FADA1-1F71-4ED5-9834-4DF3E6E5A8EB}" destId="{A8587834-1F65-4631-BB83-2E32C18E0BE1}" srcOrd="0" destOrd="0" presId="urn:microsoft.com/office/officeart/2005/8/layout/hProcess4"/>
    <dgm:cxn modelId="{9C002C72-C8C5-4732-9F2A-F122D0E796D6}" srcId="{B0BCE6AA-86DC-4D87-A3D5-7784E799A0A2}" destId="{FDC78D04-89C9-4442-9BC9-FA340A3E8878}" srcOrd="1" destOrd="0" parTransId="{EDB1FC72-8DEB-44DF-82E7-33988493E736}" sibTransId="{51E83AA8-AE6F-4B90-ADBB-8DD164B3395F}"/>
    <dgm:cxn modelId="{EAACB7D5-14CC-43DC-A11B-FBA7E92DE714}" type="presOf" srcId="{AD35B08D-78FE-4D0E-8E63-37C5520DBAED}" destId="{D5A9D3F2-BBF5-4677-B22F-1D0C0B7F8722}" srcOrd="1" destOrd="5" presId="urn:microsoft.com/office/officeart/2005/8/layout/hProcess4"/>
    <dgm:cxn modelId="{0CF28687-A4D1-474E-912A-E969D6F5826A}" type="presOf" srcId="{DF24B324-5CCA-469D-A25E-51493484F7C3}" destId="{D5A9D3F2-BBF5-4677-B22F-1D0C0B7F8722}" srcOrd="1" destOrd="2" presId="urn:microsoft.com/office/officeart/2005/8/layout/hProcess4"/>
    <dgm:cxn modelId="{6D7F58EC-99C1-4216-90AB-061BA7761792}" srcId="{AAFD6391-D771-4AE7-8ED5-86FD9AC235CD}" destId="{AD35B08D-78FE-4D0E-8E63-37C5520DBAED}" srcOrd="5" destOrd="0" parTransId="{AA5AEED5-0F6A-451F-9049-F4E79C9F5E07}" sibTransId="{5B16CD29-CC02-41E6-BD94-F14B2A70A806}"/>
    <dgm:cxn modelId="{E7918017-E9A3-4AAB-BA7A-8F46513EAF6E}" type="presOf" srcId="{2C9B9E6C-22C6-4867-9D1E-98AECBC2535F}" destId="{A8587834-1F65-4631-BB83-2E32C18E0BE1}" srcOrd="0" destOrd="3" presId="urn:microsoft.com/office/officeart/2005/8/layout/hProcess4"/>
    <dgm:cxn modelId="{886DBED9-3374-4FF5-8206-3F41D44F5F84}" srcId="{CE7F6093-19CE-4507-A18C-C49910ECED66}" destId="{4FB833C9-4E9F-4C4E-8FA7-79CB6598FD4C}" srcOrd="0" destOrd="0" parTransId="{9FB87592-DA98-4883-978B-0841C4AF1DFD}" sibTransId="{153D5D99-FBF6-4532-9160-F56E5AF799C1}"/>
    <dgm:cxn modelId="{1A81D231-9429-431E-84F3-520805DCB9A5}" srcId="{AAFD6391-D771-4AE7-8ED5-86FD9AC235CD}" destId="{955A562E-0261-45F6-9499-662BFA3D2BC8}" srcOrd="4" destOrd="0" parTransId="{DEF2F15C-EC65-4D2D-AA50-E75303038EB3}" sibTransId="{F1C1266B-F59A-4C6F-A7E9-2DE5583FF0B9}"/>
    <dgm:cxn modelId="{62A76318-CA5D-4613-B094-6BC4165FBD36}" srcId="{DE6D8C12-7CA3-4EB5-B8AB-86E9C21801ED}" destId="{2C9B9E6C-22C6-4867-9D1E-98AECBC2535F}" srcOrd="3" destOrd="0" parTransId="{B79430CC-2CB0-4912-AAAC-5FD470836FD4}" sibTransId="{678FE0ED-1853-4E4F-AE49-14FF6536791E}"/>
    <dgm:cxn modelId="{277972E4-FE22-40AC-8CC7-FEF4D07224F6}" type="presOf" srcId="{AD35B08D-78FE-4D0E-8E63-37C5520DBAED}" destId="{3B899707-1D9E-43B1-8B9C-F07A465117B1}" srcOrd="0" destOrd="5" presId="urn:microsoft.com/office/officeart/2005/8/layout/hProcess4"/>
    <dgm:cxn modelId="{3AA62DCA-DF61-4E34-8346-CECAC496C872}" type="presOf" srcId="{E7436454-3DD2-4F59-BC7B-9CF4C244819E}" destId="{336FF10A-B8C8-4DCC-9442-655FDD1F4FE3}" srcOrd="1" destOrd="1" presId="urn:microsoft.com/office/officeart/2005/8/layout/hProcess4"/>
    <dgm:cxn modelId="{9E503741-889A-47AA-AF99-019E8C00B492}" type="presOf" srcId="{43500140-5AB6-4155-8D8C-5DC71015935D}" destId="{DC5A2C95-DC9E-4CC9-A9F3-4F2FA5750FE7}" srcOrd="0" destOrd="0" presId="urn:microsoft.com/office/officeart/2005/8/layout/hProcess4"/>
    <dgm:cxn modelId="{8539E299-AF30-4C0D-9E8D-204C0E92C5B9}" type="presOf" srcId="{EA8C1E71-CAF2-4EF3-B340-B0F26BB27C0B}" destId="{D3AB3B74-699B-4CA8-827E-2706D5DDAA26}" srcOrd="1" destOrd="4" presId="urn:microsoft.com/office/officeart/2005/8/layout/hProcess4"/>
    <dgm:cxn modelId="{9205CFEC-4AB7-47B3-8DB8-4E72525B91CE}" type="presOf" srcId="{7A7E32A6-493F-4A2B-9BD5-0AF72F85B0B2}" destId="{D3AB3B74-699B-4CA8-827E-2706D5DDAA26}" srcOrd="1" destOrd="2" presId="urn:microsoft.com/office/officeart/2005/8/layout/hProcess4"/>
    <dgm:cxn modelId="{09D33BB4-ABAD-4430-A81F-FD11F2E2C62F}" srcId="{AAFD6391-D771-4AE7-8ED5-86FD9AC235CD}" destId="{DF24B324-5CCA-469D-A25E-51493484F7C3}" srcOrd="2" destOrd="0" parTransId="{3FB48AC0-11B9-4B6F-821A-8FC0F0D46793}" sibTransId="{A4F16402-E39D-48D3-AA73-86CA02FB7035}"/>
    <dgm:cxn modelId="{D1A03F77-78C2-4320-A2BC-3034191B122C}" type="presOf" srcId="{6CB1743C-F297-4EAB-9A91-87587EDF68AF}" destId="{D3AB3B74-699B-4CA8-827E-2706D5DDAA26}" srcOrd="1" destOrd="1" presId="urn:microsoft.com/office/officeart/2005/8/layout/hProcess4"/>
    <dgm:cxn modelId="{733D0AF6-0D46-43AD-87A9-6120B6DD937C}" type="presOf" srcId="{BF8E9B54-8571-4E55-822A-5CAFBA607206}" destId="{3B899707-1D9E-43B1-8B9C-F07A465117B1}" srcOrd="0" destOrd="0" presId="urn:microsoft.com/office/officeart/2005/8/layout/hProcess4"/>
    <dgm:cxn modelId="{B5ADBE8A-EB28-4877-B790-4C94814DCE1A}" srcId="{DE6D8C12-7CA3-4EB5-B8AB-86E9C21801ED}" destId="{7D8FADA1-1F71-4ED5-9834-4DF3E6E5A8EB}" srcOrd="0" destOrd="0" parTransId="{D4E59159-A970-4E3F-BCD4-892E8562EAA4}" sibTransId="{4D3D4879-70BB-40F5-AF2F-77432772CA8C}"/>
    <dgm:cxn modelId="{05308C4D-070F-4A77-A593-912AC7D59B1E}" type="presOf" srcId="{DF24B324-5CCA-469D-A25E-51493484F7C3}" destId="{3B899707-1D9E-43B1-8B9C-F07A465117B1}" srcOrd="0" destOrd="2" presId="urn:microsoft.com/office/officeart/2005/8/layout/hProcess4"/>
    <dgm:cxn modelId="{2FA42417-7BC7-4455-9DAA-44E0AC6930B0}" type="presOf" srcId="{E7436454-3DD2-4F59-BC7B-9CF4C244819E}" destId="{8BE8CBF9-FCB0-4A6C-9077-00711256E0EF}" srcOrd="0" destOrd="1" presId="urn:microsoft.com/office/officeart/2005/8/layout/hProcess4"/>
    <dgm:cxn modelId="{3914F8BD-B62C-458F-BC92-8FC79F6D9C9E}" type="presOf" srcId="{FDC78D04-89C9-4442-9BC9-FA340A3E8878}" destId="{DCBED05F-0E42-433E-AE3D-5A5DC5B9DC2B}" srcOrd="0" destOrd="1" presId="urn:microsoft.com/office/officeart/2005/8/layout/hProcess4"/>
    <dgm:cxn modelId="{681E8195-6071-4F6C-BA7C-839F609C795D}" type="presOf" srcId="{B0BCE6AA-86DC-4D87-A3D5-7784E799A0A2}" destId="{DE3EBE44-CF07-43A4-BDB4-018BE6A54B35}" srcOrd="0" destOrd="0" presId="urn:microsoft.com/office/officeart/2005/8/layout/hProcess4"/>
    <dgm:cxn modelId="{D9315C0C-8933-477B-82AC-E4619D929D80}" type="presOf" srcId="{DE6D8C12-7CA3-4EB5-B8AB-86E9C21801ED}" destId="{57927563-137E-4D55-8DB6-1EC461AF2E65}" srcOrd="0" destOrd="0" presId="urn:microsoft.com/office/officeart/2005/8/layout/hProcess4"/>
    <dgm:cxn modelId="{E65B1DA2-ABBB-49EF-98CB-FAA0D74F329B}" type="presOf" srcId="{955A562E-0261-45F6-9499-662BFA3D2BC8}" destId="{3B899707-1D9E-43B1-8B9C-F07A465117B1}" srcOrd="0" destOrd="4" presId="urn:microsoft.com/office/officeart/2005/8/layout/hProcess4"/>
    <dgm:cxn modelId="{540DAE82-3777-4527-ABEC-C16AC281E848}" type="presOf" srcId="{4FB833C9-4E9F-4C4E-8FA7-79CB6598FD4C}" destId="{8BE8CBF9-FCB0-4A6C-9077-00711256E0EF}" srcOrd="0" destOrd="0" presId="urn:microsoft.com/office/officeart/2005/8/layout/hProcess4"/>
    <dgm:cxn modelId="{4D01E5B1-0666-444C-812E-0C55CD13DC21}" type="presOf" srcId="{FDC78D04-89C9-4442-9BC9-FA340A3E8878}" destId="{9DF84721-D44B-4C47-8690-3D3EC7BC5F4A}" srcOrd="1" destOrd="1" presId="urn:microsoft.com/office/officeart/2005/8/layout/hProcess4"/>
    <dgm:cxn modelId="{B5C671C9-7FC9-48E6-A3ED-E84305E17A01}" type="presOf" srcId="{CE7F6093-19CE-4507-A18C-C49910ECED66}" destId="{505B8417-CE16-4C04-98AA-68AD33F1BE73}" srcOrd="0" destOrd="0" presId="urn:microsoft.com/office/officeart/2005/8/layout/hProcess4"/>
    <dgm:cxn modelId="{F5EC2D08-79E1-49EC-B66F-F90D6C7EB654}" srcId="{DE6D8C12-7CA3-4EB5-B8AB-86E9C21801ED}" destId="{EA8C1E71-CAF2-4EF3-B340-B0F26BB27C0B}" srcOrd="4" destOrd="0" parTransId="{189DCDD3-48C5-4BC6-BBDC-AAAE310BE1D4}" sibTransId="{7F7F370A-770E-4EE5-83E0-A727D77A918D}"/>
    <dgm:cxn modelId="{E5767643-9511-4B88-BC41-F0B84028B114}" srcId="{75F4438F-7C16-4DC3-B5DA-859C6A5B9168}" destId="{DE6D8C12-7CA3-4EB5-B8AB-86E9C21801ED}" srcOrd="3" destOrd="0" parTransId="{529F35D6-440F-4468-9F8F-FDE0A3A22D48}" sibTransId="{179ACD1E-385D-48A4-AFC2-CD273ABEE63F}"/>
    <dgm:cxn modelId="{CFBCE268-DB9A-4E8F-B196-1672BDFE55FF}" srcId="{DE6D8C12-7CA3-4EB5-B8AB-86E9C21801ED}" destId="{6CB1743C-F297-4EAB-9A91-87587EDF68AF}" srcOrd="1" destOrd="0" parTransId="{AA471BB4-50A5-46E1-B12D-A8910F037F27}" sibTransId="{ECA28170-BF0A-4118-9633-B6FD121BED01}"/>
    <dgm:cxn modelId="{47567820-C8F5-4B6E-BA8D-A10753A824D8}" type="presOf" srcId="{EA8C1E71-CAF2-4EF3-B340-B0F26BB27C0B}" destId="{A8587834-1F65-4631-BB83-2E32C18E0BE1}" srcOrd="0" destOrd="4" presId="urn:microsoft.com/office/officeart/2005/8/layout/hProcess4"/>
    <dgm:cxn modelId="{01E24245-D670-4A68-9A3F-254E275743E8}" type="presOf" srcId="{5354837D-89A2-4C49-88E4-F27C7C208A3D}" destId="{10CD40F9-A49B-4ADE-A6A5-82FA60FEF83D}" srcOrd="0" destOrd="0" presId="urn:microsoft.com/office/officeart/2005/8/layout/hProcess4"/>
    <dgm:cxn modelId="{8457A19A-DD3B-40C8-9645-E690D6F75BAB}" type="presOf" srcId="{6CB1743C-F297-4EAB-9A91-87587EDF68AF}" destId="{A8587834-1F65-4631-BB83-2E32C18E0BE1}" srcOrd="0" destOrd="1" presId="urn:microsoft.com/office/officeart/2005/8/layout/hProcess4"/>
    <dgm:cxn modelId="{2DA11EF4-B5B2-4BB0-ABB2-B50D77DD99AC}" type="presOf" srcId="{2C9B9E6C-22C6-4867-9D1E-98AECBC2535F}" destId="{D3AB3B74-699B-4CA8-827E-2706D5DDAA26}" srcOrd="1" destOrd="3" presId="urn:microsoft.com/office/officeart/2005/8/layout/hProcess4"/>
    <dgm:cxn modelId="{4B7C786D-CD08-4FE6-8C0E-C4A91813E5C9}" srcId="{DE6D8C12-7CA3-4EB5-B8AB-86E9C21801ED}" destId="{7A7E32A6-493F-4A2B-9BD5-0AF72F85B0B2}" srcOrd="2" destOrd="0" parTransId="{A8FAFDF2-3F8B-41FC-9BF4-67D20D4DC5B4}" sibTransId="{C793A2EC-D7F7-46A5-AE24-6DC6CD994682}"/>
    <dgm:cxn modelId="{DCF15122-BADC-4E0D-BD30-11315FF48688}" type="presParOf" srcId="{41A85661-D5ED-423A-87B7-B83C15BDB706}" destId="{67EFC8E3-A156-4B78-8AF6-33D70FB6BBE7}" srcOrd="0" destOrd="0" presId="urn:microsoft.com/office/officeart/2005/8/layout/hProcess4"/>
    <dgm:cxn modelId="{6A5D7856-F58F-46F1-A17C-17887C925C76}" type="presParOf" srcId="{41A85661-D5ED-423A-87B7-B83C15BDB706}" destId="{6BBCA0B4-2FF6-498F-8050-9FB88C169907}" srcOrd="1" destOrd="0" presId="urn:microsoft.com/office/officeart/2005/8/layout/hProcess4"/>
    <dgm:cxn modelId="{CDEBB19C-EF17-4621-82D8-8E9D2D3FC7EA}" type="presParOf" srcId="{41A85661-D5ED-423A-87B7-B83C15BDB706}" destId="{58A2DB1F-4D31-4A8B-AD11-AE4049F7002D}" srcOrd="2" destOrd="0" presId="urn:microsoft.com/office/officeart/2005/8/layout/hProcess4"/>
    <dgm:cxn modelId="{90615E65-113E-49C4-A837-D19CC54E0A82}" type="presParOf" srcId="{58A2DB1F-4D31-4A8B-AD11-AE4049F7002D}" destId="{1D04DB1E-17C4-4B33-8330-4043E0DFDFF2}" srcOrd="0" destOrd="0" presId="urn:microsoft.com/office/officeart/2005/8/layout/hProcess4"/>
    <dgm:cxn modelId="{1208619C-162C-4FE8-95B1-D13DB32E1116}" type="presParOf" srcId="{1D04DB1E-17C4-4B33-8330-4043E0DFDFF2}" destId="{18FE5180-3605-4745-B970-626C1ECCE73E}" srcOrd="0" destOrd="0" presId="urn:microsoft.com/office/officeart/2005/8/layout/hProcess4"/>
    <dgm:cxn modelId="{0A936DED-E53A-4035-B8E3-029DA65245C5}" type="presParOf" srcId="{1D04DB1E-17C4-4B33-8330-4043E0DFDFF2}" destId="{DCBED05F-0E42-433E-AE3D-5A5DC5B9DC2B}" srcOrd="1" destOrd="0" presId="urn:microsoft.com/office/officeart/2005/8/layout/hProcess4"/>
    <dgm:cxn modelId="{C7BB247A-CEB8-47E0-B433-308FB42B690E}" type="presParOf" srcId="{1D04DB1E-17C4-4B33-8330-4043E0DFDFF2}" destId="{9DF84721-D44B-4C47-8690-3D3EC7BC5F4A}" srcOrd="2" destOrd="0" presId="urn:microsoft.com/office/officeart/2005/8/layout/hProcess4"/>
    <dgm:cxn modelId="{B8316A03-8FEC-4DA9-A8D0-E86430F5F5FD}" type="presParOf" srcId="{1D04DB1E-17C4-4B33-8330-4043E0DFDFF2}" destId="{DE3EBE44-CF07-43A4-BDB4-018BE6A54B35}" srcOrd="3" destOrd="0" presId="urn:microsoft.com/office/officeart/2005/8/layout/hProcess4"/>
    <dgm:cxn modelId="{64B34DCC-65B2-4DCD-885B-1004FFF6CF8B}" type="presParOf" srcId="{1D04DB1E-17C4-4B33-8330-4043E0DFDFF2}" destId="{D1A227D6-FCA5-4FDB-A3CC-E96A7C212B70}" srcOrd="4" destOrd="0" presId="urn:microsoft.com/office/officeart/2005/8/layout/hProcess4"/>
    <dgm:cxn modelId="{5C12FAE7-2D71-4CF5-9EF6-705E8441487A}" type="presParOf" srcId="{58A2DB1F-4D31-4A8B-AD11-AE4049F7002D}" destId="{DC5A2C95-DC9E-4CC9-A9F3-4F2FA5750FE7}" srcOrd="1" destOrd="0" presId="urn:microsoft.com/office/officeart/2005/8/layout/hProcess4"/>
    <dgm:cxn modelId="{6D5D9118-785C-46AB-887B-5DE5AE375ED5}" type="presParOf" srcId="{58A2DB1F-4D31-4A8B-AD11-AE4049F7002D}" destId="{11D758D6-4784-4C2C-A7E9-398E75139F9D}" srcOrd="2" destOrd="0" presId="urn:microsoft.com/office/officeart/2005/8/layout/hProcess4"/>
    <dgm:cxn modelId="{FAF77245-56AA-49B5-8D20-57A09FA1310C}" type="presParOf" srcId="{11D758D6-4784-4C2C-A7E9-398E75139F9D}" destId="{DCC61A30-502C-4C88-9A46-730A5D1FAB09}" srcOrd="0" destOrd="0" presId="urn:microsoft.com/office/officeart/2005/8/layout/hProcess4"/>
    <dgm:cxn modelId="{1DDABCBC-C3E7-4AF6-8FDB-C056AA36E1C6}" type="presParOf" srcId="{11D758D6-4784-4C2C-A7E9-398E75139F9D}" destId="{8BE8CBF9-FCB0-4A6C-9077-00711256E0EF}" srcOrd="1" destOrd="0" presId="urn:microsoft.com/office/officeart/2005/8/layout/hProcess4"/>
    <dgm:cxn modelId="{68FAAF6C-9880-40C8-B8F4-2D0F5EE6C063}" type="presParOf" srcId="{11D758D6-4784-4C2C-A7E9-398E75139F9D}" destId="{336FF10A-B8C8-4DCC-9442-655FDD1F4FE3}" srcOrd="2" destOrd="0" presId="urn:microsoft.com/office/officeart/2005/8/layout/hProcess4"/>
    <dgm:cxn modelId="{06730B76-38BF-4845-8A54-97F3FEB503F6}" type="presParOf" srcId="{11D758D6-4784-4C2C-A7E9-398E75139F9D}" destId="{505B8417-CE16-4C04-98AA-68AD33F1BE73}" srcOrd="3" destOrd="0" presId="urn:microsoft.com/office/officeart/2005/8/layout/hProcess4"/>
    <dgm:cxn modelId="{EB5E76A4-5A9B-4945-BE8C-160E2F0C3133}" type="presParOf" srcId="{11D758D6-4784-4C2C-A7E9-398E75139F9D}" destId="{F8FC5BAF-79FC-4489-9D9C-26EC994437F8}" srcOrd="4" destOrd="0" presId="urn:microsoft.com/office/officeart/2005/8/layout/hProcess4"/>
    <dgm:cxn modelId="{55F0788B-5DCD-4242-A352-3859AC2C407E}" type="presParOf" srcId="{58A2DB1F-4D31-4A8B-AD11-AE4049F7002D}" destId="{84C5AC60-3CDE-4E20-8016-80D96F05A0F7}" srcOrd="3" destOrd="0" presId="urn:microsoft.com/office/officeart/2005/8/layout/hProcess4"/>
    <dgm:cxn modelId="{C2257336-FD59-4546-B333-AD9D63FA4C81}" type="presParOf" srcId="{58A2DB1F-4D31-4A8B-AD11-AE4049F7002D}" destId="{A7FB565B-05D7-42D1-979A-5372F1D84211}" srcOrd="4" destOrd="0" presId="urn:microsoft.com/office/officeart/2005/8/layout/hProcess4"/>
    <dgm:cxn modelId="{C61E15B6-0A7E-4628-9BD0-6A325AFBA74C}" type="presParOf" srcId="{A7FB565B-05D7-42D1-979A-5372F1D84211}" destId="{C4D23F14-2E65-463B-87AF-257A3C859748}" srcOrd="0" destOrd="0" presId="urn:microsoft.com/office/officeart/2005/8/layout/hProcess4"/>
    <dgm:cxn modelId="{E2013481-3930-4B27-A99D-8030CB549CED}" type="presParOf" srcId="{A7FB565B-05D7-42D1-979A-5372F1D84211}" destId="{3B899707-1D9E-43B1-8B9C-F07A465117B1}" srcOrd="1" destOrd="0" presId="urn:microsoft.com/office/officeart/2005/8/layout/hProcess4"/>
    <dgm:cxn modelId="{FDEF629A-7AD8-4118-87C1-0523232B4C32}" type="presParOf" srcId="{A7FB565B-05D7-42D1-979A-5372F1D84211}" destId="{D5A9D3F2-BBF5-4677-B22F-1D0C0B7F8722}" srcOrd="2" destOrd="0" presId="urn:microsoft.com/office/officeart/2005/8/layout/hProcess4"/>
    <dgm:cxn modelId="{81E40F80-35F7-4089-968A-210BDBA92F8F}" type="presParOf" srcId="{A7FB565B-05D7-42D1-979A-5372F1D84211}" destId="{6A44E70A-B48D-4354-9090-1A7F7A31E157}" srcOrd="3" destOrd="0" presId="urn:microsoft.com/office/officeart/2005/8/layout/hProcess4"/>
    <dgm:cxn modelId="{7ABC0FB2-3985-4758-8D8E-7410D64F3B0B}" type="presParOf" srcId="{A7FB565B-05D7-42D1-979A-5372F1D84211}" destId="{8DB6F49D-BB24-47AC-8974-B2D42F713D1C}" srcOrd="4" destOrd="0" presId="urn:microsoft.com/office/officeart/2005/8/layout/hProcess4"/>
    <dgm:cxn modelId="{C56FEC7E-5F5E-48F4-A941-3A650EBF5C9C}" type="presParOf" srcId="{58A2DB1F-4D31-4A8B-AD11-AE4049F7002D}" destId="{10CD40F9-A49B-4ADE-A6A5-82FA60FEF83D}" srcOrd="5" destOrd="0" presId="urn:microsoft.com/office/officeart/2005/8/layout/hProcess4"/>
    <dgm:cxn modelId="{7844799A-A360-48AE-9508-B03F7044303B}" type="presParOf" srcId="{58A2DB1F-4D31-4A8B-AD11-AE4049F7002D}" destId="{34757A4E-0A7F-424F-AB91-AED8B696EBFA}" srcOrd="6" destOrd="0" presId="urn:microsoft.com/office/officeart/2005/8/layout/hProcess4"/>
    <dgm:cxn modelId="{A3D9FAFC-146A-49BD-ABCE-E118797028BD}" type="presParOf" srcId="{34757A4E-0A7F-424F-AB91-AED8B696EBFA}" destId="{FEE123FB-9E7D-4548-9B26-68F1B255AC6E}" srcOrd="0" destOrd="0" presId="urn:microsoft.com/office/officeart/2005/8/layout/hProcess4"/>
    <dgm:cxn modelId="{C4389120-6527-4409-A95F-FE4AD05CE366}" type="presParOf" srcId="{34757A4E-0A7F-424F-AB91-AED8B696EBFA}" destId="{A8587834-1F65-4631-BB83-2E32C18E0BE1}" srcOrd="1" destOrd="0" presId="urn:microsoft.com/office/officeart/2005/8/layout/hProcess4"/>
    <dgm:cxn modelId="{EB63D3D2-4EA6-4DC4-A13B-1C7482859466}" type="presParOf" srcId="{34757A4E-0A7F-424F-AB91-AED8B696EBFA}" destId="{D3AB3B74-699B-4CA8-827E-2706D5DDAA26}" srcOrd="2" destOrd="0" presId="urn:microsoft.com/office/officeart/2005/8/layout/hProcess4"/>
    <dgm:cxn modelId="{13CA886B-2645-428A-9D6B-3A4820BC01DE}" type="presParOf" srcId="{34757A4E-0A7F-424F-AB91-AED8B696EBFA}" destId="{57927563-137E-4D55-8DB6-1EC461AF2E65}" srcOrd="3" destOrd="0" presId="urn:microsoft.com/office/officeart/2005/8/layout/hProcess4"/>
    <dgm:cxn modelId="{7589C412-1534-4D2C-AB31-9BF8BC8A1F50}" type="presParOf" srcId="{34757A4E-0A7F-424F-AB91-AED8B696EBFA}" destId="{BBA10B11-1807-4422-A6CD-56C32B78EF9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Список вкладок"/>
  <dgm:desc val="Служит для отображения непоследовательных или сгруппированных блоков данных. Рекомендуется использовать для списков с текстом уровня 1 небольшого объема. Первый текст уровня 2 отображается рядом с текстом уровня 1, а остальной текст уровня 2 — под текстом уровня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Список вкладок"/>
  <dgm:desc val="Служит для отображения непоследовательных или сгруппированных блоков данных. Рекомендуется использовать для списков с текстом уровня 1 небольшого объема. Первый текст уровня 2 отображается рядом с текстом уровня 1, а остальной текст уровня 2 — под текстом уровня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0.11687</cdr:y>
    </cdr:from>
    <cdr:to>
      <cdr:x>0.29906</cdr:x>
      <cdr:y>0.18932</cdr:y>
    </cdr:to>
    <cdr:sp macro="" textlink="">
      <cdr:nvSpPr>
        <cdr:cNvPr id="2" name="TextBox 11"/>
        <cdr:cNvSpPr txBox="1"/>
      </cdr:nvSpPr>
      <cdr:spPr>
        <a:xfrm xmlns:a="http://schemas.openxmlformats.org/drawingml/2006/main">
          <a:off x="-5266200" y="496473"/>
          <a:ext cx="110600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0" i="1" dirty="0" err="1" smtClean="0"/>
            <a:t>млрд.руб</a:t>
          </a:r>
          <a:r>
            <a:rPr lang="ru-RU" sz="1400" b="0" i="1" dirty="0" smtClean="0"/>
            <a:t>.</a:t>
          </a:r>
          <a:endParaRPr lang="ru-RU" sz="1400" b="0" i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994E5-B589-4AEC-AAAC-D5C86C0DB31C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E2C9B-625E-43B2-A037-C0525F4DF1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4712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D2A5B-061D-4AD4-9346-1A2F19DC1B7F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0162B-7155-420E-9D79-4BE5A56AA3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7486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90866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4950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6580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0387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15597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1325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38579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59710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Статус национального</a:t>
            </a:r>
            <a:r>
              <a:rPr lang="ru-RU" baseline="0" dirty="0" smtClean="0"/>
              <a:t> чемпиона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59083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84757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8122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6605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7667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46298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75873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77607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14291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93A2F-9D95-46C9-B594-F2F5261F5453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Выделить крупные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3736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9592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5935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214E-A4A4-47E1-B809-C9FEDB6EE800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2436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87692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3245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68084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Добави</a:t>
            </a:r>
            <a:r>
              <a:rPr lang="ru-RU" baseline="0" dirty="0" smtClean="0"/>
              <a:t>ть цифры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6496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D907E9-BA2C-466B-A177-9D1F5B3C495F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E0EE8D-8565-4F67-B88C-FC0E1C2E381F}" type="slidenum">
              <a:rPr lang="ru-RU" smtClean="0"/>
              <a:pPr/>
              <a:t>49</a:t>
            </a:fld>
            <a:endParaRPr lang="ru-RU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92562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12081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5935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D907E9-BA2C-466B-A177-9D1F5B3C495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5935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D907E9-BA2C-466B-A177-9D1F5B3C495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5571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D907E9-BA2C-466B-A177-9D1F5B3C495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67891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612363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53969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94816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941216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778120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522109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201060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7138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5935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CF086-7D30-4752-A92A-EAAEFB260BD9}" type="slidenum">
              <a:rPr lang="ru-RU" smtClean="0">
                <a:solidFill>
                  <a:prstClr val="black"/>
                </a:solidFill>
              </a:rPr>
              <a:pPr/>
              <a:t>72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5682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D907E9-BA2C-466B-A177-9D1F5B3C495F}" type="slidenum">
              <a:rPr lang="ru-RU" smtClean="0"/>
              <a:pPr>
                <a:defRPr/>
              </a:pPr>
              <a:t>73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0057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7598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6110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0162B-7155-420E-9D79-4BE5A56AA3C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9946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DAFDA7"/>
              </a:gs>
              <a:gs pos="35000">
                <a:srgbClr val="E4FDC2"/>
              </a:gs>
              <a:gs pos="100000">
                <a:srgbClr val="F5FFE6"/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43160" y="3886200"/>
            <a:ext cx="5934092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419252" y="5110178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dirty="0" smtClean="0"/>
              <a:t>Образец подзаголовка</a:t>
            </a:r>
            <a:endParaRPr kumimoji="0" lang="en-US" dirty="0"/>
          </a:p>
        </p:txBody>
      </p:sp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0008"/>
            <a:ext cx="945703" cy="79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1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050" y="4500570"/>
            <a:ext cx="1440000" cy="1096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4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042" y="1208872"/>
            <a:ext cx="1440000" cy="1077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3"/>
          <p:cNvPicPr>
            <a:picLocks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810" y="5688586"/>
            <a:ext cx="1440000" cy="109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3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3050" y="44984"/>
            <a:ext cx="1439358" cy="109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Picture 3" descr="F0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>
          <a:xfrm>
            <a:off x="203050" y="2357430"/>
            <a:ext cx="1440000" cy="953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1810" y="3393689"/>
            <a:ext cx="1440000" cy="10354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27304" y="6453336"/>
            <a:ext cx="1981200" cy="36576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>
          <a:xfrm>
            <a:off x="467544" y="1412875"/>
            <a:ext cx="8281169" cy="4968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343816"/>
            <a:ext cx="4041648" cy="503751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340768"/>
            <a:ext cx="4041648" cy="50405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27304" y="6453336"/>
            <a:ext cx="1981200" cy="36576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rgbClr val="2A5B19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340768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rgbClr val="2A5B19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24772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24772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27304" y="6453336"/>
            <a:ext cx="1981200" cy="36576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27304" y="6453336"/>
            <a:ext cx="1981200" cy="36576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9526047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7A98D-AF30-4CDD-967E-25D7194C717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2846" y="142852"/>
            <a:ext cx="7429552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2429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72386" cy="936000"/>
          </a:xfrm>
          <a:prstGeom prst="rect">
            <a:avLst/>
          </a:prstGeom>
        </p:spPr>
        <p:txBody>
          <a:bodyPr vert="horz" tIns="0" anchor="ctr" anchorCtr="0">
            <a:noAutofit/>
          </a:bodyPr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229600" cy="505434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dirty="0" smtClean="0"/>
              <a:t>Образец текста</a:t>
            </a:r>
          </a:p>
          <a:p>
            <a:pPr lvl="1" eaLnBrk="1" latinLnBrk="0" hangingPunct="1"/>
            <a:r>
              <a:rPr kumimoji="0" lang="ru-RU" dirty="0" smtClean="0"/>
              <a:t>Второй уровень</a:t>
            </a:r>
          </a:p>
          <a:p>
            <a:pPr lvl="2" eaLnBrk="1" latinLnBrk="0" hangingPunct="1"/>
            <a:r>
              <a:rPr kumimoji="0" lang="ru-RU" dirty="0" smtClean="0"/>
              <a:t>Третий уровень</a:t>
            </a:r>
          </a:p>
          <a:p>
            <a:pPr lvl="3" eaLnBrk="1" latinLnBrk="0" hangingPunct="1"/>
            <a:r>
              <a:rPr kumimoji="0" lang="ru-RU" dirty="0" smtClean="0"/>
              <a:t>Четвертый уровень</a:t>
            </a:r>
          </a:p>
          <a:p>
            <a:pPr lvl="4" eaLnBrk="1" latinLnBrk="0" hangingPunct="1"/>
            <a:r>
              <a:rPr kumimoji="0" lang="ru-RU" dirty="0" smtClean="0"/>
              <a:t>Пятый уровень</a:t>
            </a:r>
            <a:endParaRPr kumimoji="0" lang="en-US" dirty="0"/>
          </a:p>
        </p:txBody>
      </p:sp>
      <p:pic>
        <p:nvPicPr>
          <p:cNvPr id="5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56376" y="188640"/>
            <a:ext cx="814287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1196752"/>
            <a:ext cx="7488000" cy="0"/>
          </a:xfrm>
          <a:prstGeom prst="line">
            <a:avLst/>
          </a:prstGeom>
          <a:ln w="38100">
            <a:solidFill>
              <a:srgbClr val="0092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0" y="1242000"/>
            <a:ext cx="7272000" cy="0"/>
          </a:xfrm>
          <a:prstGeom prst="line">
            <a:avLst/>
          </a:prstGeom>
          <a:ln w="19050">
            <a:solidFill>
              <a:srgbClr val="0092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lnSpc>
          <a:spcPct val="90000"/>
        </a:lnSpc>
        <a:spcBef>
          <a:spcPct val="0"/>
        </a:spcBef>
        <a:buNone/>
        <a:defRPr kumimoji="0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7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slide" Target="slide8.xml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slide" Target="slide8.xml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10" Type="http://schemas.openxmlformats.org/officeDocument/2006/relationships/slide" Target="slide2.xml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5" Type="http://schemas.openxmlformats.org/officeDocument/2006/relationships/slide" Target="slide2.xml"/><Relationship Id="rId4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4.xml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1.png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73.jpeg"/><Relationship Id="rId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4.jpeg"/><Relationship Id="rId7" Type="http://schemas.openxmlformats.org/officeDocument/2006/relationships/slide" Target="slide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10" Type="http://schemas.openxmlformats.org/officeDocument/2006/relationships/slide" Target="slide2.xml"/><Relationship Id="rId4" Type="http://schemas.openxmlformats.org/officeDocument/2006/relationships/image" Target="../media/image75.png"/><Relationship Id="rId9" Type="http://schemas.openxmlformats.org/officeDocument/2006/relationships/image" Target="../media/image7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Relationship Id="rId5" Type="http://schemas.openxmlformats.org/officeDocument/2006/relationships/slide" Target="slide2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7.xml"/><Relationship Id="rId13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slide" Target="slide6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7.xml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slide" Target="slide54.xml"/><Relationship Id="rId4" Type="http://schemas.openxmlformats.org/officeDocument/2006/relationships/slide" Target="slide6.xml"/><Relationship Id="rId9" Type="http://schemas.openxmlformats.org/officeDocument/2006/relationships/image" Target="../media/image12.png"/><Relationship Id="rId14" Type="http://schemas.openxmlformats.org/officeDocument/2006/relationships/slide" Target="slide6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slide" Target="slide74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85.jpeg"/><Relationship Id="rId7" Type="http://schemas.microsoft.com/office/2007/relationships/hdphoto" Target="../media/hdphoto3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slide" Target="slide8.xml"/><Relationship Id="rId4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89.gif"/><Relationship Id="rId4" Type="http://schemas.openxmlformats.org/officeDocument/2006/relationships/image" Target="../media/image8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91.jpeg"/><Relationship Id="rId4" Type="http://schemas.openxmlformats.org/officeDocument/2006/relationships/image" Target="../media/image9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74.xml"/><Relationship Id="rId4" Type="http://schemas.openxmlformats.org/officeDocument/2006/relationships/image" Target="../media/image9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8.xml"/><Relationship Id="rId7" Type="http://schemas.openxmlformats.org/officeDocument/2006/relationships/image" Target="../media/image9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microsoft.com/office/2007/relationships/hdphoto" Target="../media/hdphoto2.wdp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7" Type="http://schemas.openxmlformats.org/officeDocument/2006/relationships/slide" Target="slide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9.jpeg"/><Relationship Id="rId5" Type="http://schemas.openxmlformats.org/officeDocument/2006/relationships/image" Target="../media/image53.gif"/><Relationship Id="rId4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jpeg"/><Relationship Id="rId5" Type="http://schemas.openxmlformats.org/officeDocument/2006/relationships/image" Target="../media/image102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106.png"/><Relationship Id="rId4" Type="http://schemas.openxmlformats.org/officeDocument/2006/relationships/image" Target="../media/image10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slide" Target="slide18.xml"/><Relationship Id="rId18" Type="http://schemas.openxmlformats.org/officeDocument/2006/relationships/image" Target="../media/image23.gif"/><Relationship Id="rId3" Type="http://schemas.openxmlformats.org/officeDocument/2006/relationships/slide" Target="slide15.xml"/><Relationship Id="rId21" Type="http://schemas.openxmlformats.org/officeDocument/2006/relationships/image" Target="../media/image26.png"/><Relationship Id="rId7" Type="http://schemas.openxmlformats.org/officeDocument/2006/relationships/slide" Target="slide9.xml"/><Relationship Id="rId12" Type="http://schemas.openxmlformats.org/officeDocument/2006/relationships/image" Target="../media/image20.png"/><Relationship Id="rId1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6" Type="http://schemas.openxmlformats.org/officeDocument/2006/relationships/slide" Target="slide2.xm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slide" Target="slide11.xml"/><Relationship Id="rId15" Type="http://schemas.openxmlformats.org/officeDocument/2006/relationships/image" Target="../media/image22.png"/><Relationship Id="rId23" Type="http://schemas.openxmlformats.org/officeDocument/2006/relationships/image" Target="../media/image28.jpeg"/><Relationship Id="rId10" Type="http://schemas.openxmlformats.org/officeDocument/2006/relationships/slide" Target="slide16.xml"/><Relationship Id="rId19" Type="http://schemas.openxmlformats.org/officeDocument/2006/relationships/image" Target="../media/image24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Relationship Id="rId14" Type="http://schemas.openxmlformats.org/officeDocument/2006/relationships/image" Target="../media/image21.jpeg"/><Relationship Id="rId22" Type="http://schemas.openxmlformats.org/officeDocument/2006/relationships/image" Target="../media/image2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.xml"/><Relationship Id="rId4" Type="http://schemas.microsoft.com/office/2007/relationships/hdphoto" Target="../media/hdphoto4.wdp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11" Type="http://schemas.openxmlformats.org/officeDocument/2006/relationships/slide" Target="slide2.xml"/><Relationship Id="rId5" Type="http://schemas.openxmlformats.org/officeDocument/2006/relationships/image" Target="../media/image112.png"/><Relationship Id="rId10" Type="http://schemas.microsoft.com/office/2007/relationships/hdphoto" Target="../media/hdphoto6.wdp"/><Relationship Id="rId4" Type="http://schemas.openxmlformats.org/officeDocument/2006/relationships/image" Target="../media/image111.png"/><Relationship Id="rId9" Type="http://schemas.openxmlformats.org/officeDocument/2006/relationships/image" Target="../media/image1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.xml"/><Relationship Id="rId4" Type="http://schemas.openxmlformats.org/officeDocument/2006/relationships/chart" Target="../charts/char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5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microsoft.com/office/2007/relationships/hdphoto" Target="../media/hdphoto7.wdp"/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12" Type="http://schemas.openxmlformats.org/officeDocument/2006/relationships/image" Target="../media/image133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11" Type="http://schemas.openxmlformats.org/officeDocument/2006/relationships/image" Target="../media/image132.jpeg"/><Relationship Id="rId5" Type="http://schemas.openxmlformats.org/officeDocument/2006/relationships/image" Target="../media/image126.png"/><Relationship Id="rId10" Type="http://schemas.openxmlformats.org/officeDocument/2006/relationships/image" Target="../media/image131.png"/><Relationship Id="rId4" Type="http://schemas.openxmlformats.org/officeDocument/2006/relationships/image" Target="../media/image125.jpeg"/><Relationship Id="rId9" Type="http://schemas.openxmlformats.org/officeDocument/2006/relationships/image" Target="../media/image130.png"/><Relationship Id="rId1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slide" Target="slide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34.png"/><Relationship Id="rId12" Type="http://schemas.openxmlformats.org/officeDocument/2006/relationships/image" Target="../media/image13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hdphoto" Target="../media/hdphoto9.wdp"/><Relationship Id="rId5" Type="http://schemas.openxmlformats.org/officeDocument/2006/relationships/diagramColors" Target="../diagrams/colors1.xml"/><Relationship Id="rId10" Type="http://schemas.openxmlformats.org/officeDocument/2006/relationships/image" Target="../media/image136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35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image" Target="../media/image142.png"/><Relationship Id="rId18" Type="http://schemas.openxmlformats.org/officeDocument/2006/relationships/image" Target="../media/image147.png"/><Relationship Id="rId26" Type="http://schemas.openxmlformats.org/officeDocument/2006/relationships/slide" Target="slide2.xml"/><Relationship Id="rId3" Type="http://schemas.openxmlformats.org/officeDocument/2006/relationships/diagramData" Target="../diagrams/data2.xml"/><Relationship Id="rId21" Type="http://schemas.microsoft.com/office/2007/relationships/hdphoto" Target="../media/hdphoto10.wdp"/><Relationship Id="rId7" Type="http://schemas.microsoft.com/office/2007/relationships/diagramDrawing" Target="../diagrams/drawing2.xml"/><Relationship Id="rId12" Type="http://schemas.openxmlformats.org/officeDocument/2006/relationships/image" Target="../media/image141.jpeg"/><Relationship Id="rId17" Type="http://schemas.openxmlformats.org/officeDocument/2006/relationships/image" Target="../media/image146.jpeg"/><Relationship Id="rId25" Type="http://schemas.openxmlformats.org/officeDocument/2006/relationships/image" Target="../media/image152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145.jpeg"/><Relationship Id="rId20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8.png"/><Relationship Id="rId24" Type="http://schemas.openxmlformats.org/officeDocument/2006/relationships/image" Target="../media/image151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144.jpeg"/><Relationship Id="rId23" Type="http://schemas.microsoft.com/office/2007/relationships/hdphoto" Target="../media/hdphoto11.wdp"/><Relationship Id="rId10" Type="http://schemas.openxmlformats.org/officeDocument/2006/relationships/image" Target="../media/image140.jpeg"/><Relationship Id="rId19" Type="http://schemas.openxmlformats.org/officeDocument/2006/relationships/image" Target="../media/image14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139.png"/><Relationship Id="rId14" Type="http://schemas.openxmlformats.org/officeDocument/2006/relationships/image" Target="../media/image143.png"/><Relationship Id="rId22" Type="http://schemas.openxmlformats.org/officeDocument/2006/relationships/image" Target="../media/image15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153.jpeg"/><Relationship Id="rId4" Type="http://schemas.openxmlformats.org/officeDocument/2006/relationships/image" Target="../media/image60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chart" Target="../charts/chart10.xml"/><Relationship Id="rId7" Type="http://schemas.openxmlformats.org/officeDocument/2006/relationships/slide" Target="slide9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Relationship Id="rId9" Type="http://schemas.openxmlformats.org/officeDocument/2006/relationships/slide" Target="slide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46.png"/><Relationship Id="rId4" Type="http://schemas.openxmlformats.org/officeDocument/2006/relationships/slide" Target="slide1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157.png"/><Relationship Id="rId4" Type="http://schemas.openxmlformats.org/officeDocument/2006/relationships/image" Target="../media/image1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2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slide" Target="slide2.xml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30.jpeg"/><Relationship Id="rId9" Type="http://schemas.openxmlformats.org/officeDocument/2006/relationships/image" Target="../media/image34.png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5.xml"/><Relationship Id="rId4" Type="http://schemas.openxmlformats.org/officeDocument/2006/relationships/slide" Target="slide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gi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170.png"/><Relationship Id="rId4" Type="http://schemas.openxmlformats.org/officeDocument/2006/relationships/image" Target="../media/image169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42.png"/><Relationship Id="rId18" Type="http://schemas.microsoft.com/office/2007/relationships/hdphoto" Target="../media/hdphoto2.wdp"/><Relationship Id="rId26" Type="http://schemas.openxmlformats.org/officeDocument/2006/relationships/image" Target="../media/image48.png"/><Relationship Id="rId39" Type="http://schemas.openxmlformats.org/officeDocument/2006/relationships/image" Target="../media/image54.png"/><Relationship Id="rId3" Type="http://schemas.openxmlformats.org/officeDocument/2006/relationships/slide" Target="slide11.xml"/><Relationship Id="rId21" Type="http://schemas.openxmlformats.org/officeDocument/2006/relationships/slide" Target="slide14.xml"/><Relationship Id="rId34" Type="http://schemas.openxmlformats.org/officeDocument/2006/relationships/image" Target="../media/image52.png"/><Relationship Id="rId42" Type="http://schemas.openxmlformats.org/officeDocument/2006/relationships/image" Target="../media/image55.jpeg"/><Relationship Id="rId47" Type="http://schemas.openxmlformats.org/officeDocument/2006/relationships/image" Target="../media/image57.png"/><Relationship Id="rId7" Type="http://schemas.openxmlformats.org/officeDocument/2006/relationships/image" Target="../media/image40.png"/><Relationship Id="rId12" Type="http://schemas.openxmlformats.org/officeDocument/2006/relationships/slide" Target="slide22.xml"/><Relationship Id="rId17" Type="http://schemas.openxmlformats.org/officeDocument/2006/relationships/image" Target="../media/image44.png"/><Relationship Id="rId25" Type="http://schemas.openxmlformats.org/officeDocument/2006/relationships/slide" Target="slide15.xml"/><Relationship Id="rId33" Type="http://schemas.openxmlformats.org/officeDocument/2006/relationships/slide" Target="slide13.xml"/><Relationship Id="rId38" Type="http://schemas.openxmlformats.org/officeDocument/2006/relationships/slide" Target="slide28.xml"/><Relationship Id="rId46" Type="http://schemas.openxmlformats.org/officeDocument/2006/relationships/slide" Target="slide30.xml"/><Relationship Id="rId2" Type="http://schemas.openxmlformats.org/officeDocument/2006/relationships/notesSlide" Target="../notesSlides/notesSlide5.xml"/><Relationship Id="rId16" Type="http://schemas.openxmlformats.org/officeDocument/2006/relationships/slide" Target="slide25.xml"/><Relationship Id="rId20" Type="http://schemas.openxmlformats.org/officeDocument/2006/relationships/image" Target="../media/image45.png"/><Relationship Id="rId29" Type="http://schemas.openxmlformats.org/officeDocument/2006/relationships/slide" Target="slide23.xml"/><Relationship Id="rId41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1.png"/><Relationship Id="rId24" Type="http://schemas.openxmlformats.org/officeDocument/2006/relationships/image" Target="../media/image47.png"/><Relationship Id="rId32" Type="http://schemas.openxmlformats.org/officeDocument/2006/relationships/image" Target="../media/image51.jpeg"/><Relationship Id="rId37" Type="http://schemas.openxmlformats.org/officeDocument/2006/relationships/image" Target="../media/image53.gif"/><Relationship Id="rId40" Type="http://schemas.openxmlformats.org/officeDocument/2006/relationships/slide" Target="slide10.xml"/><Relationship Id="rId45" Type="http://schemas.openxmlformats.org/officeDocument/2006/relationships/image" Target="../media/image56.png"/><Relationship Id="rId5" Type="http://schemas.openxmlformats.org/officeDocument/2006/relationships/slide" Target="slide12.xml"/><Relationship Id="rId15" Type="http://schemas.openxmlformats.org/officeDocument/2006/relationships/image" Target="../media/image43.png"/><Relationship Id="rId23" Type="http://schemas.openxmlformats.org/officeDocument/2006/relationships/slide" Target="slide16.xml"/><Relationship Id="rId28" Type="http://schemas.openxmlformats.org/officeDocument/2006/relationships/image" Target="../media/image49.png"/><Relationship Id="rId36" Type="http://schemas.openxmlformats.org/officeDocument/2006/relationships/slide" Target="slide27.xml"/><Relationship Id="rId10" Type="http://schemas.openxmlformats.org/officeDocument/2006/relationships/slide" Target="slide20.xml"/><Relationship Id="rId19" Type="http://schemas.openxmlformats.org/officeDocument/2006/relationships/slide" Target="slide26.xml"/><Relationship Id="rId31" Type="http://schemas.openxmlformats.org/officeDocument/2006/relationships/slide" Target="slide21.xml"/><Relationship Id="rId44" Type="http://schemas.openxmlformats.org/officeDocument/2006/relationships/slide" Target="slide29.xml"/><Relationship Id="rId4" Type="http://schemas.openxmlformats.org/officeDocument/2006/relationships/image" Target="../media/image38.png"/><Relationship Id="rId9" Type="http://schemas.openxmlformats.org/officeDocument/2006/relationships/image" Target="../media/image17.png"/><Relationship Id="rId14" Type="http://schemas.openxmlformats.org/officeDocument/2006/relationships/slide" Target="slide19.xml"/><Relationship Id="rId22" Type="http://schemas.openxmlformats.org/officeDocument/2006/relationships/image" Target="../media/image46.png"/><Relationship Id="rId27" Type="http://schemas.openxmlformats.org/officeDocument/2006/relationships/slide" Target="slide18.xml"/><Relationship Id="rId30" Type="http://schemas.openxmlformats.org/officeDocument/2006/relationships/image" Target="../media/image50.png"/><Relationship Id="rId35" Type="http://schemas.openxmlformats.org/officeDocument/2006/relationships/slide" Target="slide24.xml"/><Relationship Id="rId43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8.jpe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000232" y="1857364"/>
            <a:ext cx="6858048" cy="300039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Нефтегазохимический комплекс </a:t>
            </a:r>
            <a:br>
              <a:rPr lang="ru-RU" sz="3600" dirty="0" smtClean="0"/>
            </a:br>
            <a:r>
              <a:rPr lang="ru-RU" sz="3600" dirty="0" smtClean="0"/>
              <a:t>Республики Татарстан: текущее состояние и перспективы развития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14414" y="6038872"/>
            <a:ext cx="7724748" cy="533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b="1" smtClean="0">
                <a:solidFill>
                  <a:schemeClr val="tx1"/>
                </a:solidFill>
              </a:rPr>
              <a:t>ОАО «Татнефтехиминвест-холдинг»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2428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Малые нефтедобывающие компании </a:t>
            </a:r>
            <a:r>
              <a:rPr lang="ru-RU" dirty="0">
                <a:hlinkClick r:id="rId2" action="ppaction://hlinksldjump"/>
              </a:rPr>
              <a:t>Республики Татарстан</a:t>
            </a:r>
            <a:r>
              <a:rPr lang="ru-RU" dirty="0" smtClean="0">
                <a:hlinkClick r:id="rId2" action="ppaction://hlinksldjump"/>
              </a:rPr>
              <a:t> </a:t>
            </a:r>
            <a:endParaRPr lang="ru-RU" dirty="0">
              <a:hlinkClick r:id="rId2" action="ppaction://hlinksldjump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268760"/>
            <a:ext cx="3600400" cy="297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  <a:r>
              <a:rPr lang="ru-RU" dirty="0" smtClean="0"/>
              <a:t>*</a:t>
            </a:r>
            <a:endParaRPr lang="ru-RU" dirty="0"/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добыча нефти </a:t>
            </a:r>
            <a:r>
              <a:rPr lang="en-US" dirty="0" smtClean="0"/>
              <a:t>– </a:t>
            </a:r>
            <a:endParaRPr lang="ru-RU" dirty="0" smtClean="0"/>
          </a:p>
          <a:p>
            <a:pPr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dirty="0" smtClean="0"/>
              <a:t>7,14</a:t>
            </a:r>
            <a:r>
              <a:rPr lang="en-US" dirty="0" smtClean="0"/>
              <a:t> </a:t>
            </a:r>
            <a:r>
              <a:rPr lang="ru-RU" dirty="0" err="1" smtClean="0"/>
              <a:t>млн.тонн</a:t>
            </a:r>
            <a:endParaRPr lang="ru-RU" dirty="0" smtClean="0"/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доля </a:t>
            </a:r>
            <a:r>
              <a:rPr lang="ru-RU" dirty="0"/>
              <a:t>от общего </a:t>
            </a:r>
            <a:r>
              <a:rPr lang="ru-RU" dirty="0" smtClean="0"/>
              <a:t>объёма нефти</a:t>
            </a:r>
            <a:r>
              <a:rPr lang="ru-RU" dirty="0"/>
              <a:t>, добытого в </a:t>
            </a:r>
            <a:r>
              <a:rPr lang="ru-RU" dirty="0" smtClean="0"/>
              <a:t>Татарстане  – </a:t>
            </a:r>
          </a:p>
          <a:p>
            <a:pPr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dirty="0" smtClean="0"/>
              <a:t>19,6%</a:t>
            </a:r>
            <a:endParaRPr lang="ru-RU" dirty="0"/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стоимость отгруженной продукции –</a:t>
            </a:r>
          </a:p>
          <a:p>
            <a:pPr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dirty="0" smtClean="0"/>
              <a:t> 161 </a:t>
            </a:r>
            <a:r>
              <a:rPr lang="ru-RU" dirty="0" err="1" smtClean="0"/>
              <a:t>млрд.рублей</a:t>
            </a:r>
            <a:r>
              <a:rPr lang="ru-RU" dirty="0" smtClean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67944" y="1364570"/>
            <a:ext cx="5112568" cy="546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sz="2000" b="1" u="sng" dirty="0" smtClean="0"/>
              <a:t>Стратегия</a:t>
            </a:r>
            <a:endParaRPr lang="en-US" sz="2000" b="1" u="sng" dirty="0" smtClean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изучение и освоение залежей </a:t>
            </a:r>
            <a:r>
              <a:rPr lang="ru-RU" sz="2000" dirty="0" smtClean="0"/>
              <a:t>нетрадиционных углеводородов</a:t>
            </a:r>
            <a:endParaRPr lang="ru-RU" sz="2000" dirty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совершенствование </a:t>
            </a:r>
            <a:r>
              <a:rPr lang="ru-RU" sz="2000" dirty="0"/>
              <a:t>технологий </a:t>
            </a:r>
            <a:r>
              <a:rPr lang="ru-RU" sz="2000" dirty="0" smtClean="0"/>
              <a:t>разработки залежей </a:t>
            </a:r>
            <a:r>
              <a:rPr lang="ru-RU" sz="2000" dirty="0"/>
              <a:t>высоковязких </a:t>
            </a:r>
            <a:r>
              <a:rPr lang="ru-RU" sz="2000" dirty="0" err="1"/>
              <a:t>нефтей</a:t>
            </a:r>
            <a:r>
              <a:rPr lang="ru-RU" sz="2000" dirty="0"/>
              <a:t> в </a:t>
            </a:r>
            <a:r>
              <a:rPr lang="ru-RU" sz="2000" dirty="0" smtClean="0"/>
              <a:t>карбонатных коллекторах</a:t>
            </a:r>
            <a:endParaRPr lang="ru-RU" sz="2000" dirty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привлечение </a:t>
            </a:r>
            <a:r>
              <a:rPr lang="ru-RU" sz="2000" dirty="0"/>
              <a:t>потенциала горного давления </a:t>
            </a:r>
            <a:r>
              <a:rPr lang="ru-RU" sz="2000" dirty="0" smtClean="0"/>
              <a:t>для извлечения </a:t>
            </a:r>
            <a:r>
              <a:rPr lang="ru-RU" sz="2000" dirty="0"/>
              <a:t>нефти из карбонатных </a:t>
            </a:r>
            <a:r>
              <a:rPr lang="ru-RU" sz="2000" dirty="0" smtClean="0"/>
              <a:t>и терригенных </a:t>
            </a:r>
            <a:r>
              <a:rPr lang="ru-RU" sz="2000" dirty="0"/>
              <a:t>коллекторов</a:t>
            </a:r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повышение </a:t>
            </a:r>
            <a:r>
              <a:rPr lang="ru-RU" sz="2000" dirty="0"/>
              <a:t>эффективности </a:t>
            </a:r>
            <a:r>
              <a:rPr lang="ru-RU" sz="2000" dirty="0" smtClean="0"/>
              <a:t>применения технологий </a:t>
            </a:r>
            <a:r>
              <a:rPr lang="ru-RU" sz="2000" dirty="0"/>
              <a:t>горизонтального и </a:t>
            </a:r>
            <a:r>
              <a:rPr lang="ru-RU" sz="2000" dirty="0" smtClean="0"/>
              <a:t>многозабойного бурения</a:t>
            </a:r>
            <a:endParaRPr lang="ru-RU" sz="2000" dirty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кислотные</a:t>
            </a:r>
            <a:r>
              <a:rPr lang="ru-RU" sz="2000" dirty="0"/>
              <a:t>, щелочные обработки, </a:t>
            </a:r>
            <a:r>
              <a:rPr lang="ru-RU" sz="2000" dirty="0" smtClean="0"/>
              <a:t>применение полимеров </a:t>
            </a:r>
            <a:r>
              <a:rPr lang="ru-RU" sz="2000" dirty="0"/>
              <a:t>в случае образования </a:t>
            </a:r>
            <a:r>
              <a:rPr lang="ru-RU" sz="2000" dirty="0" smtClean="0"/>
              <a:t>стойких эмульсий</a:t>
            </a:r>
            <a:r>
              <a:rPr lang="ru-RU" sz="2000" dirty="0"/>
              <a:t>, нерастворимых осадков </a:t>
            </a:r>
            <a:r>
              <a:rPr lang="ru-RU" sz="2000" dirty="0" smtClean="0"/>
              <a:t>в </a:t>
            </a:r>
            <a:r>
              <a:rPr lang="ru-RU" sz="2000" dirty="0" err="1" smtClean="0"/>
              <a:t>призабойной</a:t>
            </a:r>
            <a:r>
              <a:rPr lang="ru-RU" sz="2000" dirty="0" smtClean="0"/>
              <a:t> </a:t>
            </a:r>
            <a:r>
              <a:rPr lang="ru-RU" sz="2000" dirty="0"/>
              <a:t>зоне нефтяных пластов </a:t>
            </a:r>
            <a:r>
              <a:rPr lang="ru-RU" sz="2000" dirty="0" smtClean="0"/>
              <a:t>при работе </a:t>
            </a:r>
            <a:r>
              <a:rPr lang="ru-RU" sz="2000" dirty="0"/>
              <a:t>по </a:t>
            </a:r>
            <a:r>
              <a:rPr lang="ru-RU" sz="2000" dirty="0" err="1"/>
              <a:t>реагентной</a:t>
            </a:r>
            <a:r>
              <a:rPr lang="ru-RU" sz="2000" dirty="0"/>
              <a:t> стимуляции притока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3688" y="6448846"/>
            <a:ext cx="36724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* По данным ЗАО </a:t>
            </a:r>
            <a:r>
              <a:rPr lang="ru-RU" sz="1400" i="1" dirty="0"/>
              <a:t>«</a:t>
            </a:r>
            <a:r>
              <a:rPr lang="ru-RU" sz="1400" i="1" dirty="0" err="1"/>
              <a:t>Нефтеконсорциум</a:t>
            </a:r>
            <a:r>
              <a:rPr lang="ru-RU" sz="1400" i="1" dirty="0"/>
              <a:t>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2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0514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512" y="1484784"/>
            <a:ext cx="417646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Основные виды продукции</a:t>
            </a:r>
            <a:endParaRPr lang="en-US" sz="2000" b="1" u="sng" dirty="0" smtClean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дизельное топливо</a:t>
            </a:r>
            <a:endParaRPr lang="es-ES" sz="2000" dirty="0" smtClean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авиационный керосин</a:t>
            </a:r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базовые, синтетические и полусинтетические масла</a:t>
            </a:r>
            <a:endParaRPr lang="es-ES" sz="2000" dirty="0" smtClean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керосин</a:t>
            </a:r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углеводородные газы</a:t>
            </a:r>
            <a:endParaRPr lang="es-ES" sz="2000" dirty="0" smtClean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нефтяной кокс</a:t>
            </a:r>
            <a:endParaRPr lang="es-E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43895" y="4402266"/>
            <a:ext cx="40680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  <a:endParaRPr lang="en-US" sz="2000" b="1" u="sng" dirty="0" smtClean="0"/>
          </a:p>
          <a:p>
            <a:pPr marL="263525" indent="-250825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п</a:t>
            </a:r>
            <a:r>
              <a:rPr lang="ru-RU" sz="2000" dirty="0" smtClean="0"/>
              <a:t>ереработка </a:t>
            </a:r>
            <a:r>
              <a:rPr lang="ru-RU" sz="2000" dirty="0" err="1" smtClean="0"/>
              <a:t>нефтесырья</a:t>
            </a:r>
            <a:r>
              <a:rPr lang="ru-RU" sz="2000" dirty="0" smtClean="0"/>
              <a:t> </a:t>
            </a:r>
            <a:r>
              <a:rPr lang="en-US" sz="2000" dirty="0" smtClean="0"/>
              <a:t>– </a:t>
            </a:r>
            <a:endParaRPr lang="ru-RU" sz="2000" dirty="0" smtClean="0"/>
          </a:p>
          <a:p>
            <a:pPr marL="12700" algn="r">
              <a:lnSpc>
                <a:spcPct val="90000"/>
              </a:lnSpc>
              <a:buClr>
                <a:srgbClr val="FF0000"/>
              </a:buClr>
            </a:pPr>
            <a:r>
              <a:rPr lang="ru-RU" sz="2000" dirty="0"/>
              <a:t> </a:t>
            </a:r>
            <a:r>
              <a:rPr lang="ru-RU" sz="2000" dirty="0" smtClean="0"/>
              <a:t>                         8,6</a:t>
            </a:r>
            <a:r>
              <a:rPr lang="en-US" sz="2000" dirty="0" smtClean="0"/>
              <a:t> </a:t>
            </a:r>
            <a:r>
              <a:rPr lang="ru-RU" sz="2000" dirty="0" err="1" smtClean="0"/>
              <a:t>млн.тонн</a:t>
            </a:r>
            <a:endParaRPr lang="ru-RU" sz="2000" dirty="0"/>
          </a:p>
          <a:p>
            <a:pPr marL="263525" indent="-250825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глубина переработки </a:t>
            </a:r>
            <a:r>
              <a:rPr lang="en-US" sz="2000" dirty="0" smtClean="0"/>
              <a:t>–</a:t>
            </a:r>
            <a:r>
              <a:rPr lang="ru-RU" sz="2000" dirty="0" smtClean="0"/>
              <a:t>        </a:t>
            </a:r>
          </a:p>
          <a:p>
            <a:pPr marL="12700" algn="r">
              <a:lnSpc>
                <a:spcPct val="90000"/>
              </a:lnSpc>
              <a:buClr>
                <a:srgbClr val="FF0000"/>
              </a:buClr>
            </a:pPr>
            <a:r>
              <a:rPr lang="ru-RU" sz="2000" dirty="0" smtClean="0"/>
              <a:t>99,04</a:t>
            </a:r>
            <a:r>
              <a:rPr lang="en-US" sz="2000" dirty="0" smtClean="0"/>
              <a:t>%</a:t>
            </a:r>
            <a:endParaRPr lang="ru-RU" sz="2000" dirty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выход светлых нефтепродуктов </a:t>
            </a:r>
            <a:r>
              <a:rPr lang="en-US" sz="2000" dirty="0" smtClean="0"/>
              <a:t>– </a:t>
            </a:r>
            <a:endParaRPr lang="ru-RU" sz="2000" dirty="0" smtClean="0"/>
          </a:p>
          <a:p>
            <a:pPr marL="12700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83,36</a:t>
            </a:r>
            <a:r>
              <a:rPr lang="en-US" sz="2000" dirty="0" smtClean="0"/>
              <a:t>%</a:t>
            </a:r>
            <a:endParaRPr lang="ru-RU" sz="2000" dirty="0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4682559" y="1484784"/>
            <a:ext cx="420992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Стратегия</a:t>
            </a:r>
            <a:r>
              <a:rPr lang="es-ES" sz="2000" b="1" u="sng" dirty="0" smtClean="0"/>
              <a:t> 20</a:t>
            </a:r>
            <a:r>
              <a:rPr lang="ru-RU" sz="2000" b="1" u="sng" dirty="0" smtClean="0"/>
              <a:t>30</a:t>
            </a:r>
            <a:endParaRPr lang="en-US" sz="2000" b="1" u="sng" dirty="0" smtClean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завершение </a:t>
            </a:r>
            <a:r>
              <a:rPr lang="ru-RU" sz="2000" dirty="0"/>
              <a:t>проекта ТАНЕКО в полном </a:t>
            </a:r>
            <a:r>
              <a:rPr lang="ru-RU" sz="2000" dirty="0" smtClean="0"/>
              <a:t>объёме </a:t>
            </a:r>
            <a:r>
              <a:rPr lang="ru-RU" sz="2000" dirty="0"/>
              <a:t>(I-я и II-я очереди</a:t>
            </a:r>
            <a:r>
              <a:rPr lang="ru-RU" sz="2000" dirty="0" smtClean="0"/>
              <a:t>)</a:t>
            </a:r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переработка нефти </a:t>
            </a:r>
            <a:r>
              <a:rPr lang="en-US" sz="2000" dirty="0" smtClean="0"/>
              <a:t>–</a:t>
            </a:r>
            <a:r>
              <a:rPr lang="ru-RU" sz="2000" dirty="0" smtClean="0"/>
              <a:t>  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 marL="12700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en-US" sz="2000" dirty="0" smtClean="0"/>
              <a:t>14</a:t>
            </a:r>
            <a:r>
              <a:rPr lang="ru-RU" sz="2000" dirty="0" smtClean="0"/>
              <a:t>,8</a:t>
            </a:r>
            <a:r>
              <a:rPr lang="en-US" sz="2000" dirty="0" smtClean="0"/>
              <a:t> </a:t>
            </a:r>
            <a:r>
              <a:rPr lang="ru-RU" sz="2000" dirty="0" err="1" smtClean="0"/>
              <a:t>млн.тонн</a:t>
            </a:r>
            <a:endParaRPr lang="en-US" sz="2000" dirty="0" smtClean="0"/>
          </a:p>
          <a:p>
            <a:pPr marL="263525" indent="-250825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выход </a:t>
            </a:r>
            <a:r>
              <a:rPr lang="ru-RU" sz="2000" dirty="0"/>
              <a:t>светлых </a:t>
            </a:r>
            <a:r>
              <a:rPr lang="ru-RU" sz="2000" dirty="0" smtClean="0"/>
              <a:t>нефтепродуктов – </a:t>
            </a:r>
          </a:p>
          <a:p>
            <a:pPr marL="12700" algn="r">
              <a:lnSpc>
                <a:spcPct val="90000"/>
              </a:lnSpc>
              <a:buClr>
                <a:srgbClr val="FF0000"/>
              </a:buClr>
            </a:pPr>
            <a:r>
              <a:rPr lang="ru-RU" sz="2000" dirty="0" smtClean="0"/>
              <a:t>88,7</a:t>
            </a:r>
            <a:r>
              <a:rPr lang="en-US" sz="2000" dirty="0" smtClean="0"/>
              <a:t>%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17127"/>
            <a:ext cx="3435803" cy="229219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45" y="116632"/>
            <a:ext cx="381019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5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5497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2008" y="1484784"/>
            <a:ext cx="4499992" cy="46628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</a:t>
            </a:r>
            <a:r>
              <a:rPr lang="ru-RU" sz="2000" b="1" u="sng" dirty="0" smtClean="0"/>
              <a:t>продукции</a:t>
            </a:r>
            <a:endParaRPr lang="ru-RU" sz="2000" b="1" u="sng" dirty="0"/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шины трёх брендов</a:t>
            </a:r>
            <a:r>
              <a:rPr lang="en-US" sz="2000" dirty="0" smtClean="0"/>
              <a:t>:</a:t>
            </a:r>
            <a:endParaRPr lang="en-US" sz="2000" dirty="0"/>
          </a:p>
          <a:p>
            <a:pPr marL="542925" lvl="1" indent="-18097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                    – </a:t>
            </a:r>
            <a:r>
              <a:rPr lang="ru-RU" sz="2000" dirty="0" smtClean="0"/>
              <a:t>легковые, </a:t>
            </a:r>
            <a:r>
              <a:rPr lang="ru-RU" sz="2000" dirty="0" err="1" smtClean="0"/>
              <a:t>легкогрузовые</a:t>
            </a:r>
            <a:r>
              <a:rPr lang="ru-RU" sz="2000" dirty="0" smtClean="0"/>
              <a:t>, грузовые,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err="1" smtClean="0"/>
              <a:t>цельнометаллокордные</a:t>
            </a:r>
            <a:r>
              <a:rPr lang="ru-RU" sz="2000" dirty="0"/>
              <a:t>, </a:t>
            </a:r>
            <a:r>
              <a:rPr lang="ru-RU" sz="2000" dirty="0" smtClean="0"/>
              <a:t>сельскохозяйственные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и индустриальные шины;</a:t>
            </a:r>
            <a:endParaRPr lang="en-US" sz="2000" dirty="0"/>
          </a:p>
          <a:p>
            <a:pPr marL="542925" lvl="1" indent="-18097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ru-RU" sz="2000" dirty="0" smtClean="0"/>
              <a:t>                                </a:t>
            </a:r>
            <a:r>
              <a:rPr lang="en-US" sz="2000" dirty="0" smtClean="0"/>
              <a:t>– </a:t>
            </a:r>
            <a:r>
              <a:rPr lang="ru-RU" sz="2000" dirty="0" smtClean="0"/>
              <a:t>легковые и </a:t>
            </a:r>
            <a:r>
              <a:rPr lang="ru-RU" sz="2000" dirty="0" err="1" smtClean="0"/>
              <a:t>легкогрузовые</a:t>
            </a:r>
            <a:r>
              <a:rPr lang="ru-RU" sz="2000" dirty="0" smtClean="0"/>
              <a:t> шины</a:t>
            </a:r>
            <a:r>
              <a:rPr lang="en-US" sz="2000" dirty="0" smtClean="0"/>
              <a:t>;</a:t>
            </a:r>
            <a:endParaRPr lang="en-US" sz="2000" dirty="0"/>
          </a:p>
          <a:p>
            <a:pPr marL="542925" lvl="1" indent="-18097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ru-RU" sz="2000" dirty="0" smtClean="0"/>
              <a:t>                   </a:t>
            </a:r>
            <a:r>
              <a:rPr lang="en-US" sz="2000" dirty="0" smtClean="0"/>
              <a:t>– </a:t>
            </a:r>
            <a:r>
              <a:rPr lang="ru-RU" sz="2000" dirty="0"/>
              <a:t>легковые и </a:t>
            </a:r>
            <a:r>
              <a:rPr lang="ru-RU" sz="2000" dirty="0" err="1"/>
              <a:t>легкогрузовые</a:t>
            </a:r>
            <a:r>
              <a:rPr lang="ru-RU" sz="2000" dirty="0"/>
              <a:t> </a:t>
            </a:r>
            <a:r>
              <a:rPr lang="ru-RU" sz="2000" dirty="0" smtClean="0"/>
              <a:t>шины;</a:t>
            </a:r>
          </a:p>
          <a:p>
            <a:pPr marL="361950" lvl="1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т</a:t>
            </a:r>
            <a:r>
              <a:rPr lang="ru-RU" sz="2000" dirty="0" smtClean="0"/>
              <a:t>ехнический углерод:</a:t>
            </a:r>
            <a:endParaRPr lang="en-US" sz="2000" dirty="0" smtClean="0"/>
          </a:p>
          <a:p>
            <a:pPr marL="542925" lvl="1" indent="-18097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4 </a:t>
            </a:r>
            <a:r>
              <a:rPr lang="ru-RU" sz="2000" dirty="0" smtClean="0"/>
              <a:t>полуактивных марки</a:t>
            </a:r>
            <a:endParaRPr lang="en-US" sz="2000" dirty="0"/>
          </a:p>
          <a:p>
            <a:pPr marL="542925" lvl="1" indent="-18097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10 </a:t>
            </a:r>
            <a:r>
              <a:rPr lang="ru-RU" sz="2000" dirty="0" smtClean="0"/>
              <a:t>активных марок</a:t>
            </a:r>
            <a:endParaRPr lang="es-E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4176464" y="1484784"/>
            <a:ext cx="48600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  <a:endParaRPr lang="en-US" sz="2000" b="1" u="sng" dirty="0" smtClean="0"/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реализация шин</a:t>
            </a:r>
            <a:r>
              <a:rPr lang="en-US" sz="2000" dirty="0" smtClean="0"/>
              <a:t> – </a:t>
            </a:r>
            <a:r>
              <a:rPr lang="ru-RU" sz="2000" dirty="0" smtClean="0"/>
              <a:t>13,5</a:t>
            </a:r>
            <a:r>
              <a:rPr lang="en-US" sz="2000" dirty="0" smtClean="0"/>
              <a:t> </a:t>
            </a:r>
            <a:r>
              <a:rPr lang="ru-RU" sz="2000" dirty="0" err="1" smtClean="0"/>
              <a:t>млн.шт</a:t>
            </a:r>
            <a:r>
              <a:rPr lang="en-US" sz="2000" dirty="0" smtClean="0"/>
              <a:t>. </a:t>
            </a:r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доля продукции сегмента «</a:t>
            </a:r>
            <a:r>
              <a:rPr lang="en-US" sz="2000" dirty="0" smtClean="0"/>
              <a:t>B</a:t>
            </a:r>
            <a:r>
              <a:rPr lang="ru-RU" sz="2000" dirty="0" smtClean="0"/>
              <a:t>» – 19%</a:t>
            </a:r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технического углерода </a:t>
            </a:r>
            <a:r>
              <a:rPr lang="en-US" sz="2000" dirty="0" smtClean="0"/>
              <a:t>– </a:t>
            </a:r>
            <a:endParaRPr lang="ru-RU" sz="2000" dirty="0" smtClean="0"/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en-US" sz="2000" dirty="0" smtClean="0"/>
              <a:t>1</a:t>
            </a:r>
            <a:r>
              <a:rPr lang="ru-RU" sz="2000" dirty="0" smtClean="0"/>
              <a:t>34,1</a:t>
            </a:r>
            <a:r>
              <a:rPr lang="en-US" sz="2000" dirty="0" smtClean="0"/>
              <a:t> </a:t>
            </a:r>
            <a:r>
              <a:rPr lang="ru-RU" sz="2000" dirty="0" err="1" smtClean="0"/>
              <a:t>тыс.тонн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139952" y="3428127"/>
            <a:ext cx="4678563" cy="15850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Стратегия 2030</a:t>
            </a:r>
            <a:endParaRPr lang="en-US" sz="2000" b="1" u="sng" dirty="0" smtClean="0"/>
          </a:p>
          <a:p>
            <a:pPr marL="35877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реализация шин </a:t>
            </a:r>
            <a:r>
              <a:rPr lang="en-US" sz="2000" dirty="0" smtClean="0"/>
              <a:t>– 1</a:t>
            </a:r>
            <a:r>
              <a:rPr lang="ru-RU" sz="2000" dirty="0" smtClean="0"/>
              <a:t>8</a:t>
            </a:r>
            <a:r>
              <a:rPr lang="en-US" sz="2000" dirty="0" smtClean="0"/>
              <a:t>,1 </a:t>
            </a:r>
            <a:r>
              <a:rPr lang="ru-RU" sz="2000" dirty="0" err="1" smtClean="0"/>
              <a:t>млн.шт</a:t>
            </a:r>
            <a:r>
              <a:rPr lang="ru-RU" sz="2000" dirty="0" smtClean="0"/>
              <a:t>.</a:t>
            </a:r>
            <a:endParaRPr lang="en-US" sz="2000" dirty="0"/>
          </a:p>
          <a:p>
            <a:pPr marL="35877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доля продукции сегмента «</a:t>
            </a:r>
            <a:r>
              <a:rPr lang="en-US" sz="2000" dirty="0" smtClean="0"/>
              <a:t>B»</a:t>
            </a:r>
            <a:r>
              <a:rPr lang="ru-RU" sz="2000" dirty="0" smtClean="0"/>
              <a:t> </a:t>
            </a:r>
            <a:r>
              <a:rPr lang="en-US" sz="2000" dirty="0" smtClean="0"/>
              <a:t>– </a:t>
            </a:r>
            <a:r>
              <a:rPr lang="ru-RU" sz="2000" dirty="0" smtClean="0"/>
              <a:t>55</a:t>
            </a:r>
            <a:r>
              <a:rPr lang="en-US" sz="2000" dirty="0" smtClean="0"/>
              <a:t>%</a:t>
            </a:r>
          </a:p>
          <a:p>
            <a:pPr marL="35877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рентабельность </a:t>
            </a:r>
            <a:r>
              <a:rPr lang="ru-RU" sz="2000" dirty="0"/>
              <a:t>по </a:t>
            </a:r>
            <a:r>
              <a:rPr lang="en-US" sz="2000" dirty="0" smtClean="0"/>
              <a:t>EBITDA</a:t>
            </a:r>
            <a:r>
              <a:rPr lang="ru-RU" sz="2000" dirty="0" smtClean="0"/>
              <a:t> </a:t>
            </a:r>
            <a:r>
              <a:rPr lang="en-US" sz="2000" dirty="0" smtClean="0"/>
              <a:t>– 1</a:t>
            </a:r>
            <a:r>
              <a:rPr lang="ru-RU" sz="2000" dirty="0" smtClean="0"/>
              <a:t>6,3</a:t>
            </a:r>
            <a:r>
              <a:rPr lang="en-US" sz="2000" dirty="0" smtClean="0"/>
              <a:t>%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30238"/>
            <a:r>
              <a:rPr lang="ru-RU" dirty="0" smtClean="0">
                <a:hlinkClick r:id="rId3" action="ppaction://hlinksldjump"/>
              </a:rPr>
              <a:t>Нефтехимический комплекс</a:t>
            </a:r>
            <a:br>
              <a:rPr lang="ru-RU" dirty="0" smtClean="0">
                <a:hlinkClick r:id="rId3" action="ppaction://hlinksldjump"/>
              </a:rPr>
            </a:br>
            <a:r>
              <a:rPr lang="ru-RU" dirty="0" smtClean="0">
                <a:hlinkClick r:id="rId3" action="ppaction://hlinksldjump"/>
              </a:rPr>
              <a:t>ПАО </a:t>
            </a:r>
            <a:r>
              <a:rPr lang="ru-RU" dirty="0">
                <a:hlinkClick r:id="rId3" action="ppaction://hlinksldjump"/>
              </a:rPr>
              <a:t>«Татнефть»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9" y="5295588"/>
            <a:ext cx="1872208" cy="1376978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301208"/>
            <a:ext cx="1800200" cy="1238319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www.td-kama.com/images/brands/pic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154" y="4437112"/>
            <a:ext cx="963526" cy="252000"/>
          </a:xfrm>
          <a:prstGeom prst="rect">
            <a:avLst/>
          </a:prstGeom>
          <a:noFill/>
        </p:spPr>
      </p:pic>
      <p:pic>
        <p:nvPicPr>
          <p:cNvPr id="8196" name="Picture 4" descr="http://www.td-kama.com/images/brands/pic2.pn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946" b="18283"/>
          <a:stretch/>
        </p:blipFill>
        <p:spPr bwMode="auto">
          <a:xfrm>
            <a:off x="719768" y="3786585"/>
            <a:ext cx="1728000" cy="29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2016_Каталог шинной продукции ТД «КАМА».pdf.pdf – Yandex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53" t="79977" r="68494" b="13512"/>
          <a:stretch/>
        </p:blipFill>
        <p:spPr>
          <a:xfrm>
            <a:off x="755576" y="2348880"/>
            <a:ext cx="1008000" cy="319074"/>
          </a:xfrm>
          <a:prstGeom prst="rect">
            <a:avLst/>
          </a:prstGeom>
        </p:spPr>
      </p:pic>
      <p:pic>
        <p:nvPicPr>
          <p:cNvPr id="1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205" y="0"/>
            <a:ext cx="654403" cy="119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10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3826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74750"/>
            <a:r>
              <a:rPr lang="ru-RU" dirty="0" smtClean="0"/>
              <a:t>Группа компаний «ТАИФ»</a:t>
            </a:r>
            <a:endParaRPr lang="ru-RU" dirty="0"/>
          </a:p>
        </p:txBody>
      </p:sp>
      <p:pic>
        <p:nvPicPr>
          <p:cNvPr id="3077" name="Picture 5" descr="http://www.taif.ru/structure/struct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946"/>
          <a:stretch/>
        </p:blipFill>
        <p:spPr bwMode="auto">
          <a:xfrm>
            <a:off x="323528" y="1412776"/>
            <a:ext cx="855675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ttp://www.taif.ru/structure/struct2.pn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521" t="-428" r="43681" b="85835"/>
          <a:stretch/>
        </p:blipFill>
        <p:spPr bwMode="auto">
          <a:xfrm>
            <a:off x="435561" y="87660"/>
            <a:ext cx="1184111" cy="96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5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4342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7992" y="1484784"/>
            <a:ext cx="42120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дизельное топливо</a:t>
            </a:r>
            <a:endParaRPr lang="es-ES" sz="2000" dirty="0"/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автомобильный бензин</a:t>
            </a:r>
            <a:endParaRPr lang="ru-RU" sz="2000" dirty="0"/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авиационный и технический керосин</a:t>
            </a:r>
            <a:endParaRPr lang="ru-RU" sz="2000" dirty="0"/>
          </a:p>
          <a:p>
            <a:pPr marL="261938" indent="-250825" fontAlgn="ct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п</a:t>
            </a:r>
            <a:r>
              <a:rPr lang="ru-RU" sz="2000" dirty="0" smtClean="0"/>
              <a:t>рямогонный бензин </a:t>
            </a:r>
          </a:p>
          <a:p>
            <a:pPr marL="261938" indent="-250825" fontAlgn="ct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бензин газовый стабильный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07504" y="4499961"/>
            <a:ext cx="38519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  <a:endParaRPr lang="en-US" sz="2000" b="1" u="sng" dirty="0" smtClean="0"/>
          </a:p>
          <a:p>
            <a:pPr marL="35877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переработка нефти и газового конденсата </a:t>
            </a:r>
            <a:r>
              <a:rPr lang="en-US" sz="2000" dirty="0" smtClean="0"/>
              <a:t> </a:t>
            </a:r>
            <a:r>
              <a:rPr lang="en-US" sz="2000" dirty="0"/>
              <a:t>– </a:t>
            </a:r>
            <a:r>
              <a:rPr lang="ru-RU" sz="2000" dirty="0" smtClean="0"/>
              <a:t>    </a:t>
            </a:r>
          </a:p>
          <a:p>
            <a:pPr marL="107950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en-US" sz="2000" dirty="0" smtClean="0"/>
              <a:t>8,</a:t>
            </a:r>
            <a:r>
              <a:rPr lang="ru-RU" sz="2000" dirty="0" smtClean="0"/>
              <a:t>3</a:t>
            </a:r>
            <a:r>
              <a:rPr lang="en-US" sz="2000" dirty="0" smtClean="0"/>
              <a:t> </a:t>
            </a:r>
            <a:r>
              <a:rPr lang="ru-RU" sz="2000" dirty="0" err="1" smtClean="0"/>
              <a:t>млн.тонн</a:t>
            </a:r>
            <a:endParaRPr lang="en-US" sz="2000" dirty="0"/>
          </a:p>
          <a:p>
            <a:pPr marL="35877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глубина переработки </a:t>
            </a:r>
            <a:r>
              <a:rPr lang="en-US" sz="2000" dirty="0" smtClean="0"/>
              <a:t>– 7</a:t>
            </a:r>
            <a:r>
              <a:rPr lang="ru-RU" sz="2000" dirty="0" smtClean="0"/>
              <a:t>4,9</a:t>
            </a:r>
            <a:r>
              <a:rPr lang="en-US" sz="2000" dirty="0" smtClean="0"/>
              <a:t>%</a:t>
            </a:r>
            <a:r>
              <a:rPr lang="ru-RU" sz="2000" dirty="0" smtClean="0"/>
              <a:t>*</a:t>
            </a:r>
            <a:r>
              <a:rPr lang="en-US" sz="2000" dirty="0" smtClean="0"/>
              <a:t> </a:t>
            </a:r>
            <a:endParaRPr lang="ru-RU" sz="2000" dirty="0" smtClean="0"/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4536464" y="1484784"/>
            <a:ext cx="42120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Стратегия</a:t>
            </a:r>
            <a:endParaRPr lang="en-US" sz="2000" b="1" u="sng" dirty="0" smtClean="0"/>
          </a:p>
          <a:p>
            <a:pPr marL="35877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строительство </a:t>
            </a:r>
            <a:r>
              <a:rPr lang="ru-RU" sz="2000" dirty="0"/>
              <a:t>комплекса по </a:t>
            </a:r>
            <a:r>
              <a:rPr lang="ru-RU" sz="2000" dirty="0" smtClean="0"/>
              <a:t>глубокой переработке </a:t>
            </a:r>
            <a:r>
              <a:rPr lang="ru-RU" sz="2000" dirty="0"/>
              <a:t>тяжёлых </a:t>
            </a:r>
            <a:r>
              <a:rPr lang="ru-RU" sz="2000" dirty="0" smtClean="0"/>
              <a:t>остатков</a:t>
            </a:r>
            <a:endParaRPr lang="ru-RU" sz="20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80000"/>
            <a:r>
              <a:rPr lang="ru-RU" dirty="0" smtClean="0"/>
              <a:t>ТАИФ-НК</a:t>
            </a:r>
            <a:endParaRPr lang="ru-RU" dirty="0"/>
          </a:p>
        </p:txBody>
      </p:sp>
      <p:pic>
        <p:nvPicPr>
          <p:cNvPr id="3076" name="Picture 4" descr="http://www.taifnk.ru/pics/z04_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36672"/>
            <a:ext cx="3116364" cy="1636091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taifnk.ru/pics/z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9876" y="4509120"/>
            <a:ext cx="3038588" cy="1583864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280172" y="6505599"/>
            <a:ext cx="2828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i="1" dirty="0" smtClean="0"/>
              <a:t>* за 2017 г. </a:t>
            </a:r>
            <a:endParaRPr lang="ru-RU" sz="1400" i="1" dirty="0"/>
          </a:p>
        </p:txBody>
      </p:sp>
      <p:pic>
        <p:nvPicPr>
          <p:cNvPr id="1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22" t="1520" r="20512" b="65199"/>
          <a:stretch/>
        </p:blipFill>
        <p:spPr bwMode="auto">
          <a:xfrm>
            <a:off x="462038" y="116632"/>
            <a:ext cx="941610" cy="95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8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29412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-108520" y="1340768"/>
            <a:ext cx="3960440" cy="527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540000" indent="-252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пластики:</a:t>
            </a:r>
            <a:r>
              <a:rPr lang="en-US" dirty="0" smtClean="0"/>
              <a:t> </a:t>
            </a:r>
          </a:p>
          <a:p>
            <a:pPr marL="1030950" lvl="1" indent="-180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dirty="0" smtClean="0"/>
              <a:t>полистирол общего назначения</a:t>
            </a:r>
          </a:p>
          <a:p>
            <a:pPr marL="1030950" lvl="1" indent="-180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dirty="0" smtClean="0"/>
              <a:t>полистирол </a:t>
            </a:r>
            <a:r>
              <a:rPr lang="en-US" sz="1600" dirty="0" smtClean="0"/>
              <a:t> </a:t>
            </a:r>
            <a:r>
              <a:rPr lang="ru-RU" sz="1600" dirty="0" smtClean="0"/>
              <a:t>ударопрочный</a:t>
            </a:r>
            <a:endParaRPr lang="en-US" sz="1600" dirty="0" smtClean="0"/>
          </a:p>
          <a:p>
            <a:pPr marL="1030950" lvl="1" indent="-180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dirty="0" smtClean="0"/>
              <a:t>полиэтилен</a:t>
            </a:r>
            <a:endParaRPr lang="en-US" sz="1600" dirty="0" smtClean="0"/>
          </a:p>
          <a:p>
            <a:pPr marL="1030950" lvl="1" indent="-180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dirty="0" smtClean="0"/>
              <a:t>полипропилен</a:t>
            </a:r>
          </a:p>
          <a:p>
            <a:pPr marL="1030950" lvl="1" indent="-180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dirty="0"/>
              <a:t>АБС </a:t>
            </a:r>
            <a:endParaRPr lang="en-US" sz="1600" dirty="0"/>
          </a:p>
          <a:p>
            <a:pPr marL="540000" indent="-252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каучуки:</a:t>
            </a:r>
            <a:r>
              <a:rPr lang="en-US" dirty="0" smtClean="0"/>
              <a:t> </a:t>
            </a:r>
            <a:endParaRPr lang="en-US" dirty="0"/>
          </a:p>
          <a:p>
            <a:pPr marL="1030950" lvl="1" indent="-180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dirty="0" err="1" smtClean="0"/>
              <a:t>изопреновые</a:t>
            </a:r>
            <a:r>
              <a:rPr lang="ru-RU" sz="1600" dirty="0" smtClean="0"/>
              <a:t> (</a:t>
            </a:r>
            <a:r>
              <a:rPr lang="ru-RU" sz="1600" dirty="0" err="1" smtClean="0"/>
              <a:t>СКИ</a:t>
            </a:r>
            <a:r>
              <a:rPr lang="ru-RU" sz="1600" dirty="0" smtClean="0"/>
              <a:t>)</a:t>
            </a:r>
            <a:endParaRPr lang="en-US" sz="1600" dirty="0"/>
          </a:p>
          <a:p>
            <a:pPr marL="1030950" lvl="1" indent="-180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dirty="0" smtClean="0"/>
              <a:t>бутиловые (БК, </a:t>
            </a:r>
            <a:r>
              <a:rPr lang="ru-RU" sz="1600" dirty="0" err="1" smtClean="0"/>
              <a:t>ГБК</a:t>
            </a:r>
            <a:r>
              <a:rPr lang="ru-RU" sz="1600" dirty="0" smtClean="0"/>
              <a:t>)</a:t>
            </a:r>
            <a:endParaRPr lang="ru-RU" sz="1600" dirty="0"/>
          </a:p>
          <a:p>
            <a:pPr marL="1030950" lvl="1" indent="-180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dirty="0" smtClean="0"/>
              <a:t>бутадиеновые (</a:t>
            </a:r>
            <a:r>
              <a:rPr lang="ru-RU" sz="1600" dirty="0" err="1" smtClean="0"/>
              <a:t>СКД</a:t>
            </a:r>
            <a:r>
              <a:rPr lang="ru-RU" sz="1600" dirty="0" smtClean="0"/>
              <a:t>)</a:t>
            </a:r>
          </a:p>
          <a:p>
            <a:pPr marL="1030950" lvl="1" indent="-180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dirty="0" smtClean="0"/>
              <a:t>бутадиен-стирольные (</a:t>
            </a:r>
            <a:r>
              <a:rPr lang="ru-RU" sz="1600" dirty="0" err="1" smtClean="0"/>
              <a:t>ДССК</a:t>
            </a:r>
            <a:r>
              <a:rPr lang="ru-RU" sz="1600" dirty="0" smtClean="0"/>
              <a:t>)</a:t>
            </a:r>
            <a:endParaRPr lang="en-US" sz="1600" dirty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гликоли</a:t>
            </a:r>
            <a:endParaRPr lang="en-US" dirty="0" smtClean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полиэфиры</a:t>
            </a:r>
            <a:r>
              <a:rPr lang="en-US" dirty="0" smtClean="0"/>
              <a:t> (</a:t>
            </a:r>
            <a:r>
              <a:rPr lang="ru-RU" dirty="0" err="1" smtClean="0"/>
              <a:t>полиэтиленгликоли</a:t>
            </a:r>
            <a:r>
              <a:rPr lang="en-US" dirty="0" smtClean="0"/>
              <a:t>, </a:t>
            </a:r>
            <a:r>
              <a:rPr lang="ru-RU" dirty="0" err="1" smtClean="0"/>
              <a:t>лапролы</a:t>
            </a:r>
            <a:r>
              <a:rPr lang="en-US" dirty="0" smtClean="0"/>
              <a:t>, </a:t>
            </a:r>
            <a:r>
              <a:rPr lang="ru-RU" dirty="0" smtClean="0"/>
              <a:t>простой полиэфир</a:t>
            </a:r>
            <a:r>
              <a:rPr lang="en-US" dirty="0" smtClean="0"/>
              <a:t>)</a:t>
            </a:r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err="1" smtClean="0"/>
              <a:t>неонолы</a:t>
            </a:r>
            <a:endParaRPr lang="ru-RU" dirty="0" smtClean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продукты органического синтеза</a:t>
            </a:r>
            <a:endParaRPr lang="en-US" dirty="0" smtClean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альфа-олефины</a:t>
            </a:r>
            <a:endParaRPr lang="en-US" dirty="0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779912" y="1340768"/>
            <a:ext cx="5328592" cy="232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  <a:endParaRPr lang="en-US" sz="2000" b="1" u="sng" dirty="0" smtClean="0"/>
          </a:p>
          <a:p>
            <a:pPr marL="261938" indent="-250825" algn="just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производство товарных каучуков – 724 тыс.тонн </a:t>
            </a:r>
          </a:p>
          <a:p>
            <a:pPr marL="261938" indent="-250825" algn="just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производство пластиков – 732 тыс.тонн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ввод </a:t>
            </a:r>
            <a:r>
              <a:rPr lang="ru-RU" dirty="0"/>
              <a:t>в эксплуатацию производства изобутилена мощностью 160 тысяч тонн в </a:t>
            </a:r>
            <a:r>
              <a:rPr lang="ru-RU" dirty="0" smtClean="0"/>
              <a:t>год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начало работы новых </a:t>
            </a:r>
            <a:r>
              <a:rPr lang="ru-RU" dirty="0"/>
              <a:t>печей пиролиза, </a:t>
            </a:r>
            <a:r>
              <a:rPr lang="ru-RU" dirty="0" smtClean="0"/>
              <a:t>установки </a:t>
            </a:r>
            <a:r>
              <a:rPr lang="ru-RU" dirty="0"/>
              <a:t>по очистке водорода</a:t>
            </a:r>
            <a:endParaRPr lang="ru-RU" dirty="0" smtClean="0"/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3779912" y="4077072"/>
            <a:ext cx="5328592" cy="2671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Стратегия 2025</a:t>
            </a:r>
            <a:endParaRPr lang="ru-RU" dirty="0" smtClean="0"/>
          </a:p>
          <a:p>
            <a:pPr marL="260350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b="1" dirty="0"/>
              <a:t>Наращение мощностей производства синтетических каучуков</a:t>
            </a:r>
            <a:r>
              <a:rPr lang="ru-RU" dirty="0"/>
              <a:t> (СКИ, БК, ГКБ, СКД, ДССК). Модернизация и расширение производств по выпуску </a:t>
            </a:r>
            <a:r>
              <a:rPr lang="ru-RU" dirty="0" smtClean="0"/>
              <a:t>мономеров</a:t>
            </a:r>
            <a:endParaRPr lang="ru-RU" b="1" dirty="0" smtClean="0"/>
          </a:p>
          <a:p>
            <a:pPr marL="260350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b="1" dirty="0" smtClean="0"/>
              <a:t>Строительство нового </a:t>
            </a:r>
            <a:r>
              <a:rPr lang="ru-RU" b="1" dirty="0" err="1" smtClean="0"/>
              <a:t>олефинового</a:t>
            </a:r>
            <a:r>
              <a:rPr lang="ru-RU" b="1" dirty="0" smtClean="0"/>
              <a:t> комплекса   </a:t>
            </a:r>
            <a:r>
              <a:rPr lang="ru-RU" dirty="0" smtClean="0"/>
              <a:t>мощностью по этилену 1,2 млн. тонн в </a:t>
            </a:r>
            <a:r>
              <a:rPr lang="ru-RU" dirty="0"/>
              <a:t>год с </a:t>
            </a:r>
            <a:r>
              <a:rPr lang="ru-RU" dirty="0" smtClean="0"/>
              <a:t>интегрированными производствами пластиков (</a:t>
            </a:r>
            <a:r>
              <a:rPr lang="ru-RU" dirty="0"/>
              <a:t>полиэтилена, </a:t>
            </a:r>
            <a:r>
              <a:rPr lang="ru-RU" dirty="0" smtClean="0"/>
              <a:t>полипропилена, полистирола</a:t>
            </a:r>
            <a:r>
              <a:rPr lang="ru-RU" dirty="0"/>
              <a:t>)</a:t>
            </a:r>
            <a:endParaRPr lang="ru-RU" dirty="0" smtClean="0"/>
          </a:p>
        </p:txBody>
      </p:sp>
      <p:pic>
        <p:nvPicPr>
          <p:cNvPr id="7" name="Picture 4" descr="C:\Documents and Settings\user\Мои документы\Мои рисунки\0_К работе\логотипы НГХК РТ\НКНХ 2.bmp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20" y="-27384"/>
            <a:ext cx="7416800" cy="1143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7187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7992" y="1412776"/>
            <a:ext cx="4212000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полиэтилен низкого давления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полиэтилен высокого давления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полиэтиленовые трубы и детали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композиции для кабельной промышленности</a:t>
            </a:r>
            <a:endParaRPr lang="en-US" sz="2000" dirty="0" smtClean="0"/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поликарбонаты</a:t>
            </a:r>
            <a:endParaRPr lang="en-US" sz="2000" dirty="0" smtClean="0"/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err="1" smtClean="0"/>
              <a:t>этаноламины</a:t>
            </a:r>
            <a:endParaRPr lang="en-US" sz="2000" dirty="0" smtClean="0"/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этиленгликоли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499992" y="1412776"/>
            <a:ext cx="4536504" cy="27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 </a:t>
            </a:r>
            <a:endParaRPr lang="en-US" sz="2000" b="1" u="sng" dirty="0" smtClean="0"/>
          </a:p>
          <a:p>
            <a:pPr marL="265113" indent="-265113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пластиков – </a:t>
            </a:r>
          </a:p>
          <a:p>
            <a:pPr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793 </a:t>
            </a:r>
            <a:r>
              <a:rPr lang="ru-RU" sz="2000" dirty="0" err="1" smtClean="0"/>
              <a:t>тыс.тонн</a:t>
            </a:r>
            <a:endParaRPr lang="ru-RU" sz="2000" dirty="0" smtClean="0"/>
          </a:p>
          <a:p>
            <a:pPr marL="265113" indent="-265113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начало работы четырёх </a:t>
            </a:r>
            <a:r>
              <a:rPr lang="ru-RU" sz="2000" dirty="0"/>
              <a:t>новых печей </a:t>
            </a:r>
            <a:r>
              <a:rPr lang="ru-RU" sz="2000" dirty="0" smtClean="0"/>
              <a:t>пиролиза</a:t>
            </a:r>
          </a:p>
          <a:p>
            <a:pPr marL="265113" indent="-265113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ввод </a:t>
            </a:r>
            <a:r>
              <a:rPr lang="ru-RU" sz="2000" dirty="0"/>
              <a:t>в эксплуатацию  установки по производству концентрата </a:t>
            </a:r>
            <a:r>
              <a:rPr lang="ru-RU" sz="2000" dirty="0" err="1"/>
              <a:t>техуглерода</a:t>
            </a:r>
            <a:r>
              <a:rPr lang="ru-RU" sz="2000" dirty="0"/>
              <a:t> </a:t>
            </a:r>
            <a:r>
              <a:rPr lang="ru-RU" sz="2000" dirty="0" smtClean="0"/>
              <a:t>мощностью 20 </a:t>
            </a:r>
            <a:r>
              <a:rPr lang="ru-RU" sz="2000" dirty="0" err="1"/>
              <a:t>тыс.т</a:t>
            </a:r>
            <a:r>
              <a:rPr lang="ru-RU" sz="2000" dirty="0"/>
              <a:t>.</a:t>
            </a:r>
          </a:p>
          <a:p>
            <a:pPr marL="265113" indent="-265113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000" dirty="0"/>
          </a:p>
          <a:p>
            <a:pPr marL="265113" indent="-265113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000" dirty="0"/>
          </a:p>
          <a:p>
            <a:pPr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endParaRPr lang="en-US" sz="2000" dirty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pic>
        <p:nvPicPr>
          <p:cNvPr id="1028" name="Picture 4" descr="ПАО &quot;КАЗАНЬОРГСИНТЕЗ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5158396"/>
            <a:ext cx="3753896" cy="1262675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4475376" y="4293096"/>
            <a:ext cx="4464496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Стратегия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инвестиционная программа находится </a:t>
            </a:r>
            <a:r>
              <a:rPr lang="ru-RU" sz="2000" dirty="0"/>
              <a:t>в стадии разработки</a:t>
            </a:r>
            <a:endParaRPr lang="en-US" sz="2000" dirty="0"/>
          </a:p>
        </p:txBody>
      </p:sp>
      <p:pic>
        <p:nvPicPr>
          <p:cNvPr id="13" name="Picture 4" descr="http://madeintatarstan.com/sites/default/files/2017-02/logo%20KOS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327" y="188640"/>
            <a:ext cx="7182508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475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ogoNefisC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600" y="1484784"/>
            <a:ext cx="864000" cy="87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ooter-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19019"/>
            <a:ext cx="841853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Лого МЭЗ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600" y="5218495"/>
            <a:ext cx="756000" cy="36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Лого КЖ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88425"/>
            <a:ext cx="828000" cy="58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07872" y="1477814"/>
            <a:ext cx="385216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cap="small" dirty="0" err="1">
                <a:solidFill>
                  <a:srgbClr val="00B050"/>
                </a:solidFill>
              </a:rPr>
              <a:t>Нэфис</a:t>
            </a:r>
            <a:r>
              <a:rPr lang="ru-RU" sz="2000" b="1" i="1" cap="small" dirty="0">
                <a:solidFill>
                  <a:srgbClr val="00B050"/>
                </a:solidFill>
              </a:rPr>
              <a:t> </a:t>
            </a:r>
            <a:r>
              <a:rPr lang="ru-RU" sz="2000" b="1" i="1" cap="small" dirty="0" err="1" smtClean="0">
                <a:solidFill>
                  <a:srgbClr val="00B050"/>
                </a:solidFill>
              </a:rPr>
              <a:t>Косметикс</a:t>
            </a:r>
            <a:endParaRPr lang="ru-RU" sz="2000" b="1" i="1" cap="small" dirty="0" smtClean="0">
              <a:solidFill>
                <a:srgbClr val="00B050"/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производство химической продукции:</a:t>
            </a:r>
          </a:p>
          <a:p>
            <a:pPr marL="71120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бытовая химия</a:t>
            </a:r>
          </a:p>
          <a:p>
            <a:pPr marL="71120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техническая продукция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7488" y="2981851"/>
            <a:ext cx="3888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ru-RU" b="1" i="1" dirty="0" smtClean="0">
                <a:solidFill>
                  <a:srgbClr val="00B050"/>
                </a:solidFill>
              </a:rPr>
              <a:t>НЭФИС-БИОПРОДУКТ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производство </a:t>
            </a:r>
            <a:r>
              <a:rPr lang="ru-RU" dirty="0"/>
              <a:t>и </a:t>
            </a:r>
            <a:r>
              <a:rPr lang="ru-RU" dirty="0" smtClean="0"/>
              <a:t>фасовка </a:t>
            </a:r>
            <a:r>
              <a:rPr lang="ru-RU" dirty="0"/>
              <a:t>бутилированного масла, масложировой продукции, соусов и </a:t>
            </a:r>
            <a:r>
              <a:rPr lang="ru-RU" dirty="0" smtClean="0"/>
              <a:t>кетчупа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/>
              <a:t>производство масла из </a:t>
            </a:r>
            <a:r>
              <a:rPr lang="ru-RU" dirty="0" err="1" smtClean="0"/>
              <a:t>маслосемян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22612" y="5110732"/>
            <a:ext cx="39814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cap="small" dirty="0">
                <a:solidFill>
                  <a:srgbClr val="00B050"/>
                </a:solidFill>
              </a:rPr>
              <a:t>Казанский маслоэкстракционный </a:t>
            </a:r>
            <a:r>
              <a:rPr lang="ru-RU" b="1" i="1" cap="small" dirty="0" smtClean="0">
                <a:solidFill>
                  <a:srgbClr val="00B050"/>
                </a:solidFill>
              </a:rPr>
              <a:t>завод</a:t>
            </a:r>
          </a:p>
          <a:p>
            <a:r>
              <a:rPr lang="ru-RU" dirty="0" smtClean="0"/>
              <a:t>переработка </a:t>
            </a:r>
            <a:r>
              <a:rPr lang="ru-RU" dirty="0"/>
              <a:t>подсолнечника и рапса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18898" y="5877272"/>
            <a:ext cx="37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cap="small" dirty="0">
                <a:solidFill>
                  <a:srgbClr val="00B050"/>
                </a:solidFill>
              </a:rPr>
              <a:t>Казанский жировой </a:t>
            </a:r>
            <a:r>
              <a:rPr lang="ru-RU" b="1" i="1" cap="small" dirty="0" smtClean="0">
                <a:solidFill>
                  <a:srgbClr val="00B050"/>
                </a:solidFill>
              </a:rPr>
              <a:t>комбинат</a:t>
            </a:r>
          </a:p>
          <a:p>
            <a:r>
              <a:rPr lang="ru-RU" dirty="0" smtClean="0"/>
              <a:t>производство </a:t>
            </a:r>
            <a:r>
              <a:rPr lang="ru-RU" dirty="0"/>
              <a:t>масложировой продукции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60032" y="1412776"/>
            <a:ext cx="4212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Позиции </a:t>
            </a:r>
            <a:r>
              <a:rPr lang="ru-RU" sz="2000" b="1" u="sng" dirty="0" smtClean="0"/>
              <a:t>ПАО «</a:t>
            </a:r>
            <a:r>
              <a:rPr lang="ru-RU" sz="2000" b="1" u="sng" dirty="0" err="1" smtClean="0"/>
              <a:t>Нэфис</a:t>
            </a:r>
            <a:r>
              <a:rPr lang="ru-RU" sz="2000" b="1" u="sng" dirty="0" smtClean="0"/>
              <a:t> </a:t>
            </a:r>
            <a:r>
              <a:rPr lang="ru-RU" sz="2000" b="1" u="sng" dirty="0" err="1" smtClean="0"/>
              <a:t>Косметикс</a:t>
            </a:r>
            <a:r>
              <a:rPr lang="ru-RU" sz="2000" b="1" u="sng" dirty="0" smtClean="0"/>
              <a:t>»</a:t>
            </a:r>
            <a:endParaRPr lang="ru-RU" sz="2000" b="1" u="sng" dirty="0"/>
          </a:p>
          <a:p>
            <a:pPr marL="355600" indent="-268288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3-е</a:t>
            </a:r>
            <a:r>
              <a:rPr lang="en-US" sz="2000" dirty="0" smtClean="0"/>
              <a:t> </a:t>
            </a:r>
            <a:r>
              <a:rPr lang="ru-RU" sz="2000" dirty="0" smtClean="0"/>
              <a:t>место на российском рынке стиральных порошков</a:t>
            </a:r>
            <a:r>
              <a:rPr lang="en-US" sz="2000" dirty="0" smtClean="0"/>
              <a:t> </a:t>
            </a:r>
          </a:p>
          <a:p>
            <a:pPr marL="355600" indent="-268288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2-е место на российском рынке средств для мытья посуды</a:t>
            </a:r>
            <a:endParaRPr lang="en-US" sz="2000" dirty="0"/>
          </a:p>
        </p:txBody>
      </p:sp>
      <p:pic>
        <p:nvPicPr>
          <p:cNvPr id="14" name="Picture 3" descr="C:\Documents and Settings\egataullina\Рабочий стол\Начальник ЭУ\Отдел внешней отчетности\Презентации\Презентация для ТНХИХ на 23.07.2013\Фото\0bl 300точек обложка.jp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26" t="29000" r="57087" b="53150"/>
          <a:stretch/>
        </p:blipFill>
        <p:spPr bwMode="auto">
          <a:xfrm>
            <a:off x="467544" y="188640"/>
            <a:ext cx="913842" cy="913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893763"/>
            <a:r>
              <a:rPr lang="ru-RU" dirty="0" smtClean="0"/>
              <a:t>Группа компаний «НЭФИС»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860032" y="3228072"/>
            <a:ext cx="40679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  <a:endParaRPr lang="en-US" sz="2000" b="1" u="sng" dirty="0" smtClean="0"/>
          </a:p>
          <a:p>
            <a:pPr marL="355600" indent="-268288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темп роста производства </a:t>
            </a:r>
          </a:p>
          <a:p>
            <a:pPr marL="355600" indent="-268288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     ПАО </a:t>
            </a:r>
            <a:r>
              <a:rPr lang="ru-RU" sz="2000" dirty="0"/>
              <a:t>«</a:t>
            </a:r>
            <a:r>
              <a:rPr lang="ru-RU" sz="2000" dirty="0" err="1"/>
              <a:t>Нэфис</a:t>
            </a:r>
            <a:r>
              <a:rPr lang="ru-RU" sz="2000" dirty="0"/>
              <a:t> </a:t>
            </a:r>
            <a:r>
              <a:rPr lang="ru-RU" sz="2000" dirty="0" err="1"/>
              <a:t>Косметикс</a:t>
            </a:r>
            <a:r>
              <a:rPr lang="ru-RU" sz="2000" dirty="0"/>
              <a:t>» – </a:t>
            </a:r>
            <a:r>
              <a:rPr lang="ru-RU" sz="2000" dirty="0" smtClean="0"/>
              <a:t>102%</a:t>
            </a:r>
            <a:endParaRPr lang="ru-RU" sz="2000" dirty="0"/>
          </a:p>
          <a:p>
            <a:pPr marL="268288" indent="-266700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производство </a:t>
            </a:r>
            <a:r>
              <a:rPr lang="ru-RU" sz="2000" dirty="0" smtClean="0"/>
              <a:t>моющих средств – 218 тыс.тонн</a:t>
            </a:r>
          </a:p>
        </p:txBody>
      </p:sp>
      <p:pic>
        <p:nvPicPr>
          <p:cNvPr id="1026" name="Picture 2" descr="http://coolsoda.ru/uploads/posts/2014-12/14195865772424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6419" y="5122680"/>
            <a:ext cx="2175210" cy="1450865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10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487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484784"/>
            <a:ext cx="4368418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540000" indent="-252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а</a:t>
            </a:r>
            <a:r>
              <a:rPr lang="ru-RU" sz="2000" dirty="0" smtClean="0"/>
              <a:t>зотные удобрения</a:t>
            </a:r>
            <a:endParaRPr lang="en-US" sz="2000" dirty="0"/>
          </a:p>
          <a:p>
            <a:pPr marL="1030950" lvl="1" indent="-1800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карбамид</a:t>
            </a:r>
            <a:endParaRPr lang="en-US" dirty="0"/>
          </a:p>
          <a:p>
            <a:pPr marL="1030950" lvl="1" indent="-180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а</a:t>
            </a:r>
            <a:r>
              <a:rPr lang="ru-RU" dirty="0" smtClean="0"/>
              <a:t>ммиачная селитра</a:t>
            </a:r>
            <a:endParaRPr lang="en-US" dirty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аммиак</a:t>
            </a:r>
            <a:endParaRPr lang="en-US" sz="2000" dirty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метанол</a:t>
            </a:r>
            <a:endParaRPr lang="en-US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52040" y="3789040"/>
            <a:ext cx="468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</a:p>
          <a:p>
            <a:pPr marL="539750" indent="-250825" algn="just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аммиачной селитры –</a:t>
            </a:r>
          </a:p>
          <a:p>
            <a:pPr marL="2889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 352 </a:t>
            </a:r>
            <a:r>
              <a:rPr lang="ru-RU" sz="2000" dirty="0" err="1" smtClean="0"/>
              <a:t>тыс.тонн</a:t>
            </a:r>
            <a:endParaRPr lang="ru-RU" sz="2000" dirty="0" smtClean="0"/>
          </a:p>
          <a:p>
            <a:pPr marL="542925" indent="-277813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карбамида – </a:t>
            </a:r>
          </a:p>
          <a:p>
            <a:pPr marL="542925" indent="-277813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729 тыс.тонн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7" y="1484784"/>
            <a:ext cx="3411917" cy="4926392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18" t="17918" r="14853" b="59057"/>
          <a:stretch/>
        </p:blipFill>
        <p:spPr bwMode="auto">
          <a:xfrm>
            <a:off x="539552" y="188640"/>
            <a:ext cx="3622845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5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1892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80000"/>
            <a:r>
              <a:rPr lang="ru-RU" dirty="0" smtClean="0"/>
              <a:t>ПАО «КВАРТ»</a:t>
            </a:r>
            <a:endParaRPr lang="ru-RU" dirty="0"/>
          </a:p>
        </p:txBody>
      </p:sp>
      <p:pic>
        <p:nvPicPr>
          <p:cNvPr id="6" name="Picture 2" descr="http://www.uralrti.com/assets/images/Logotip%20rti/kvart.bmp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39"/>
            <a:ext cx="1008112" cy="96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1356876"/>
            <a:ext cx="421200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err="1"/>
              <a:t>в</a:t>
            </a:r>
            <a:r>
              <a:rPr lang="ru-RU" sz="2000" dirty="0" err="1" smtClean="0"/>
              <a:t>одонабухающие</a:t>
            </a:r>
            <a:r>
              <a:rPr lang="ru-RU" sz="2000" dirty="0" smtClean="0"/>
              <a:t> </a:t>
            </a:r>
            <a:r>
              <a:rPr lang="ru-RU" sz="2000" dirty="0" err="1"/>
              <a:t>пакеры</a:t>
            </a:r>
            <a:endParaRPr lang="en-US" sz="2000" dirty="0" smtClean="0"/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рукавные изделия различного назначения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пластина техническая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изделия формовые и неформовые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клеи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герметики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смеси резиновые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ковры диэлектрические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термоэластопласты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покрытия кровельные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дорожки и коврики резиновые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мастики</a:t>
            </a:r>
          </a:p>
          <a:p>
            <a:pPr marL="35877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лента конвейерная </a:t>
            </a:r>
          </a:p>
        </p:txBody>
      </p:sp>
      <p:pic>
        <p:nvPicPr>
          <p:cNvPr id="11266" name="Picture 2" descr="http://www.kvart-rti.ru/upload/medialibrary/87d/87d61665067dae5795eef58b92d448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1175" y="4952054"/>
            <a:ext cx="2088232" cy="1670586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kvart-rti.ru/upload/medialibrary/bc4/bc481a70f771396d705a84fd33a3446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9407" y="4725144"/>
            <a:ext cx="2232248" cy="1674186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11960" y="1356876"/>
            <a:ext cx="4644051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</a:p>
          <a:p>
            <a:pPr marL="2508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свыше 7 000 наименований продукции в ассортименте</a:t>
            </a:r>
          </a:p>
          <a:p>
            <a:pPr marL="2508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рукавов – 17,2 </a:t>
            </a:r>
            <a:r>
              <a:rPr lang="ru-RU" sz="2000" dirty="0" err="1" smtClean="0"/>
              <a:t>тыс.км</a:t>
            </a:r>
            <a:r>
              <a:rPr lang="ru-RU" sz="2000" dirty="0" smtClean="0"/>
              <a:t>.</a:t>
            </a:r>
          </a:p>
          <a:p>
            <a:pPr marL="2508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формовых и неформовых изделий – 3,2 тыс.тонн</a:t>
            </a:r>
          </a:p>
          <a:p>
            <a:pPr marL="2508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технической пластины –                              </a:t>
            </a:r>
          </a:p>
          <a:p>
            <a:pPr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2,6 </a:t>
            </a:r>
            <a:r>
              <a:rPr lang="ru-RU" sz="2000" dirty="0" err="1" smtClean="0"/>
              <a:t>тыс.тонн</a:t>
            </a:r>
            <a:endParaRPr lang="ru-RU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0222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     Содержание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413081"/>
            <a:ext cx="1407374" cy="1152127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Полилиния 6"/>
          <p:cNvSpPr/>
          <p:nvPr/>
        </p:nvSpPr>
        <p:spPr>
          <a:xfrm>
            <a:off x="-36512" y="2565064"/>
            <a:ext cx="2880000" cy="1277121"/>
          </a:xfrm>
          <a:custGeom>
            <a:avLst/>
            <a:gdLst>
              <a:gd name="connsiteX0" fmla="*/ 0 w 972261"/>
              <a:gd name="connsiteY0" fmla="*/ 0 h 972261"/>
              <a:gd name="connsiteX1" fmla="*/ 972261 w 972261"/>
              <a:gd name="connsiteY1" fmla="*/ 0 h 972261"/>
              <a:gd name="connsiteX2" fmla="*/ 972261 w 972261"/>
              <a:gd name="connsiteY2" fmla="*/ 972261 h 972261"/>
              <a:gd name="connsiteX3" fmla="*/ 0 w 972261"/>
              <a:gd name="connsiteY3" fmla="*/ 972261 h 972261"/>
              <a:gd name="connsiteX4" fmla="*/ 0 w 972261"/>
              <a:gd name="connsiteY4" fmla="*/ 0 h 97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261" h="972261">
                <a:moveTo>
                  <a:pt x="0" y="0"/>
                </a:moveTo>
                <a:lnTo>
                  <a:pt x="972261" y="0"/>
                </a:lnTo>
                <a:lnTo>
                  <a:pt x="972261" y="972261"/>
                </a:lnTo>
                <a:lnTo>
                  <a:pt x="0" y="972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hlinkClick r:id="rId4" action="ppaction://hlinksldjump"/>
              </a:rPr>
              <a:t>Характеристика нефтегазохимического комплекса Республики Татарстан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6129" y="1392409"/>
            <a:ext cx="1407374" cy="1152127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олилиния 8"/>
          <p:cNvSpPr/>
          <p:nvPr/>
        </p:nvSpPr>
        <p:spPr>
          <a:xfrm>
            <a:off x="2915816" y="2565064"/>
            <a:ext cx="2880000" cy="1440000"/>
          </a:xfrm>
          <a:custGeom>
            <a:avLst/>
            <a:gdLst>
              <a:gd name="connsiteX0" fmla="*/ 0 w 972261"/>
              <a:gd name="connsiteY0" fmla="*/ 0 h 972261"/>
              <a:gd name="connsiteX1" fmla="*/ 972261 w 972261"/>
              <a:gd name="connsiteY1" fmla="*/ 0 h 972261"/>
              <a:gd name="connsiteX2" fmla="*/ 972261 w 972261"/>
              <a:gd name="connsiteY2" fmla="*/ 972261 h 972261"/>
              <a:gd name="connsiteX3" fmla="*/ 0 w 972261"/>
              <a:gd name="connsiteY3" fmla="*/ 972261 h 972261"/>
              <a:gd name="connsiteX4" fmla="*/ 0 w 972261"/>
              <a:gd name="connsiteY4" fmla="*/ 0 h 97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261" h="972261">
                <a:moveTo>
                  <a:pt x="0" y="0"/>
                </a:moveTo>
                <a:lnTo>
                  <a:pt x="972261" y="0"/>
                </a:lnTo>
                <a:lnTo>
                  <a:pt x="972261" y="972261"/>
                </a:lnTo>
                <a:lnTo>
                  <a:pt x="0" y="972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hlinkClick r:id="rId6" action="ppaction://hlinksldjump"/>
              </a:rPr>
              <a:t>Потенциал развития малого и среднего бизнеса в нефтегазохимическом комплексе Республики Татарстан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6906693" y="1412936"/>
            <a:ext cx="1379606" cy="1152127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олилиния 10"/>
          <p:cNvSpPr/>
          <p:nvPr/>
        </p:nvSpPr>
        <p:spPr>
          <a:xfrm>
            <a:off x="6156496" y="2565208"/>
            <a:ext cx="2880000" cy="1296000"/>
          </a:xfrm>
          <a:custGeom>
            <a:avLst/>
            <a:gdLst>
              <a:gd name="connsiteX0" fmla="*/ 0 w 972261"/>
              <a:gd name="connsiteY0" fmla="*/ 0 h 972261"/>
              <a:gd name="connsiteX1" fmla="*/ 972261 w 972261"/>
              <a:gd name="connsiteY1" fmla="*/ 0 h 972261"/>
              <a:gd name="connsiteX2" fmla="*/ 972261 w 972261"/>
              <a:gd name="connsiteY2" fmla="*/ 972261 h 972261"/>
              <a:gd name="connsiteX3" fmla="*/ 0 w 972261"/>
              <a:gd name="connsiteY3" fmla="*/ 972261 h 972261"/>
              <a:gd name="connsiteX4" fmla="*/ 0 w 972261"/>
              <a:gd name="connsiteY4" fmla="*/ 0 h 97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261" h="972261">
                <a:moveTo>
                  <a:pt x="0" y="0"/>
                </a:moveTo>
                <a:lnTo>
                  <a:pt x="972261" y="0"/>
                </a:lnTo>
                <a:lnTo>
                  <a:pt x="972261" y="972261"/>
                </a:lnTo>
                <a:lnTo>
                  <a:pt x="0" y="972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hlinkClick r:id="rId8" action="ppaction://hlinksldjump"/>
              </a:rPr>
              <a:t>Инновационное развитие нефтегазохимического комплекса Республики Татарстан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9801" y="4149080"/>
            <a:ext cx="1407374" cy="1152127"/>
          </a:xfrm>
          <a:prstGeom prst="rect">
            <a:avLst/>
          </a:prstGeom>
          <a:blipFill rotWithShape="1">
            <a:blip r:embed="rId9" cstate="print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Полилиния 12"/>
          <p:cNvSpPr/>
          <p:nvPr/>
        </p:nvSpPr>
        <p:spPr>
          <a:xfrm>
            <a:off x="-36512" y="5365587"/>
            <a:ext cx="2880000" cy="1159757"/>
          </a:xfrm>
          <a:custGeom>
            <a:avLst/>
            <a:gdLst>
              <a:gd name="connsiteX0" fmla="*/ 0 w 972261"/>
              <a:gd name="connsiteY0" fmla="*/ 0 h 972261"/>
              <a:gd name="connsiteX1" fmla="*/ 972261 w 972261"/>
              <a:gd name="connsiteY1" fmla="*/ 0 h 972261"/>
              <a:gd name="connsiteX2" fmla="*/ 972261 w 972261"/>
              <a:gd name="connsiteY2" fmla="*/ 972261 h 972261"/>
              <a:gd name="connsiteX3" fmla="*/ 0 w 972261"/>
              <a:gd name="connsiteY3" fmla="*/ 972261 h 972261"/>
              <a:gd name="connsiteX4" fmla="*/ 0 w 972261"/>
              <a:gd name="connsiteY4" fmla="*/ 0 h 97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261" h="972261">
                <a:moveTo>
                  <a:pt x="0" y="0"/>
                </a:moveTo>
                <a:lnTo>
                  <a:pt x="972261" y="0"/>
                </a:lnTo>
                <a:lnTo>
                  <a:pt x="972261" y="972261"/>
                </a:lnTo>
                <a:lnTo>
                  <a:pt x="0" y="972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820" tIns="83820" rIns="83820" bIns="83820" numCol="1" spcCol="1270" anchor="t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hlinkClick r:id="rId10" action="ppaction://hlinksldjump"/>
              </a:rPr>
              <a:t>Программное развитие нефтегазохимического комплекса </a:t>
            </a:r>
            <a:br>
              <a:rPr lang="ru-RU" b="1" dirty="0">
                <a:solidFill>
                  <a:schemeClr val="tx1"/>
                </a:solidFill>
                <a:hlinkClick r:id="rId10" action="ppaction://hlinksldjump"/>
              </a:rPr>
            </a:br>
            <a:r>
              <a:rPr lang="ru-RU" b="1" dirty="0">
                <a:solidFill>
                  <a:schemeClr val="tx1"/>
                </a:solidFill>
                <a:hlinkClick r:id="rId10" action="ppaction://hlinksldjump"/>
              </a:rPr>
              <a:t>Республики Татарстан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35896" y="4149080"/>
            <a:ext cx="1407374" cy="1152127"/>
          </a:xfrm>
          <a:prstGeom prst="rect">
            <a:avLst/>
          </a:prstGeom>
          <a:blipFill rotWithShape="1">
            <a:blip r:embed="rId11" cstate="print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Полилиния 14"/>
          <p:cNvSpPr/>
          <p:nvPr/>
        </p:nvSpPr>
        <p:spPr>
          <a:xfrm>
            <a:off x="2771800" y="5373432"/>
            <a:ext cx="3384000" cy="1583960"/>
          </a:xfrm>
          <a:custGeom>
            <a:avLst/>
            <a:gdLst>
              <a:gd name="connsiteX0" fmla="*/ 0 w 972261"/>
              <a:gd name="connsiteY0" fmla="*/ 0 h 972261"/>
              <a:gd name="connsiteX1" fmla="*/ 972261 w 972261"/>
              <a:gd name="connsiteY1" fmla="*/ 0 h 972261"/>
              <a:gd name="connsiteX2" fmla="*/ 972261 w 972261"/>
              <a:gd name="connsiteY2" fmla="*/ 972261 h 972261"/>
              <a:gd name="connsiteX3" fmla="*/ 0 w 972261"/>
              <a:gd name="connsiteY3" fmla="*/ 972261 h 972261"/>
              <a:gd name="connsiteX4" fmla="*/ 0 w 972261"/>
              <a:gd name="connsiteY4" fmla="*/ 0 h 97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261" h="972261">
                <a:moveTo>
                  <a:pt x="0" y="0"/>
                </a:moveTo>
                <a:lnTo>
                  <a:pt x="972261" y="0"/>
                </a:lnTo>
                <a:lnTo>
                  <a:pt x="972261" y="972261"/>
                </a:lnTo>
                <a:lnTo>
                  <a:pt x="0" y="972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820" tIns="83820" rIns="83820" bIns="83820" numCol="1" spcCol="1270" anchor="t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hlinkClick r:id="rId12" action="ppaction://hlinksldjump"/>
              </a:rPr>
              <a:t>Приоритетные инвестиционные проекты нефтегазохимического комплекса Республики Татарстан  (в процессе реализации)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64817" y="4149080"/>
            <a:ext cx="1407374" cy="1152127"/>
          </a:xfrm>
          <a:prstGeom prst="rect">
            <a:avLst/>
          </a:prstGeom>
          <a:blipFill rotWithShape="1">
            <a:blip r:embed="rId13" cstate="print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Полилиния 16"/>
          <p:cNvSpPr/>
          <p:nvPr/>
        </p:nvSpPr>
        <p:spPr>
          <a:xfrm>
            <a:off x="6084168" y="5330866"/>
            <a:ext cx="3168352" cy="1410502"/>
          </a:xfrm>
          <a:custGeom>
            <a:avLst/>
            <a:gdLst>
              <a:gd name="connsiteX0" fmla="*/ 0 w 972261"/>
              <a:gd name="connsiteY0" fmla="*/ 0 h 972261"/>
              <a:gd name="connsiteX1" fmla="*/ 972261 w 972261"/>
              <a:gd name="connsiteY1" fmla="*/ 0 h 972261"/>
              <a:gd name="connsiteX2" fmla="*/ 972261 w 972261"/>
              <a:gd name="connsiteY2" fmla="*/ 972261 h 972261"/>
              <a:gd name="connsiteX3" fmla="*/ 0 w 972261"/>
              <a:gd name="connsiteY3" fmla="*/ 972261 h 972261"/>
              <a:gd name="connsiteX4" fmla="*/ 0 w 972261"/>
              <a:gd name="connsiteY4" fmla="*/ 0 h 97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261" h="972261">
                <a:moveTo>
                  <a:pt x="0" y="0"/>
                </a:moveTo>
                <a:lnTo>
                  <a:pt x="972261" y="0"/>
                </a:lnTo>
                <a:lnTo>
                  <a:pt x="972261" y="972261"/>
                </a:lnTo>
                <a:lnTo>
                  <a:pt x="0" y="972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820" tIns="83820" rIns="83820" bIns="83820" numCol="1" spcCol="1270" anchor="t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hlinkClick r:id="rId14" action="ppaction://hlinksldjump"/>
              </a:rPr>
              <a:t>Перспективные инвестиционные проекты нефтегазохимического комплекса Республики Татарстан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7754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188640"/>
            <a:ext cx="7472386" cy="936000"/>
          </a:xfrm>
        </p:spPr>
        <p:txBody>
          <a:bodyPr/>
          <a:lstStyle/>
          <a:p>
            <a:pPr marL="2243138"/>
            <a:r>
              <a:rPr lang="ru-RU" dirty="0" smtClean="0"/>
              <a:t>АО </a:t>
            </a:r>
            <a:r>
              <a:rPr lang="ru-RU" dirty="0"/>
              <a:t>«Химический завод </a:t>
            </a:r>
            <a:br>
              <a:rPr lang="ru-RU" dirty="0"/>
            </a:br>
            <a:r>
              <a:rPr lang="ru-RU" dirty="0"/>
              <a:t>им Л.Я. Карпова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" name="Picture 4" descr="http://www.karpovchem.ru/image/site/logo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223106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512" y="1268760"/>
            <a:ext cx="4680520" cy="571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357188" indent="-27146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b="1" dirty="0" smtClean="0"/>
              <a:t>Промышленная химия</a:t>
            </a:r>
            <a:endParaRPr lang="es-ES" b="1" dirty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Катализатор дегидрирования </a:t>
            </a:r>
            <a:r>
              <a:rPr lang="ru-RU" dirty="0" err="1"/>
              <a:t>легких</a:t>
            </a:r>
            <a:r>
              <a:rPr lang="ru-RU" dirty="0"/>
              <a:t> парафиновых углеводородов (КДИ</a:t>
            </a:r>
            <a:r>
              <a:rPr lang="ru-RU" dirty="0" smtClean="0"/>
              <a:t>)</a:t>
            </a:r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Кальций </a:t>
            </a:r>
            <a:r>
              <a:rPr lang="ru-RU" dirty="0"/>
              <a:t>хлористый </a:t>
            </a:r>
            <a:endParaRPr lang="ru-RU" dirty="0" smtClean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Реагенты для систем оборотного водоснабжения</a:t>
            </a:r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Магния сульфат</a:t>
            </a:r>
            <a:endParaRPr lang="ru-RU" dirty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Натрия сульфат, сульфит </a:t>
            </a:r>
            <a:r>
              <a:rPr lang="ru-RU" dirty="0"/>
              <a:t>и </a:t>
            </a:r>
            <a:r>
              <a:rPr lang="ru-RU" dirty="0" smtClean="0"/>
              <a:t>бисульфит, тиосульфат </a:t>
            </a:r>
          </a:p>
          <a:p>
            <a:pPr marL="357188" lvl="1" indent="-27146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b="1" dirty="0"/>
              <a:t>Реактивы</a:t>
            </a:r>
            <a:endParaRPr lang="es-ES" b="1" dirty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Натрия </a:t>
            </a:r>
            <a:r>
              <a:rPr lang="ru-RU" dirty="0"/>
              <a:t>сульфат </a:t>
            </a:r>
            <a:r>
              <a:rPr lang="ru-RU" dirty="0" smtClean="0"/>
              <a:t>и сульфит </a:t>
            </a:r>
            <a:endParaRPr lang="ru-RU" dirty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Магния сульфат</a:t>
            </a:r>
          </a:p>
          <a:p>
            <a:pPr marL="357188" lvl="1" indent="-27146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b="1" dirty="0"/>
              <a:t>Фармацевтика</a:t>
            </a:r>
            <a:endParaRPr lang="es-ES" b="1" dirty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Бария </a:t>
            </a:r>
            <a:r>
              <a:rPr lang="ru-RU" dirty="0"/>
              <a:t>сульфат для рентгеноскопии </a:t>
            </a:r>
            <a:endParaRPr lang="ru-RU" dirty="0" smtClean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Кальция </a:t>
            </a:r>
            <a:r>
              <a:rPr lang="ru-RU" dirty="0"/>
              <a:t>хлорид </a:t>
            </a:r>
            <a:r>
              <a:rPr lang="ru-RU" sz="1400" dirty="0" smtClean="0"/>
              <a:t>(субстанция) </a:t>
            </a:r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Магния </a:t>
            </a:r>
            <a:r>
              <a:rPr lang="ru-RU" dirty="0"/>
              <a:t>сульфат </a:t>
            </a:r>
            <a:r>
              <a:rPr lang="ru-RU" sz="1400" dirty="0" smtClean="0"/>
              <a:t>(субстанция) </a:t>
            </a:r>
            <a:endParaRPr lang="ru-RU" dirty="0" smtClean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Натрия </a:t>
            </a:r>
            <a:r>
              <a:rPr lang="ru-RU" dirty="0"/>
              <a:t>тиосульфат </a:t>
            </a:r>
            <a:r>
              <a:rPr lang="ru-RU" sz="1400" dirty="0" smtClean="0"/>
              <a:t>(субстанция) </a:t>
            </a:r>
          </a:p>
          <a:p>
            <a:pPr marL="357188" lvl="1" indent="-271463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b="1" dirty="0"/>
              <a:t>Строительные материалы</a:t>
            </a:r>
            <a:endParaRPr lang="es-ES" b="1" dirty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Кальций хлористый</a:t>
            </a:r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Магний сернокислый </a:t>
            </a:r>
            <a:endParaRPr lang="ru-RU" dirty="0" smtClean="0"/>
          </a:p>
          <a:p>
            <a:pPr marL="538163" lvl="1" indent="-176213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Натрий </a:t>
            </a:r>
            <a:r>
              <a:rPr lang="ru-RU" dirty="0"/>
              <a:t>сернокислый </a:t>
            </a:r>
            <a:r>
              <a:rPr lang="ru-RU" dirty="0" smtClean="0"/>
              <a:t>технический</a:t>
            </a:r>
            <a:endParaRPr lang="ru-RU" dirty="0"/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4462994" y="1268760"/>
            <a:ext cx="4536505" cy="288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</a:p>
          <a:p>
            <a:pPr marL="542925" indent="-285750">
              <a:lnSpc>
                <a:spcPct val="7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производство солей натрия – </a:t>
            </a:r>
          </a:p>
          <a:p>
            <a:pPr marL="257175" algn="r">
              <a:lnSpc>
                <a:spcPct val="7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dirty="0" smtClean="0"/>
              <a:t>9,5 тыс.тонн</a:t>
            </a:r>
          </a:p>
          <a:p>
            <a:pPr marL="542925" indent="-285750">
              <a:lnSpc>
                <a:spcPct val="7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производство солей магния – </a:t>
            </a:r>
          </a:p>
          <a:p>
            <a:pPr marL="257175" algn="r">
              <a:lnSpc>
                <a:spcPct val="7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dirty="0" smtClean="0"/>
              <a:t>4,7 тыс.тонн</a:t>
            </a:r>
          </a:p>
          <a:p>
            <a:pPr marL="542925" indent="-285750">
              <a:lnSpc>
                <a:spcPct val="7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производство катализатора КДИ –     </a:t>
            </a:r>
          </a:p>
          <a:p>
            <a:pPr marL="257175" algn="r">
              <a:lnSpc>
                <a:spcPct val="7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dirty="0" smtClean="0"/>
              <a:t>1,4 тыс.тонн </a:t>
            </a:r>
          </a:p>
          <a:p>
            <a:pPr marL="542925" indent="-285750">
              <a:lnSpc>
                <a:spcPct val="7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производство фармакопейной продукции –                         </a:t>
            </a:r>
          </a:p>
          <a:p>
            <a:pPr marL="257175" algn="r">
              <a:lnSpc>
                <a:spcPct val="7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dirty="0" smtClean="0"/>
              <a:t> 1,2 тыс.тонн </a:t>
            </a:r>
          </a:p>
        </p:txBody>
      </p:sp>
      <p:pic>
        <p:nvPicPr>
          <p:cNvPr id="3074" name="Picture 2" descr="http://www.tatarnews.ru/images/uploads/img150093376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420"/>
          <a:stretch/>
        </p:blipFill>
        <p:spPr bwMode="auto">
          <a:xfrm>
            <a:off x="5115480" y="4581128"/>
            <a:ext cx="3587552" cy="1898538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94015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412776"/>
            <a:ext cx="4428024" cy="4859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/>
              <a:t>Инженерный сотовый поликарбонат </a:t>
            </a:r>
            <a:r>
              <a:rPr lang="la-Latn" dirty="0" smtClean="0"/>
              <a:t>Novattro</a:t>
            </a:r>
            <a:endParaRPr lang="ru-RU" dirty="0" smtClean="0"/>
          </a:p>
          <a:p>
            <a:pPr marL="261938" indent="-261938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Монолитный </a:t>
            </a:r>
            <a:r>
              <a:rPr lang="ru-RU" dirty="0"/>
              <a:t>поликарбонат </a:t>
            </a:r>
            <a:r>
              <a:rPr lang="es-ES" dirty="0"/>
              <a:t>Novattro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Сотовый </a:t>
            </a:r>
            <a:r>
              <a:rPr lang="ru-RU" dirty="0"/>
              <a:t>поликарбонат </a:t>
            </a:r>
            <a:r>
              <a:rPr lang="es-ES" dirty="0"/>
              <a:t>ACTUAL</a:t>
            </a:r>
            <a:r>
              <a:rPr lang="es-ES" dirty="0" smtClean="0"/>
              <a:t>!</a:t>
            </a:r>
            <a:r>
              <a:rPr lang="ru-RU" dirty="0" smtClean="0"/>
              <a:t> </a:t>
            </a:r>
            <a:r>
              <a:rPr lang="la-Latn" dirty="0"/>
              <a:t>Bio</a:t>
            </a:r>
            <a:endParaRPr lang="es-ES" dirty="0"/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Профили </a:t>
            </a:r>
            <a:r>
              <a:rPr lang="ru-RU" dirty="0"/>
              <a:t>из поликарбоната </a:t>
            </a:r>
            <a:r>
              <a:rPr lang="es-ES" dirty="0" smtClean="0"/>
              <a:t>Novattro</a:t>
            </a:r>
            <a:endParaRPr lang="ru-RU" dirty="0" smtClean="0"/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Панели </a:t>
            </a:r>
            <a:r>
              <a:rPr lang="ru-RU" dirty="0"/>
              <a:t>многослойные из поликарбоната с замковым </a:t>
            </a:r>
            <a:r>
              <a:rPr lang="ru-RU" dirty="0" smtClean="0"/>
              <a:t>креплением </a:t>
            </a:r>
            <a:r>
              <a:rPr lang="en-US" dirty="0" err="1" smtClean="0"/>
              <a:t>Novattro</a:t>
            </a:r>
            <a:r>
              <a:rPr lang="en-US" dirty="0" smtClean="0"/>
              <a:t> PROF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/>
              <a:t>Поликарбонат Казанский (ТМ </a:t>
            </a:r>
            <a:r>
              <a:rPr lang="es-ES" dirty="0"/>
              <a:t>Rational</a:t>
            </a:r>
            <a:r>
              <a:rPr lang="es-ES" dirty="0" smtClean="0"/>
              <a:t>)</a:t>
            </a:r>
            <a:endParaRPr lang="es-ES" dirty="0"/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Комплектующие</a:t>
            </a:r>
            <a:endParaRPr lang="ru-RU" dirty="0"/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Акриловое </a:t>
            </a:r>
            <a:r>
              <a:rPr lang="ru-RU" dirty="0"/>
              <a:t>стекло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ПЭТ </a:t>
            </a:r>
            <a:r>
              <a:rPr lang="ru-RU" dirty="0"/>
              <a:t>листы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Листы </a:t>
            </a:r>
            <a:r>
              <a:rPr lang="ru-RU" dirty="0"/>
              <a:t>полистирола </a:t>
            </a:r>
            <a:r>
              <a:rPr lang="es-ES" dirty="0"/>
              <a:t>Novattro</a:t>
            </a:r>
          </a:p>
          <a:p>
            <a:pPr marL="261938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err="1" smtClean="0"/>
              <a:t>Рассеиватели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355976" y="1412776"/>
            <a:ext cx="4536504" cy="217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  <a:buClr>
                <a:srgbClr val="FF0000"/>
              </a:buClr>
            </a:pPr>
            <a:r>
              <a:rPr lang="ru-RU" sz="2000" b="1" u="sng" dirty="0"/>
              <a:t>Итоги 2018 года</a:t>
            </a:r>
          </a:p>
          <a:p>
            <a:pPr marL="450850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15 высокотехнологичных линий для основного и вспомогательного производства, в т. ч. </a:t>
            </a:r>
            <a:r>
              <a:rPr lang="ru-RU" dirty="0" err="1" smtClean="0"/>
              <a:t>экструзионные</a:t>
            </a:r>
            <a:r>
              <a:rPr lang="ru-RU" dirty="0" smtClean="0"/>
              <a:t> </a:t>
            </a:r>
            <a:r>
              <a:rPr lang="ru-RU" dirty="0"/>
              <a:t>линии OMIPA </a:t>
            </a:r>
            <a:r>
              <a:rPr lang="ru-RU" dirty="0" err="1"/>
              <a:t>S.p.A</a:t>
            </a:r>
            <a:r>
              <a:rPr lang="ru-RU" dirty="0"/>
              <a:t>. (</a:t>
            </a:r>
            <a:r>
              <a:rPr lang="ru-RU" dirty="0" smtClean="0"/>
              <a:t>Италия)</a:t>
            </a:r>
          </a:p>
          <a:p>
            <a:pPr marL="450850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производительность оборудования – 18 тыс. </a:t>
            </a:r>
            <a:r>
              <a:rPr lang="ru-RU" dirty="0"/>
              <a:t>тонн в </a:t>
            </a:r>
            <a:r>
              <a:rPr lang="ru-RU" dirty="0" smtClean="0"/>
              <a:t>год</a:t>
            </a:r>
            <a:endParaRPr lang="en-US" dirty="0"/>
          </a:p>
        </p:txBody>
      </p:sp>
      <p:pic>
        <p:nvPicPr>
          <p:cNvPr id="6146" name="Picture 2" descr="Рисунок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33423"/>
            <a:ext cx="2701167" cy="1763223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Рисунок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893888"/>
            <a:ext cx="2391817" cy="1728192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http://tmregister.ru/base/NEW/4318/431822/1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30" y="56406"/>
            <a:ext cx="2409478" cy="106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8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5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025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978025"/>
            <a:r>
              <a:rPr lang="ru-RU" dirty="0"/>
              <a:t>ООО «Ай-Пласт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 descr="4 - 9.09.2016 Ай-Пласт в сегменте АПК_1 [Режим совместимости] - Microsoft PowerPoint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77" t="63071" r="10992" b="15805"/>
          <a:stretch/>
        </p:blipFill>
        <p:spPr>
          <a:xfrm>
            <a:off x="467545" y="296776"/>
            <a:ext cx="1940833" cy="7559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7992" y="1484784"/>
            <a:ext cx="4284008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пластиковые </a:t>
            </a:r>
            <a:r>
              <a:rPr lang="ru-RU" sz="2000" dirty="0"/>
              <a:t>ящики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мусорные </a:t>
            </a:r>
            <a:r>
              <a:rPr lang="ru-RU" sz="2000" dirty="0"/>
              <a:t>контейнеры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пластиковые </a:t>
            </a:r>
            <a:r>
              <a:rPr lang="ru-RU" sz="2000" dirty="0"/>
              <a:t>поддоны (паллеты)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большие </a:t>
            </a:r>
            <a:r>
              <a:rPr lang="ru-RU" sz="2000" dirty="0"/>
              <a:t>пластиковые контейнеры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полимерный лист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08472" y="3017272"/>
            <a:ext cx="42120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3875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1-е место на российском рынке промышленной пластиковой тары по </a:t>
            </a:r>
            <a:r>
              <a:rPr lang="ru-RU" sz="2000" dirty="0" err="1" smtClean="0"/>
              <a:t>объему</a:t>
            </a:r>
            <a:r>
              <a:rPr lang="ru-RU" sz="2000" dirty="0" smtClean="0"/>
              <a:t> переработки</a:t>
            </a:r>
          </a:p>
          <a:p>
            <a:pPr marL="523875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21 </a:t>
            </a:r>
            <a:r>
              <a:rPr lang="ru-RU" sz="2000" dirty="0" err="1" smtClean="0"/>
              <a:t>термопластавтомат</a:t>
            </a:r>
            <a:r>
              <a:rPr lang="ru-RU" sz="2000" dirty="0" smtClean="0"/>
              <a:t> </a:t>
            </a:r>
            <a:r>
              <a:rPr lang="ru-RU" sz="2000" dirty="0"/>
              <a:t>(литье под высоким </a:t>
            </a:r>
            <a:r>
              <a:rPr lang="ru-RU" sz="2000" dirty="0" smtClean="0"/>
              <a:t>давлением)</a:t>
            </a:r>
          </a:p>
          <a:p>
            <a:pPr marL="523875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2 </a:t>
            </a:r>
            <a:r>
              <a:rPr lang="ru-RU" sz="2000" dirty="0" err="1" smtClean="0"/>
              <a:t>термопластавтомата</a:t>
            </a:r>
            <a:r>
              <a:rPr lang="ru-RU" sz="2000" dirty="0" smtClean="0"/>
              <a:t> </a:t>
            </a:r>
            <a:r>
              <a:rPr lang="ru-RU" sz="2000" dirty="0"/>
              <a:t>(литье под низким давлением со структурным </a:t>
            </a:r>
            <a:r>
              <a:rPr lang="ru-RU" sz="2000" dirty="0" smtClean="0"/>
              <a:t>вспениванием)</a:t>
            </a:r>
          </a:p>
          <a:p>
            <a:pPr marL="523875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7 </a:t>
            </a:r>
            <a:r>
              <a:rPr lang="ru-RU" sz="2000" dirty="0" err="1"/>
              <a:t>экструзионных</a:t>
            </a:r>
            <a:r>
              <a:rPr lang="ru-RU" sz="2000" dirty="0"/>
              <a:t> </a:t>
            </a:r>
            <a:r>
              <a:rPr lang="ru-RU" sz="2000" dirty="0" smtClean="0"/>
              <a:t>линий</a:t>
            </a:r>
          </a:p>
          <a:p>
            <a:pPr marL="523875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более </a:t>
            </a:r>
            <a:r>
              <a:rPr lang="ru-RU" sz="2000" dirty="0"/>
              <a:t>50 </a:t>
            </a:r>
            <a:r>
              <a:rPr lang="ru-RU" sz="2000" dirty="0" smtClean="0"/>
              <a:t>тыс.тонн </a:t>
            </a:r>
            <a:r>
              <a:rPr lang="ru-RU" sz="2000" dirty="0"/>
              <a:t>– </a:t>
            </a:r>
            <a:r>
              <a:rPr lang="ru-RU" sz="2000" dirty="0" smtClean="0"/>
              <a:t>объём </a:t>
            </a:r>
            <a:r>
              <a:rPr lang="ru-RU" sz="2000" dirty="0"/>
              <a:t>переработанного полимерного сырья в </a:t>
            </a:r>
            <a:r>
              <a:rPr lang="ru-RU" sz="2000" dirty="0" smtClean="0"/>
              <a:t>год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7992" y="3783655"/>
            <a:ext cx="4212000" cy="2454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Области применения продукции</a:t>
            </a:r>
            <a:endParaRPr lang="en-US" sz="2000" b="1" u="sng" dirty="0" smtClean="0"/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управление отходами</a:t>
            </a:r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складская логистика</a:t>
            </a:r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промышленность</a:t>
            </a:r>
            <a:endParaRPr lang="en-US" sz="2000" dirty="0"/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торговля</a:t>
            </a:r>
            <a:endParaRPr lang="en-US" sz="2000" dirty="0"/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транспортировка</a:t>
            </a:r>
            <a:endParaRPr lang="en-US" sz="2000" dirty="0" smtClean="0"/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сельское хозяйство</a:t>
            </a:r>
            <a:endParaRPr lang="es-ES" sz="2000" dirty="0"/>
          </a:p>
        </p:txBody>
      </p:sp>
      <p:pic>
        <p:nvPicPr>
          <p:cNvPr id="4100" name="Picture 4" descr="https://iplast.com/images/banner_proizvodstv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920"/>
            <a:ext cx="4333335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941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438275"/>
            <a:r>
              <a:rPr lang="ru-RU" dirty="0" smtClean="0"/>
              <a:t>Камский </a:t>
            </a:r>
            <a:r>
              <a:rPr lang="ru-RU" dirty="0"/>
              <a:t>завод полимерных материалов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379581"/>
            <a:ext cx="4500032" cy="397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263525" indent="-250825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b="1" dirty="0" smtClean="0"/>
              <a:t>промышленная упаковка</a:t>
            </a:r>
          </a:p>
          <a:p>
            <a:pPr marL="542925" indent="-28575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FFS-</a:t>
            </a:r>
            <a:r>
              <a:rPr lang="ru-RU" sz="2000" dirty="0" smtClean="0"/>
              <a:t>упаковка</a:t>
            </a:r>
          </a:p>
          <a:p>
            <a:pPr marL="542925" indent="-28575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stretch hood </a:t>
            </a:r>
            <a:r>
              <a:rPr lang="ru-RU" sz="2000" dirty="0" smtClean="0"/>
              <a:t>упаковка</a:t>
            </a:r>
          </a:p>
          <a:p>
            <a:pPr marL="542925" indent="-28575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err="1" smtClean="0"/>
              <a:t>термоусадочная</a:t>
            </a:r>
            <a:r>
              <a:rPr lang="ru-RU" sz="2000" dirty="0" smtClean="0"/>
              <a:t> упаковка</a:t>
            </a:r>
          </a:p>
          <a:p>
            <a:pPr marL="263525" indent="-250825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b="1" dirty="0"/>
              <a:t>полимерные плёнки</a:t>
            </a:r>
          </a:p>
          <a:p>
            <a:pPr marL="542925" indent="-28575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/>
              <a:t>з</a:t>
            </a:r>
            <a:r>
              <a:rPr lang="ru-RU" sz="2000" dirty="0" smtClean="0"/>
              <a:t>ащитные </a:t>
            </a:r>
            <a:r>
              <a:rPr lang="ru-RU" sz="2000" dirty="0" err="1"/>
              <a:t>пленки</a:t>
            </a:r>
            <a:endParaRPr lang="ru-RU" sz="2000" dirty="0"/>
          </a:p>
          <a:p>
            <a:pPr marL="542925" indent="-28575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ламинированные </a:t>
            </a:r>
            <a:r>
              <a:rPr lang="ru-RU" sz="2000" dirty="0" err="1"/>
              <a:t>пленки</a:t>
            </a:r>
            <a:endParaRPr lang="ru-RU" sz="2000" dirty="0"/>
          </a:p>
          <a:p>
            <a:pPr marL="542925" indent="-28575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конструкционные </a:t>
            </a:r>
            <a:r>
              <a:rPr lang="ru-RU" sz="2000" dirty="0"/>
              <a:t>адгезивные </a:t>
            </a:r>
            <a:r>
              <a:rPr lang="ru-RU" sz="2000" dirty="0" err="1"/>
              <a:t>пленки</a:t>
            </a:r>
            <a:r>
              <a:rPr lang="ru-RU" sz="2000" dirty="0"/>
              <a:t> для АКП панелей</a:t>
            </a:r>
          </a:p>
          <a:p>
            <a:pPr marL="542925" indent="-28575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err="1" smtClean="0"/>
              <a:t>пленки</a:t>
            </a:r>
            <a:r>
              <a:rPr lang="ru-RU" sz="2000" dirty="0" smtClean="0"/>
              <a:t> </a:t>
            </a:r>
            <a:r>
              <a:rPr lang="ru-RU" sz="2000" dirty="0"/>
              <a:t>общего назначения</a:t>
            </a:r>
          </a:p>
          <a:p>
            <a:pPr marL="263525" indent="-250825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b="1" dirty="0"/>
              <a:t>компаунды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5301208"/>
            <a:ext cx="568863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0850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000" dirty="0" smtClean="0"/>
              <a:t>2 </a:t>
            </a:r>
            <a:r>
              <a:rPr lang="ru-RU" sz="2000" dirty="0" smtClean="0"/>
              <a:t>производственные площадки  в Республике Татарстан </a:t>
            </a:r>
            <a:r>
              <a:rPr lang="en-US" sz="2000" dirty="0" smtClean="0"/>
              <a:t>(</a:t>
            </a:r>
            <a:r>
              <a:rPr lang="ru-RU" sz="2000" dirty="0" err="1" smtClean="0"/>
              <a:t>г.Нижнекамск</a:t>
            </a:r>
            <a:r>
              <a:rPr lang="en-US" sz="2000" dirty="0" smtClean="0"/>
              <a:t>, </a:t>
            </a:r>
            <a:r>
              <a:rPr lang="ru-RU" sz="2000" dirty="0" err="1" smtClean="0"/>
              <a:t>г.Казань</a:t>
            </a:r>
            <a:r>
              <a:rPr lang="en-US" sz="2000" dirty="0" smtClean="0"/>
              <a:t>)</a:t>
            </a:r>
            <a:endParaRPr lang="ru-RU" sz="2000" dirty="0"/>
          </a:p>
          <a:p>
            <a:pPr marL="450850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000" dirty="0" smtClean="0"/>
              <a:t>18 </a:t>
            </a:r>
            <a:r>
              <a:rPr lang="ru-RU" sz="2000" dirty="0" smtClean="0"/>
              <a:t>единиц высокотехнологичного оборудования</a:t>
            </a:r>
            <a:r>
              <a:rPr lang="en-US" sz="2000" dirty="0" smtClean="0"/>
              <a:t> </a:t>
            </a:r>
            <a:endParaRPr lang="ru-RU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860032" y="1340768"/>
            <a:ext cx="41044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</a:t>
            </a:r>
            <a:r>
              <a:rPr lang="ru-RU" sz="2000" b="1" u="sng" dirty="0"/>
              <a:t>года</a:t>
            </a:r>
          </a:p>
          <a:p>
            <a:pPr marL="428625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производство </a:t>
            </a:r>
            <a:r>
              <a:rPr lang="ru-RU" sz="2000" dirty="0" smtClean="0"/>
              <a:t>плёнок – </a:t>
            </a:r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37,2 тыс.тонн</a:t>
            </a:r>
            <a:endParaRPr lang="ru-RU" sz="2000" dirty="0"/>
          </a:p>
          <a:p>
            <a:pPr marL="428625" indent="-3429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композиционных материалов </a:t>
            </a:r>
            <a:r>
              <a:rPr lang="ru-RU" sz="2000" dirty="0"/>
              <a:t>– </a:t>
            </a:r>
            <a:endParaRPr lang="ru-RU" sz="2000" dirty="0" smtClean="0"/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8,5 </a:t>
            </a:r>
            <a:r>
              <a:rPr lang="ru-RU" sz="2000" dirty="0"/>
              <a:t>тыс.тонн </a:t>
            </a:r>
          </a:p>
        </p:txBody>
      </p:sp>
      <p:pic>
        <p:nvPicPr>
          <p:cNvPr id="2052" name="Picture 4" descr="http://nizhnekamsk.spravka.city/public_files/company/logo/174/logo-1595073-nizhnekamsk.pn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923" r="55935" b="14818"/>
          <a:stretch/>
        </p:blipFill>
        <p:spPr bwMode="auto">
          <a:xfrm>
            <a:off x="467544" y="133769"/>
            <a:ext cx="1584176" cy="106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kzpm.com/upload/shop_1/1/8/9/item_189/small_shop_items_catalog_image1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6548" y="4238625"/>
            <a:ext cx="26193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76800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509120"/>
            <a:ext cx="2376264" cy="164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981075"/>
            <a:r>
              <a:rPr lang="ru-RU" dirty="0"/>
              <a:t>Индустриальный парк </a:t>
            </a:r>
            <a:br>
              <a:rPr lang="ru-RU" dirty="0"/>
            </a:br>
            <a:r>
              <a:rPr lang="ru-RU" dirty="0"/>
              <a:t>«Камские Поляны»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547398" y="188640"/>
            <a:ext cx="828000" cy="828000"/>
            <a:chOff x="5534116" y="1254180"/>
            <a:chExt cx="567653" cy="531745"/>
          </a:xfrm>
        </p:grpSpPr>
        <p:sp>
          <p:nvSpPr>
            <p:cNvPr id="5" name="Шестиугольник 4">
              <a:hlinkClick r:id="rId3" action="ppaction://hlinksldjump"/>
            </p:cNvPr>
            <p:cNvSpPr>
              <a:spLocks/>
            </p:cNvSpPr>
            <p:nvPr/>
          </p:nvSpPr>
          <p:spPr>
            <a:xfrm rot="16200000">
              <a:off x="5703242" y="1262303"/>
              <a:ext cx="259925" cy="243680"/>
            </a:xfrm>
            <a:prstGeom prst="hexagon">
              <a:avLst/>
            </a:prstGeom>
            <a:noFill/>
            <a:ln w="57150">
              <a:solidFill>
                <a:srgbClr val="0046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Шестиугольник 5">
              <a:hlinkClick r:id="rId3" action="ppaction://hlinksldjump"/>
            </p:cNvPr>
            <p:cNvSpPr>
              <a:spLocks/>
            </p:cNvSpPr>
            <p:nvPr/>
          </p:nvSpPr>
          <p:spPr>
            <a:xfrm rot="16200000">
              <a:off x="5849966" y="1534123"/>
              <a:ext cx="259925" cy="243680"/>
            </a:xfrm>
            <a:prstGeom prst="hexagon">
              <a:avLst/>
            </a:prstGeom>
            <a:noFill/>
            <a:ln w="57150">
              <a:solidFill>
                <a:srgbClr val="0046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Шестиугольник 6">
              <a:hlinkClick r:id="rId3" action="ppaction://hlinksldjump"/>
            </p:cNvPr>
            <p:cNvSpPr>
              <a:spLocks/>
            </p:cNvSpPr>
            <p:nvPr/>
          </p:nvSpPr>
          <p:spPr>
            <a:xfrm rot="16200000">
              <a:off x="5525993" y="1528176"/>
              <a:ext cx="259925" cy="243680"/>
            </a:xfrm>
            <a:prstGeom prst="hexagon">
              <a:avLst/>
            </a:prstGeom>
            <a:noFill/>
            <a:ln w="57150">
              <a:solidFill>
                <a:srgbClr val="0046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23528" y="1484784"/>
            <a:ext cx="3528392" cy="351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продукции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err="1" smtClean="0"/>
              <a:t>стретч</a:t>
            </a:r>
            <a:r>
              <a:rPr lang="ru-RU" sz="2000" dirty="0" smtClean="0"/>
              <a:t>-плёнка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err="1" smtClean="0"/>
              <a:t>мультифиламентные</a:t>
            </a:r>
            <a:r>
              <a:rPr lang="ru-RU" sz="2000" dirty="0" smtClean="0"/>
              <a:t> нити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неориентированная </a:t>
            </a:r>
            <a:r>
              <a:rPr lang="ru-RU" sz="2000" dirty="0"/>
              <a:t>полипропиленовая </a:t>
            </a:r>
            <a:r>
              <a:rPr lang="ru-RU" sz="2000" dirty="0" err="1"/>
              <a:t>пленка</a:t>
            </a:r>
            <a:r>
              <a:rPr lang="ru-RU" sz="2000" dirty="0"/>
              <a:t> </a:t>
            </a:r>
            <a:r>
              <a:rPr lang="ru-RU" sz="2000" dirty="0" smtClean="0"/>
              <a:t>(CPP </a:t>
            </a:r>
            <a:r>
              <a:rPr lang="ru-RU" sz="2000" dirty="0" err="1" smtClean="0"/>
              <a:t>пленка</a:t>
            </a:r>
            <a:r>
              <a:rPr lang="ru-RU" sz="2000" dirty="0" smtClean="0"/>
              <a:t>)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dirty="0" smtClean="0"/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dirty="0"/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dirty="0"/>
          </a:p>
          <a:p>
            <a:endParaRPr lang="ru-RU" b="1" u="sng" dirty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7992" y="3933056"/>
            <a:ext cx="42120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Области применения продукции</a:t>
            </a:r>
            <a:endParaRPr lang="en-US" sz="2000" b="1" u="sng" dirty="0" smtClean="0"/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упаковочных материалы </a:t>
            </a:r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текстильная промышленность</a:t>
            </a:r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 строительство</a:t>
            </a:r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сельское хозяйство</a:t>
            </a:r>
          </a:p>
          <a:p>
            <a:pPr marL="2508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автомобилестроение</a:t>
            </a:r>
            <a:endParaRPr lang="es-ES" sz="2000" dirty="0"/>
          </a:p>
        </p:txBody>
      </p:sp>
      <p:pic>
        <p:nvPicPr>
          <p:cNvPr id="1026" name="Picture 2" descr="https://im0-tub-ru.yandex.net/i?id=113be22bb881a937dec97e1aed1d3e2b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496" y="5204717"/>
            <a:ext cx="2231968" cy="148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4139952" y="1484784"/>
            <a:ext cx="47525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</a:p>
          <a:p>
            <a:pPr marL="352425" indent="-2667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</a:t>
            </a:r>
            <a:r>
              <a:rPr lang="ru-RU" sz="2000" dirty="0" err="1" smtClean="0"/>
              <a:t>стретч</a:t>
            </a:r>
            <a:r>
              <a:rPr lang="ru-RU" sz="2000" dirty="0" smtClean="0"/>
              <a:t>-плёнки – </a:t>
            </a:r>
          </a:p>
          <a:p>
            <a:pPr marL="857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46 тыс.тонн</a:t>
            </a:r>
          </a:p>
          <a:p>
            <a:pPr marL="352425" indent="-2667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</a:t>
            </a:r>
            <a:r>
              <a:rPr lang="ru-RU" sz="2000" dirty="0" err="1" smtClean="0"/>
              <a:t>мультифиламентных</a:t>
            </a:r>
            <a:r>
              <a:rPr lang="ru-RU" sz="2000" dirty="0" smtClean="0"/>
              <a:t> нитей –                                   </a:t>
            </a:r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 1,9  </a:t>
            </a:r>
            <a:r>
              <a:rPr lang="ru-RU" sz="2000" dirty="0" err="1" smtClean="0"/>
              <a:t>тыс.тонн</a:t>
            </a:r>
            <a:r>
              <a:rPr lang="ru-RU" sz="2000" dirty="0" smtClean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329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066925"/>
            <a:r>
              <a:rPr lang="ru-RU" dirty="0"/>
              <a:t> </a:t>
            </a:r>
            <a:r>
              <a:rPr lang="ru-RU" dirty="0" smtClean="0"/>
              <a:t>Группа </a:t>
            </a:r>
            <a:r>
              <a:rPr lang="ru-RU" dirty="0"/>
              <a:t>компаний «</a:t>
            </a:r>
            <a:r>
              <a:rPr lang="ru-RU" dirty="0" err="1"/>
              <a:t>Данафлекс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" name="Picture 2" descr="Danafle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GlowEdges/>
                    </a14:imgEffect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409" y="393691"/>
            <a:ext cx="1924584" cy="51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96" y="1303281"/>
            <a:ext cx="5357192" cy="582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ru-RU" sz="2000" b="1" u="sng" dirty="0" smtClean="0"/>
              <a:t>Основные виды продукции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b="1" dirty="0" smtClean="0"/>
              <a:t>упаковка для:    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бакалейной </a:t>
            </a:r>
            <a:r>
              <a:rPr lang="ru-RU" sz="2000" dirty="0"/>
              <a:t>продукции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замороженных </a:t>
            </a:r>
            <a:r>
              <a:rPr lang="ru-RU" sz="2000" dirty="0"/>
              <a:t>продуктов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кондитерских </a:t>
            </a:r>
            <a:r>
              <a:rPr lang="ru-RU" sz="2000" dirty="0"/>
              <a:t>изделий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масложировых продуктов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бытовой </a:t>
            </a:r>
            <a:r>
              <a:rPr lang="ru-RU" sz="2000" dirty="0"/>
              <a:t>химии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напитков</a:t>
            </a:r>
            <a:endParaRPr lang="ru-RU" sz="2000" dirty="0"/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err="1" smtClean="0"/>
              <a:t>снэков</a:t>
            </a:r>
            <a:endParaRPr lang="ru-RU" sz="2000" dirty="0"/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молочных </a:t>
            </a:r>
            <a:r>
              <a:rPr lang="ru-RU" sz="2000" dirty="0"/>
              <a:t>продуктов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средств </a:t>
            </a:r>
            <a:r>
              <a:rPr lang="ru-RU" sz="2000" dirty="0"/>
              <a:t>гигиены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товаров </a:t>
            </a:r>
            <a:r>
              <a:rPr lang="ru-RU" sz="2000" dirty="0"/>
              <a:t>для </a:t>
            </a:r>
            <a:r>
              <a:rPr lang="ru-RU" sz="2000" dirty="0" smtClean="0"/>
              <a:t>животных</a:t>
            </a:r>
            <a:endParaRPr lang="ru-RU" sz="2000" dirty="0"/>
          </a:p>
          <a:p>
            <a:pPr marL="265113" indent="-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b="1" dirty="0" err="1" smtClean="0"/>
              <a:t>пленка</a:t>
            </a:r>
            <a:r>
              <a:rPr lang="ru-RU" sz="2000" b="1" dirty="0" smtClean="0"/>
              <a:t> для: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изделий</a:t>
            </a:r>
            <a:r>
              <a:rPr lang="ru-RU" sz="2000" dirty="0"/>
              <a:t>, требующих высокой устойчивости к </a:t>
            </a:r>
            <a:r>
              <a:rPr lang="ru-RU" sz="2000" dirty="0" smtClean="0"/>
              <a:t>проколам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/>
              <a:t>п</a:t>
            </a:r>
            <a:r>
              <a:rPr lang="ru-RU" sz="2000" dirty="0" smtClean="0"/>
              <a:t>лёнка с «твист» эффектом запоминания 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вакуумных </a:t>
            </a:r>
            <a:r>
              <a:rPr lang="ru-RU" sz="2000" dirty="0"/>
              <a:t>пакетов</a:t>
            </a:r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err="1" smtClean="0"/>
              <a:t>ламинации</a:t>
            </a:r>
            <a:endParaRPr lang="ru-RU" sz="2000" dirty="0"/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мяса</a:t>
            </a:r>
            <a:endParaRPr lang="ru-RU" sz="2000" dirty="0"/>
          </a:p>
          <a:p>
            <a:pPr marL="630900" indent="-342900">
              <a:lnSpc>
                <a:spcPct val="7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защиты листов </a:t>
            </a:r>
            <a:r>
              <a:rPr lang="ru-RU" sz="2000" dirty="0"/>
              <a:t>сотового и монолитного ПК, ПММА, </a:t>
            </a:r>
            <a:r>
              <a:rPr lang="ru-RU" sz="2000" dirty="0" smtClean="0"/>
              <a:t>ПЭТ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31592" y="1340768"/>
            <a:ext cx="3704904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Итоги </a:t>
            </a:r>
            <a:r>
              <a:rPr lang="ru-RU" sz="2000" b="1" u="sng" dirty="0" smtClean="0"/>
              <a:t>2018 </a:t>
            </a:r>
            <a:r>
              <a:rPr lang="ru-RU" sz="2000" b="1" u="sng" dirty="0"/>
              <a:t>года </a:t>
            </a:r>
          </a:p>
          <a:p>
            <a:pPr marL="285750" indent="-28575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Официальное открытие </a:t>
            </a:r>
            <a:r>
              <a:rPr lang="ru-RU" sz="2000" dirty="0"/>
              <a:t>завода </a:t>
            </a:r>
            <a:r>
              <a:rPr lang="ru-RU" sz="2000" dirty="0" smtClean="0"/>
              <a:t>«</a:t>
            </a:r>
            <a:r>
              <a:rPr lang="ru-RU" sz="2000" dirty="0" err="1" smtClean="0"/>
              <a:t>Данафлекс</a:t>
            </a:r>
            <a:r>
              <a:rPr lang="ru-RU" sz="2000" dirty="0" smtClean="0"/>
              <a:t> Алабуга» (мощность – 22 </a:t>
            </a:r>
            <a:r>
              <a:rPr lang="ru-RU" sz="2000" dirty="0" err="1" smtClean="0"/>
              <a:t>тыс.тонн</a:t>
            </a:r>
            <a:r>
              <a:rPr lang="ru-RU" sz="2000" dirty="0" smtClean="0"/>
              <a:t> в год)</a:t>
            </a:r>
          </a:p>
          <a:p>
            <a:pPr marL="285750" indent="-28575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37049">
            <a:off x="5510946" y="3980760"/>
            <a:ext cx="2050052" cy="154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Фото завода ДАНАФЛЕКС-НАНО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64276">
            <a:off x="6635685" y="5012344"/>
            <a:ext cx="2132501" cy="159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8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8063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1340768"/>
            <a:ext cx="5112568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/>
              <a:t>Основные виды </a:t>
            </a:r>
            <a:r>
              <a:rPr lang="ru-RU" sz="2000" b="1" u="sng" dirty="0" smtClean="0"/>
              <a:t>продукции                            (свыше 500 наименований)</a:t>
            </a:r>
            <a:endParaRPr lang="ru-RU" sz="2000" b="1" u="sng" dirty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полимерные трубы</a:t>
            </a:r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фитинги </a:t>
            </a:r>
            <a:r>
              <a:rPr lang="ru-RU" sz="2000" dirty="0"/>
              <a:t>полиэтиленовые </a:t>
            </a:r>
            <a:r>
              <a:rPr lang="ru-RU" sz="2000" dirty="0" smtClean="0"/>
              <a:t>и комплектующие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оборудование для </a:t>
            </a:r>
            <a:r>
              <a:rPr lang="ru-RU" sz="2000" dirty="0" smtClean="0"/>
              <a:t>сварки полиэтиленовых труб</a:t>
            </a:r>
            <a:endParaRPr lang="ru-RU" sz="2000" dirty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запорно-регулирующая </a:t>
            </a:r>
            <a:r>
              <a:rPr lang="ru-RU" sz="2000" dirty="0"/>
              <a:t>арматура</a:t>
            </a:r>
            <a:r>
              <a:rPr lang="en-US" sz="2000" dirty="0" smtClean="0"/>
              <a:t> </a:t>
            </a:r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полиэтиленовые </a:t>
            </a:r>
            <a:r>
              <a:rPr lang="ru-RU" sz="2000" dirty="0"/>
              <a:t>колодцы и резервуары</a:t>
            </a:r>
            <a:endParaRPr lang="es-E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860032" y="1484784"/>
            <a:ext cx="4032448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err="1"/>
              <a:t>2-ой</a:t>
            </a:r>
            <a:r>
              <a:rPr lang="ru-RU" sz="2000" dirty="0"/>
              <a:t> по объёму рынка производитель полиэтиленовых труб в России</a:t>
            </a:r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производство свыше                    60 тыс.тонн продукции в год</a:t>
            </a:r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3 </a:t>
            </a:r>
            <a:r>
              <a:rPr lang="ru-RU" sz="2000" dirty="0"/>
              <a:t>производственные площадки (</a:t>
            </a:r>
            <a:r>
              <a:rPr lang="ru-RU" sz="2000" dirty="0" err="1" smtClean="0"/>
              <a:t>г.Казань</a:t>
            </a:r>
            <a:r>
              <a:rPr lang="ru-RU" sz="2000" dirty="0"/>
              <a:t>, </a:t>
            </a:r>
            <a:r>
              <a:rPr lang="ru-RU" sz="2000" dirty="0" smtClean="0"/>
              <a:t>Свердловская </a:t>
            </a:r>
            <a:r>
              <a:rPr lang="ru-RU" sz="2000" dirty="0"/>
              <a:t>область, Республика Ингушетия)</a:t>
            </a:r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по </a:t>
            </a:r>
            <a:r>
              <a:rPr lang="ru-RU" sz="2000" dirty="0"/>
              <a:t>уровню </a:t>
            </a:r>
            <a:r>
              <a:rPr lang="ru-RU" sz="2000" dirty="0" smtClean="0"/>
              <a:t>оснащённости </a:t>
            </a:r>
            <a:r>
              <a:rPr lang="ru-RU" sz="2000" dirty="0"/>
              <a:t>и качеству оборудования является </a:t>
            </a:r>
            <a:r>
              <a:rPr lang="ru-RU" sz="2000" dirty="0" smtClean="0"/>
              <a:t>самым современным производством </a:t>
            </a:r>
            <a:r>
              <a:rPr lang="ru-RU" sz="2000" dirty="0"/>
              <a:t>в России и одним из лучших в </a:t>
            </a:r>
            <a:r>
              <a:rPr lang="ru-RU" sz="2000" dirty="0" smtClean="0"/>
              <a:t>Европе</a:t>
            </a:r>
            <a:endParaRPr lang="en-US" sz="2000" dirty="0"/>
          </a:p>
        </p:txBody>
      </p:sp>
      <p:pic>
        <p:nvPicPr>
          <p:cNvPr id="7" name="Рисунок 6" descr="Компания по производству полимерных труб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993" y="188639"/>
            <a:ext cx="2962288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4" descr="http://optimapipe.ru/images/w1000-h1000/20150521/1c824d4b8efeff5da4c537388df3b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361" y="5157192"/>
            <a:ext cx="2124028" cy="141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m0-tub-ru.yandex.net/i?id=71b4fa68ddbce8a4b06e035d8b64034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224" y="4653136"/>
            <a:ext cx="2277792" cy="1599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12762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www.tatpharm.ru/Graphics/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43797"/>
            <a:ext cx="2268690" cy="176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893763"/>
            <a:r>
              <a:rPr lang="ru-RU" dirty="0" smtClean="0"/>
              <a:t>АО </a:t>
            </a:r>
            <a:r>
              <a:rPr lang="ru-RU" dirty="0"/>
              <a:t>«</a:t>
            </a:r>
            <a:r>
              <a:rPr lang="ru-RU" dirty="0" err="1"/>
              <a:t>Татхимфармпрепараты</a:t>
            </a:r>
            <a:r>
              <a:rPr lang="ru-RU" dirty="0"/>
              <a:t>»</a:t>
            </a:r>
          </a:p>
        </p:txBody>
      </p:sp>
      <p:pic>
        <p:nvPicPr>
          <p:cNvPr id="3" name="Picture 2" descr="http://www.b2b-bashneft.ru/images/clients/112457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307253"/>
            <a:ext cx="4824536" cy="4762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Виды деятельности</a:t>
            </a:r>
            <a:endParaRPr lang="ru-RU" sz="2000" b="1" u="sng" dirty="0"/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Производство лекарственных препаратов 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Фирменные аптеки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Производство шовных хирургических материалов</a:t>
            </a:r>
          </a:p>
          <a:p>
            <a:pPr marL="630900" lvl="1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синтетические</a:t>
            </a:r>
            <a:r>
              <a:rPr lang="ru-RU" sz="2000" dirty="0"/>
              <a:t> </a:t>
            </a:r>
            <a:r>
              <a:rPr lang="ru-RU" sz="2000" dirty="0" smtClean="0"/>
              <a:t>(лавсан, </a:t>
            </a:r>
            <a:r>
              <a:rPr lang="ru-RU" sz="2000" dirty="0" err="1" smtClean="0"/>
              <a:t>фторэст</a:t>
            </a:r>
            <a:r>
              <a:rPr lang="ru-RU" sz="2000" dirty="0" smtClean="0"/>
              <a:t>, полипропилен, </a:t>
            </a:r>
            <a:r>
              <a:rPr lang="ru-RU" sz="2000" dirty="0" err="1" smtClean="0"/>
              <a:t>полигликолид</a:t>
            </a:r>
            <a:r>
              <a:rPr lang="ru-RU" sz="2000" dirty="0" smtClean="0"/>
              <a:t>, полиамид, </a:t>
            </a:r>
            <a:r>
              <a:rPr lang="ru-RU" sz="2000" dirty="0" err="1" smtClean="0"/>
              <a:t>полидиоксанон</a:t>
            </a:r>
            <a:r>
              <a:rPr lang="ru-RU" sz="2000" dirty="0" smtClean="0"/>
              <a:t>, </a:t>
            </a:r>
            <a:r>
              <a:rPr lang="ru-RU" sz="2000" dirty="0" err="1" smtClean="0"/>
              <a:t>поликапроамид</a:t>
            </a:r>
            <a:r>
              <a:rPr lang="ru-RU" sz="2000" dirty="0"/>
              <a:t>)</a:t>
            </a:r>
          </a:p>
          <a:p>
            <a:pPr marL="630900" lvl="1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природного </a:t>
            </a:r>
            <a:r>
              <a:rPr lang="ru-RU" sz="2000" dirty="0"/>
              <a:t>происхождения </a:t>
            </a:r>
            <a:r>
              <a:rPr lang="ru-RU" sz="2000" dirty="0" smtClean="0"/>
              <a:t>(кетгут, шёлк)</a:t>
            </a:r>
            <a:r>
              <a:rPr lang="ru-RU" sz="2000" dirty="0"/>
              <a:t> </a:t>
            </a:r>
          </a:p>
          <a:p>
            <a:pPr marL="263525" lvl="1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Предоставление </a:t>
            </a:r>
            <a:r>
              <a:rPr lang="ru-RU" sz="2000" dirty="0"/>
              <a:t>услуг лицензионного и контрактного производства фармацевтической продукции полного цикла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08472" y="1340768"/>
            <a:ext cx="4428024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Мощность производства </a:t>
            </a:r>
          </a:p>
          <a:p>
            <a:pPr marL="288000" algn="r">
              <a:lnSpc>
                <a:spcPct val="90000"/>
              </a:lnSpc>
              <a:buClr>
                <a:srgbClr val="FF0000"/>
              </a:buClr>
            </a:pPr>
            <a:r>
              <a:rPr lang="ru-RU" sz="2000" dirty="0" smtClean="0"/>
              <a:t>1,5 </a:t>
            </a:r>
            <a:r>
              <a:rPr lang="ru-RU" sz="2000" dirty="0"/>
              <a:t>млрд </a:t>
            </a:r>
            <a:r>
              <a:rPr lang="ru-RU" sz="2000" dirty="0" smtClean="0"/>
              <a:t>таблеток</a:t>
            </a:r>
          </a:p>
          <a:p>
            <a:pPr marL="288000" algn="r">
              <a:lnSpc>
                <a:spcPct val="90000"/>
              </a:lnSpc>
              <a:buClr>
                <a:srgbClr val="FF0000"/>
              </a:buClr>
            </a:pPr>
            <a:r>
              <a:rPr lang="ru-RU" sz="2000" dirty="0" smtClean="0"/>
              <a:t>20 </a:t>
            </a:r>
            <a:r>
              <a:rPr lang="ru-RU" sz="2000" dirty="0"/>
              <a:t>млн упаковок </a:t>
            </a:r>
            <a:endParaRPr lang="ru-RU" sz="2000" dirty="0" smtClean="0"/>
          </a:p>
          <a:p>
            <a:pPr marL="288000" algn="r">
              <a:lnSpc>
                <a:spcPct val="90000"/>
              </a:lnSpc>
              <a:buClr>
                <a:srgbClr val="FF0000"/>
              </a:buClr>
            </a:pPr>
            <a:r>
              <a:rPr lang="ru-RU" sz="2000" dirty="0" smtClean="0"/>
              <a:t>стерильных </a:t>
            </a:r>
            <a:r>
              <a:rPr lang="ru-RU" sz="2000" dirty="0"/>
              <a:t>и нестерильных </a:t>
            </a:r>
            <a:endParaRPr lang="ru-RU" sz="2000" dirty="0" smtClean="0"/>
          </a:p>
          <a:p>
            <a:pPr marL="288000" algn="r">
              <a:lnSpc>
                <a:spcPct val="90000"/>
              </a:lnSpc>
              <a:buClr>
                <a:srgbClr val="FF0000"/>
              </a:buClr>
            </a:pPr>
            <a:r>
              <a:rPr lang="ru-RU" sz="2000" dirty="0" smtClean="0"/>
              <a:t>мазей </a:t>
            </a:r>
            <a:r>
              <a:rPr lang="ru-RU" sz="2000" dirty="0"/>
              <a:t>и капель</a:t>
            </a:r>
          </a:p>
          <a:p>
            <a:pPr marL="540000" indent="-2520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 </a:t>
            </a:r>
            <a:r>
              <a:rPr lang="ru-RU" sz="2000" dirty="0"/>
              <a:t>более 111 наименований готовых лекарственных средств в виде таблеток, настоек, мазей, сиропов, растворов и паст 30 фармакологических </a:t>
            </a:r>
            <a:r>
              <a:rPr lang="ru-RU" sz="2000" dirty="0" smtClean="0"/>
              <a:t>групп</a:t>
            </a:r>
          </a:p>
        </p:txBody>
      </p:sp>
      <p:pic>
        <p:nvPicPr>
          <p:cNvPr id="2052" name="Picture 4" descr="http://www.tatpharm.ru/Graphics/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552658" y="4608491"/>
            <a:ext cx="2376264" cy="191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623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7636" y="188640"/>
            <a:ext cx="5971950" cy="936000"/>
          </a:xfrm>
        </p:spPr>
        <p:txBody>
          <a:bodyPr/>
          <a:lstStyle/>
          <a:p>
            <a:r>
              <a:rPr lang="ru-RU" dirty="0"/>
              <a:t>Группа компаний «Эгида»</a:t>
            </a:r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15621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412776"/>
            <a:ext cx="3888432" cy="551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Основные виды продукции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мебельный поролон:    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стандартный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повышенной </a:t>
            </a:r>
            <a:r>
              <a:rPr lang="ru-RU" sz="2000" dirty="0" err="1" smtClean="0"/>
              <a:t>жесткости</a:t>
            </a:r>
            <a:endParaRPr lang="ru-RU" sz="2000" dirty="0" smtClean="0"/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err="1" smtClean="0"/>
              <a:t>жесткий</a:t>
            </a:r>
            <a:endParaRPr lang="ru-RU" sz="2000" dirty="0" smtClean="0"/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мягкий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сверхмягкий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высокоэластичный</a:t>
            </a:r>
            <a:endParaRPr lang="ru-RU" sz="2000" dirty="0"/>
          </a:p>
          <a:p>
            <a:pPr marL="265113" indent="-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л</a:t>
            </a:r>
            <a:r>
              <a:rPr lang="ru-RU" sz="2000" dirty="0" smtClean="0"/>
              <a:t>ицевая и внутренняя мебельная фурнитура</a:t>
            </a:r>
          </a:p>
          <a:p>
            <a:pPr marL="265113" indent="-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м</a:t>
            </a:r>
            <a:r>
              <a:rPr lang="ru-RU" sz="2000" dirty="0" smtClean="0"/>
              <a:t>ебельный клей</a:t>
            </a:r>
          </a:p>
          <a:p>
            <a:pPr marL="265113" indent="-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мебельная ткань: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err="1" smtClean="0"/>
              <a:t>флок</a:t>
            </a:r>
            <a:r>
              <a:rPr lang="ru-RU" sz="2000" dirty="0" smtClean="0"/>
              <a:t> 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err="1" smtClean="0"/>
              <a:t>шенил</a:t>
            </a:r>
            <a:r>
              <a:rPr lang="ru-RU" sz="2000" dirty="0" smtClean="0"/>
              <a:t> 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велюр 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искусственная кожа 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/>
              <a:t>з</a:t>
            </a:r>
            <a:r>
              <a:rPr lang="ru-RU" sz="2000" dirty="0" smtClean="0"/>
              <a:t>амша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жаккардовые </a:t>
            </a:r>
            <a:r>
              <a:rPr lang="ru-RU" sz="2000" dirty="0"/>
              <a:t>ткани</a:t>
            </a:r>
            <a:endParaRPr lang="ru-RU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635896" y="1494070"/>
            <a:ext cx="550810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два завода </a:t>
            </a:r>
            <a:r>
              <a:rPr lang="ru-RU" sz="2000" dirty="0"/>
              <a:t>по производству пенополиуретана и в России и в Казахстане </a:t>
            </a:r>
            <a:endParaRPr lang="ru-RU" sz="2000" dirty="0" smtClean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собственное производство мебельных тканей и мебельного клея</a:t>
            </a:r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входит </a:t>
            </a:r>
            <a:r>
              <a:rPr lang="ru-RU" sz="2000" dirty="0"/>
              <a:t>в тройку лидеров среди российских поставщиков мебельных тканей. </a:t>
            </a:r>
            <a:endParaRPr lang="ru-RU" sz="2000" dirty="0" smtClean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ткани производятся </a:t>
            </a:r>
            <a:r>
              <a:rPr lang="ru-RU" sz="2000" dirty="0"/>
              <a:t>на итальянском оборудовании фирмы MONTI </a:t>
            </a:r>
            <a:r>
              <a:rPr lang="ru-RU" sz="2000" dirty="0" smtClean="0"/>
              <a:t>ANTONIO, имеется собственная дизайнерская студия</a:t>
            </a:r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 широкая дилерская сеть по России и странам СНГ</a:t>
            </a:r>
          </a:p>
        </p:txBody>
      </p:sp>
      <p:pic>
        <p:nvPicPr>
          <p:cNvPr id="1026" name="Picture 2" descr="http://www.egida.ru/upload/medialibrary/ae7/ae75dc22ba4e14690a26d14d3788c3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036" y="5049062"/>
            <a:ext cx="2360834" cy="161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egida.ru/upload/medialibrary/04d/04d3565dfbca77be7d417b36eba8b86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226962"/>
            <a:ext cx="3161445" cy="126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2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3868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иля\Desktop\863175987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4392488" cy="71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412776"/>
            <a:ext cx="4176464" cy="4116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Основные виды продукции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err="1"/>
              <a:t>Автолен</a:t>
            </a:r>
            <a:r>
              <a:rPr lang="ru-RU" sz="2000" dirty="0"/>
              <a:t> </a:t>
            </a:r>
            <a:r>
              <a:rPr lang="ru-RU" dirty="0" smtClean="0"/>
              <a:t>–</a:t>
            </a:r>
            <a:r>
              <a:rPr lang="ru-RU" sz="2000" dirty="0" smtClean="0"/>
              <a:t>    </a:t>
            </a:r>
          </a:p>
          <a:p>
            <a:pPr marL="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</a:pPr>
            <a:r>
              <a:rPr lang="ru-RU" dirty="0" smtClean="0"/>
              <a:t>наполненные </a:t>
            </a:r>
            <a:r>
              <a:rPr lang="ru-RU" dirty="0"/>
              <a:t>(в </a:t>
            </a:r>
            <a:r>
              <a:rPr lang="ru-RU" dirty="0" err="1"/>
              <a:t>т.ч</a:t>
            </a:r>
            <a:r>
              <a:rPr lang="ru-RU" dirty="0"/>
              <a:t>. </a:t>
            </a:r>
            <a:r>
              <a:rPr lang="ru-RU" dirty="0" err="1"/>
              <a:t>стеклонаполненные</a:t>
            </a:r>
            <a:r>
              <a:rPr lang="ru-RU" dirty="0"/>
              <a:t>) и модифицированные компаунды на базе  полипропилена</a:t>
            </a:r>
            <a:endParaRPr lang="ru-RU" dirty="0" smtClean="0"/>
          </a:p>
          <a:p>
            <a:pPr marL="265113" indent="-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err="1" smtClean="0"/>
              <a:t>Автостирен</a:t>
            </a:r>
            <a:r>
              <a:rPr lang="ru-RU" sz="2000" dirty="0"/>
              <a:t> </a:t>
            </a:r>
            <a:r>
              <a:rPr lang="ru-RU" dirty="0"/>
              <a:t>–  </a:t>
            </a:r>
            <a:r>
              <a:rPr lang="ru-RU" sz="2000" dirty="0"/>
              <a:t>  </a:t>
            </a:r>
          </a:p>
          <a:p>
            <a:pPr marL="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</a:pPr>
            <a:r>
              <a:rPr lang="ru-RU" dirty="0" smtClean="0"/>
              <a:t>компаунд для </a:t>
            </a:r>
            <a:r>
              <a:rPr lang="ru-RU" dirty="0"/>
              <a:t>производства задних крышек TV, мониторов  и прочих деталей в любом цветовом </a:t>
            </a:r>
            <a:r>
              <a:rPr lang="ru-RU" dirty="0" smtClean="0"/>
              <a:t>решении</a:t>
            </a:r>
          </a:p>
          <a:p>
            <a:pPr marL="265113" indent="-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err="1"/>
              <a:t>Автомид</a:t>
            </a:r>
            <a:r>
              <a:rPr lang="ru-RU" sz="2000" dirty="0"/>
              <a:t> </a:t>
            </a:r>
            <a:r>
              <a:rPr lang="ru-RU" dirty="0"/>
              <a:t>–   </a:t>
            </a:r>
            <a:r>
              <a:rPr lang="ru-RU" sz="2000" dirty="0"/>
              <a:t> </a:t>
            </a:r>
          </a:p>
          <a:p>
            <a:pPr marL="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</a:pPr>
            <a:r>
              <a:rPr lang="ru-RU" dirty="0"/>
              <a:t>наполненный и модифицированный компаунд на базе ударопрочного  полиамида (</a:t>
            </a:r>
            <a:r>
              <a:rPr lang="ru-RU" dirty="0" smtClean="0"/>
              <a:t>ПА-6)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4276"/>
          <a:stretch/>
        </p:blipFill>
        <p:spPr bwMode="auto">
          <a:xfrm>
            <a:off x="4659549" y="4884491"/>
            <a:ext cx="2485499" cy="142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08512" y="1628800"/>
            <a:ext cx="4139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50 разновидностей продукции</a:t>
            </a:r>
            <a:endParaRPr lang="ru-RU" sz="2000" dirty="0"/>
          </a:p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Производственная мощность </a:t>
            </a:r>
          </a:p>
          <a:p>
            <a:pPr marL="541338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15 </a:t>
            </a:r>
            <a:r>
              <a:rPr lang="ru-RU" sz="2000" dirty="0" err="1" smtClean="0"/>
              <a:t>тыс.тонн</a:t>
            </a:r>
            <a:r>
              <a:rPr lang="ru-RU" sz="2000" dirty="0" smtClean="0"/>
              <a:t> в год</a:t>
            </a:r>
            <a:endParaRPr lang="ru-RU" sz="2000" dirty="0"/>
          </a:p>
        </p:txBody>
      </p:sp>
      <p:pic>
        <p:nvPicPr>
          <p:cNvPr id="1031" name="Picture 7" descr="http://tathimplast.ru/storage/app/media/uploaded-files/image1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068960"/>
            <a:ext cx="2725958" cy="181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48336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Основные виды деятельности </a:t>
            </a:r>
            <a:br>
              <a:rPr lang="ru-RU" sz="3200" dirty="0" smtClean="0"/>
            </a:br>
            <a:r>
              <a:rPr lang="ru-RU" sz="3200" dirty="0" smtClean="0"/>
              <a:t>ОАО «Татнефтехиминвест-холдинг»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544513" lvl="0" indent="-458788">
              <a:lnSpc>
                <a:spcPct val="120000"/>
              </a:lnSpc>
              <a:spcBef>
                <a:spcPts val="500"/>
              </a:spcBef>
              <a:spcAft>
                <a:spcPts val="1200"/>
              </a:spcAft>
              <a:buSzPct val="150000"/>
              <a:buFont typeface="Wingdings" pitchFamily="2" charset="2"/>
              <a:buChar char="Ø"/>
            </a:pPr>
            <a:r>
              <a:rPr lang="ru-RU" sz="8000" dirty="0" smtClean="0"/>
              <a:t>Координация взаимодействия в системе «государство-наука-бизнес» в нефтегазохимическом комплексе Республики Татарстан, формирование отраслевой политики</a:t>
            </a:r>
          </a:p>
          <a:p>
            <a:pPr marL="544513" lvl="1" indent="-458788">
              <a:lnSpc>
                <a:spcPct val="120000"/>
              </a:lnSpc>
              <a:spcAft>
                <a:spcPts val="1200"/>
              </a:spcAft>
              <a:buClr>
                <a:schemeClr val="accent1"/>
              </a:buClr>
              <a:buSzPct val="150000"/>
              <a:buFont typeface="Wingdings" pitchFamily="2" charset="2"/>
              <a:buChar char="Ø"/>
            </a:pPr>
            <a:r>
              <a:rPr lang="ru-RU" sz="8000" dirty="0" smtClean="0"/>
              <a:t>Формирование инвестиционной, инновационной,  социальной политики комплекса</a:t>
            </a:r>
          </a:p>
          <a:p>
            <a:pPr marL="544513" lvl="1" indent="-458788">
              <a:lnSpc>
                <a:spcPct val="120000"/>
              </a:lnSpc>
              <a:spcAft>
                <a:spcPts val="1200"/>
              </a:spcAft>
              <a:buClr>
                <a:schemeClr val="accent1"/>
              </a:buClr>
              <a:buSzPct val="150000"/>
              <a:buFont typeface="Wingdings" pitchFamily="2" charset="2"/>
              <a:buChar char="Ø"/>
            </a:pPr>
            <a:r>
              <a:rPr lang="ru-RU" sz="8000" dirty="0"/>
              <a:t>Содействие </a:t>
            </a:r>
            <a:r>
              <a:rPr lang="ru-RU" sz="8000" dirty="0" smtClean="0"/>
              <a:t>стимулированию </a:t>
            </a:r>
            <a:r>
              <a:rPr lang="ru-RU" sz="8000" dirty="0"/>
              <a:t>использования нефтехимической продукции в конечных отраслях потребления</a:t>
            </a:r>
          </a:p>
          <a:p>
            <a:pPr marL="544513" lvl="1" indent="-458788">
              <a:lnSpc>
                <a:spcPct val="120000"/>
              </a:lnSpc>
              <a:spcAft>
                <a:spcPts val="1200"/>
              </a:spcAft>
              <a:buClr>
                <a:schemeClr val="accent1"/>
              </a:buClr>
              <a:buSzPct val="150000"/>
              <a:buFont typeface="Wingdings" pitchFamily="2" charset="2"/>
              <a:buChar char="Ø"/>
            </a:pPr>
            <a:r>
              <a:rPr lang="ru-RU" sz="8000" dirty="0"/>
              <a:t>Поиск и интенсификация перспективных научно-технических разработок</a:t>
            </a:r>
          </a:p>
          <a:p>
            <a:pPr marL="544513" lvl="1" indent="-458788">
              <a:lnSpc>
                <a:spcPct val="120000"/>
              </a:lnSpc>
              <a:spcAft>
                <a:spcPts val="1200"/>
              </a:spcAft>
              <a:buClr>
                <a:schemeClr val="accent1"/>
              </a:buClr>
              <a:buSzPct val="150000"/>
              <a:buFont typeface="Wingdings" pitchFamily="2" charset="2"/>
              <a:buChar char="Ø"/>
            </a:pPr>
            <a:r>
              <a:rPr lang="ru-RU" sz="8000" dirty="0"/>
              <a:t>Сырьевое обеспечение в рамках внутриреспубликанской интеграции</a:t>
            </a:r>
          </a:p>
          <a:p>
            <a:pPr marL="544513" lvl="1" indent="-458788">
              <a:lnSpc>
                <a:spcPct val="120000"/>
              </a:lnSpc>
              <a:spcAft>
                <a:spcPts val="1200"/>
              </a:spcAft>
              <a:buClr>
                <a:schemeClr val="accent1"/>
              </a:buClr>
              <a:buSzPct val="150000"/>
              <a:buFont typeface="Wingdings" pitchFamily="2" charset="2"/>
              <a:buChar char="Ø"/>
            </a:pPr>
            <a:r>
              <a:rPr lang="ru-RU" sz="8000" dirty="0"/>
              <a:t>Определение направлений развития малого и среднего бизнеса</a:t>
            </a:r>
          </a:p>
          <a:p>
            <a:pPr marL="544513" lvl="1" indent="-458788">
              <a:lnSpc>
                <a:spcPct val="120000"/>
              </a:lnSpc>
              <a:spcAft>
                <a:spcPts val="1200"/>
              </a:spcAft>
              <a:buClr>
                <a:schemeClr val="accent1"/>
              </a:buClr>
              <a:buSzPct val="150000"/>
              <a:buFont typeface="Wingdings" pitchFamily="2" charset="2"/>
              <a:buChar char="Ø"/>
            </a:pPr>
            <a:r>
              <a:rPr lang="ru-RU" sz="8000" dirty="0"/>
              <a:t>Организация межрегионального и международного сотрудничества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36204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892175"/>
            <a:r>
              <a:rPr lang="ru-RU" dirty="0"/>
              <a:t>ЗАРЯД</a:t>
            </a:r>
          </a:p>
        </p:txBody>
      </p:sp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088" y="188640"/>
            <a:ext cx="1047308" cy="8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7944" y="1494070"/>
            <a:ext cx="5076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0000" indent="-252000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Первый </a:t>
            </a:r>
            <a:r>
              <a:rPr lang="ru-RU" sz="2000" dirty="0"/>
              <a:t>завод в России по производству полного ассортимента хоккейных клюшек для всех возрастов и уровней игры</a:t>
            </a:r>
            <a:endParaRPr lang="ru-RU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79512" y="1412776"/>
            <a:ext cx="388843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Основные виды продукции</a:t>
            </a:r>
          </a:p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Хоккейные клюшки:    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взрослые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переходные 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юниорские</a:t>
            </a:r>
          </a:p>
          <a:p>
            <a:pPr marL="265113" indent="-265113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Спортивная одежда: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мужская </a:t>
            </a:r>
          </a:p>
          <a:p>
            <a:pPr marL="630900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000" dirty="0" smtClean="0"/>
              <a:t>детская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653136"/>
            <a:ext cx="2321496" cy="154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29000"/>
            <a:ext cx="3331798" cy="1879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2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0422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600" dirty="0" smtClean="0"/>
              <a:t>Камский инновационный территориально-производственный кластер «</a:t>
            </a:r>
            <a:r>
              <a:rPr lang="ru-RU" sz="2600" dirty="0" err="1" smtClean="0"/>
              <a:t>Иннокам</a:t>
            </a:r>
            <a:r>
              <a:rPr lang="ru-RU" sz="2600" dirty="0" smtClean="0"/>
              <a:t>»: схема </a:t>
            </a:r>
            <a:r>
              <a:rPr lang="ru-RU" sz="2600" dirty="0"/>
              <a:t>кооперационных </a:t>
            </a:r>
            <a:r>
              <a:rPr lang="ru-RU" sz="2600" dirty="0" smtClean="0"/>
              <a:t>связей</a:t>
            </a:r>
            <a:endParaRPr lang="ru-RU" sz="2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59" t="27150" r="19140" b="14556"/>
          <a:stretch/>
        </p:blipFill>
        <p:spPr bwMode="auto">
          <a:xfrm>
            <a:off x="107504" y="1549062"/>
            <a:ext cx="8928992" cy="49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2016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Производство </a:t>
            </a:r>
            <a:r>
              <a:rPr lang="ru-RU" dirty="0" smtClean="0"/>
              <a:t>основных видов продукции </a:t>
            </a:r>
            <a:r>
              <a:rPr lang="ru-RU" dirty="0"/>
              <a:t>в </a:t>
            </a:r>
            <a:r>
              <a:rPr lang="ru-RU" dirty="0" smtClean="0"/>
              <a:t>Татарстане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4965793"/>
              </p:ext>
            </p:extLst>
          </p:nvPr>
        </p:nvGraphicFramePr>
        <p:xfrm>
          <a:off x="107504" y="1412777"/>
          <a:ext cx="8640000" cy="5328585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5292000"/>
                <a:gridCol w="1008000"/>
                <a:gridCol w="900000"/>
                <a:gridCol w="1440000"/>
              </a:tblGrid>
              <a:tr h="289597">
                <a:tc>
                  <a:txBody>
                    <a:bodyPr/>
                    <a:lstStyle/>
                    <a:p>
                      <a:pPr indent="0" algn="just">
                        <a:lnSpc>
                          <a:spcPct val="90000"/>
                        </a:lnSpc>
                      </a:pPr>
                      <a:endParaRPr lang="ru-RU" sz="1200" dirty="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22716" marR="22716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Ед. изм.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2018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в % к 2008 г.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9597">
                <a:tc>
                  <a:txBody>
                    <a:bodyPr/>
                    <a:lstStyle/>
                    <a:p>
                      <a:pPr indent="108000"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Нефть добытая 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36 419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Газ нефтяных месторождений (попутный)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млн.куб.м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1 018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134%</a:t>
                      </a:r>
                    </a:p>
                  </a:txBody>
                  <a:tcPr marL="7620" marR="7620" marT="7620" marB="0" anchor="b"/>
                </a:tc>
              </a:tr>
              <a:tr h="405436">
                <a:tc>
                  <a:txBody>
                    <a:bodyPr/>
                    <a:lstStyle/>
                    <a:p>
                      <a:pPr indent="108000"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Нефть, поступившая на </a:t>
                      </a:r>
                      <a:r>
                        <a:rPr lang="ru-RU" sz="1400" b="0" dirty="0" smtClean="0">
                          <a:effectLst/>
                        </a:rPr>
                        <a:t>переработку (включая газовый конденсат)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17 145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рост в 2,1 раза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Дизельное топливо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5 003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рост в 2,5 раза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Автомобильный бензин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н.д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Топочный мазут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н.д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Азотные удобрения (в пересчёте на 100% питательных веществ)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рост в 7,2 раза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Пластмассы в первичных формах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1 688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158%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marL="90170" indent="324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effectLst/>
                        </a:rPr>
                        <a:t>в </a:t>
                      </a:r>
                      <a:r>
                        <a:rPr lang="ru-RU" sz="1400" i="1" dirty="0" err="1" smtClean="0">
                          <a:effectLst/>
                        </a:rPr>
                        <a:t>т.ч</a:t>
                      </a:r>
                      <a:r>
                        <a:rPr lang="ru-RU" sz="1400" i="1" dirty="0" smtClean="0">
                          <a:effectLst/>
                        </a:rPr>
                        <a:t>. полимеры </a:t>
                      </a:r>
                      <a:r>
                        <a:rPr lang="ru-RU" sz="1400" i="1" dirty="0">
                          <a:effectLst/>
                        </a:rPr>
                        <a:t>этилена в первичных формах </a:t>
                      </a:r>
                      <a:endParaRPr lang="ru-RU" sz="1400" i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168%</a:t>
                      </a: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marL="90170" indent="324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</a:rPr>
                        <a:t>полипропилен в первичных формах </a:t>
                      </a:r>
                      <a:endParaRPr lang="ru-RU" sz="1400" i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126%</a:t>
                      </a: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marL="90170" indent="324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полимеры стирола</a:t>
                      </a:r>
                      <a:endParaRPr lang="ru-RU" sz="1400" i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рост в 2,1 раза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Лакокрасочные материалы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Синтетический каучук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167%</a:t>
                      </a: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Технический углерод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123%</a:t>
                      </a: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Сера техническая газовая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рост в 4,6 раза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Средства моющие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тонн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162%</a:t>
                      </a:r>
                    </a:p>
                  </a:txBody>
                  <a:tcPr marL="7620" marR="7620" marT="7620" marB="0" anchor="b"/>
                </a:tc>
              </a:tr>
              <a:tr h="289597">
                <a:tc>
                  <a:txBody>
                    <a:bodyPr/>
                    <a:lstStyle/>
                    <a:p>
                      <a:pPr indent="10800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Шины, покрышки и камеры резиновые </a:t>
                      </a:r>
                      <a:r>
                        <a:rPr lang="ru-RU" sz="1400" dirty="0" smtClean="0">
                          <a:effectLst/>
                        </a:rPr>
                        <a:t>новые, всего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2716" marR="22716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 штук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16 143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lnSpc>
                          <a:spcPct val="90000"/>
                        </a:lnSpc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135%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013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нефтегазохимического комплекса в Республике Татарстан</a:t>
            </a:r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-45839" y="1340768"/>
            <a:ext cx="4041775" cy="36004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00923F"/>
                </a:solidFill>
              </a:rPr>
              <a:t>Инвестиции</a:t>
            </a:r>
            <a:endParaRPr lang="es-ES" sz="2400" b="1" dirty="0">
              <a:solidFill>
                <a:srgbClr val="00923F"/>
              </a:solidFill>
            </a:endParaRPr>
          </a:p>
        </p:txBody>
      </p:sp>
      <p:graphicFrame>
        <p:nvGraphicFramePr>
          <p:cNvPr id="5" name="Содержимое 10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xmlns="" val="4189844325"/>
              </p:ext>
            </p:extLst>
          </p:nvPr>
        </p:nvGraphicFramePr>
        <p:xfrm>
          <a:off x="81624" y="2205186"/>
          <a:ext cx="4202344" cy="4248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Группа 7"/>
          <p:cNvGrpSpPr/>
          <p:nvPr/>
        </p:nvGrpSpPr>
        <p:grpSpPr>
          <a:xfrm rot="10800000">
            <a:off x="539552" y="2060424"/>
            <a:ext cx="3672408" cy="641233"/>
            <a:chOff x="1271497" y="5995686"/>
            <a:chExt cx="5027927" cy="641233"/>
          </a:xfrm>
          <a:effectLst/>
        </p:grpSpPr>
        <p:sp>
          <p:nvSpPr>
            <p:cNvPr id="7" name="Правая фигурная скобка 6"/>
            <p:cNvSpPr/>
            <p:nvPr/>
          </p:nvSpPr>
          <p:spPr>
            <a:xfrm rot="5400000">
              <a:off x="3677461" y="3589722"/>
              <a:ext cx="216000" cy="5027927"/>
            </a:xfrm>
            <a:prstGeom prst="rightBrace">
              <a:avLst/>
            </a:prstGeom>
            <a:ln w="19050">
              <a:solidFill>
                <a:srgbClr val="C00000"/>
              </a:solidFill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 rot="10800000">
              <a:off x="2599075" y="6236809"/>
              <a:ext cx="2454450" cy="40011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C00000"/>
                  </a:solidFill>
                </a:rPr>
                <a:t>&gt; </a:t>
              </a:r>
              <a:r>
                <a:rPr lang="ru-RU" sz="2000" b="1" dirty="0" smtClean="0">
                  <a:solidFill>
                    <a:srgbClr val="C00000"/>
                  </a:solidFill>
                </a:rPr>
                <a:t>1,4 </a:t>
              </a:r>
              <a:r>
                <a:rPr lang="ru-RU" sz="2000" b="1" dirty="0" err="1" smtClean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трлн.руб</a:t>
              </a:r>
              <a:r>
                <a:rPr lang="ru-RU" sz="2000" b="1" dirty="0" smtClean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.</a:t>
              </a:r>
              <a:endParaRPr lang="ru-RU" sz="20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9" name="Текст 1"/>
          <p:cNvSpPr txBox="1">
            <a:spLocks/>
          </p:cNvSpPr>
          <p:nvPr/>
        </p:nvSpPr>
        <p:spPr>
          <a:xfrm>
            <a:off x="4535488" y="1375048"/>
            <a:ext cx="4429000" cy="685800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00923F"/>
                </a:solidFill>
              </a:rPr>
              <a:t>Темп роста за 1999-2018 годы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823871"/>
              </p:ext>
            </p:extLst>
          </p:nvPr>
        </p:nvGraphicFramePr>
        <p:xfrm>
          <a:off x="4572000" y="1909401"/>
          <a:ext cx="4392488" cy="4471927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024336"/>
                <a:gridCol w="1368152"/>
              </a:tblGrid>
              <a:tr h="317363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ru-RU" sz="1600" dirty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dirty="0" smtClean="0"/>
                        <a:t>2018/1999</a:t>
                      </a:r>
                      <a:endParaRPr lang="ru-RU" sz="1600" dirty="0"/>
                    </a:p>
                  </a:txBody>
                  <a:tcPr marL="45720" marR="45720"/>
                </a:tc>
              </a:tr>
              <a:tr h="605874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</a:pPr>
                      <a:r>
                        <a:rPr lang="ru-RU" sz="1800" i="0" dirty="0" smtClean="0"/>
                        <a:t>Добыча сырой нефти и природного газа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138%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  <a:tr h="6058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smtClean="0"/>
                        <a:t>Производство кокса и нефтепродуктов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рост в 3,2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раза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  <a:tr h="11251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smtClean="0"/>
                        <a:t>Производство химических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smtClean="0"/>
                        <a:t>веществ и химических продуктов (включая лекарственные средства)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рост в 4,4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раза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  <a:tr h="6058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dirty="0" smtClean="0"/>
                        <a:t>Производство резиновых и пластмассовых изделий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рост в 3,5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раза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  <a:tr h="605874">
                <a:tc>
                  <a:txBody>
                    <a:bodyPr/>
                    <a:lstStyle/>
                    <a:p>
                      <a:pPr marL="180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u="none" dirty="0" smtClean="0"/>
                        <a:t>производство резиновых изделий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рост в 3,2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раза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  <a:tr h="605874">
                <a:tc>
                  <a:txBody>
                    <a:bodyPr/>
                    <a:lstStyle/>
                    <a:p>
                      <a:pPr marL="180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u="none" dirty="0" smtClean="0"/>
                        <a:t>производство</a:t>
                      </a:r>
                      <a:r>
                        <a:rPr lang="ru-RU" sz="1800" i="1" u="none" baseline="0" dirty="0" smtClean="0"/>
                        <a:t> пластмассовых изделий </a:t>
                      </a:r>
                      <a:endParaRPr lang="ru-RU" sz="1800" i="1" u="none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рост в 6,3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раз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149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Структура нефтегазохимического комплекса Республики Татарстан 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2510008340"/>
              </p:ext>
            </p:extLst>
          </p:nvPr>
        </p:nvGraphicFramePr>
        <p:xfrm>
          <a:off x="145882" y="1340768"/>
          <a:ext cx="507419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652120" y="3990197"/>
            <a:ext cx="3348000" cy="5909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 dirty="0" smtClean="0">
                <a:latin typeface="Calibri" pitchFamily="34" charset="0"/>
                <a:cs typeface="Calibri" pitchFamily="34" charset="0"/>
              </a:rPr>
              <a:t>Производство нефтепродуктов</a:t>
            </a:r>
            <a:endParaRPr lang="ru-RU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52120" y="3068960"/>
            <a:ext cx="3348000" cy="8402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 dirty="0">
                <a:latin typeface="Calibri" pitchFamily="34" charset="0"/>
                <a:cs typeface="Calibri" pitchFamily="34" charset="0"/>
              </a:rPr>
              <a:t>Производство химических продуктов (включая лекарственные средства)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52120" y="4653136"/>
            <a:ext cx="3348000" cy="590931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 dirty="0" smtClean="0">
                <a:latin typeface="Calibri" pitchFamily="34" charset="0"/>
                <a:cs typeface="Calibri" pitchFamily="34" charset="0"/>
              </a:rPr>
              <a:t>Добыча сырой нефти и природного газа*</a:t>
            </a:r>
            <a:endParaRPr lang="ru-RU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52120" y="2420888"/>
            <a:ext cx="3348000" cy="5909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 dirty="0" smtClean="0">
                <a:latin typeface="Calibri" pitchFamily="34" charset="0"/>
                <a:cs typeface="Calibri" pitchFamily="34" charset="0"/>
              </a:rPr>
              <a:t>Производство резиновых изделий</a:t>
            </a:r>
            <a:endParaRPr lang="ru-RU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96177" y="1362254"/>
            <a:ext cx="24123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600" i="1" dirty="0"/>
              <a:t>о</a:t>
            </a:r>
            <a:r>
              <a:rPr lang="ru-RU" sz="1600" i="1" dirty="0" smtClean="0"/>
              <a:t>ценка в ценах 2014 года</a:t>
            </a:r>
            <a:endParaRPr lang="ru-RU" sz="16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400464" y="6237312"/>
            <a:ext cx="3708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 в 1998-2014 годы с учётом предоставления услуг в области добычи полезных ископаемых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652120" y="1772816"/>
            <a:ext cx="3348000" cy="5909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 dirty="0" smtClean="0">
                <a:latin typeface="Calibri" pitchFamily="34" charset="0"/>
                <a:cs typeface="Calibri" pitchFamily="34" charset="0"/>
              </a:rPr>
              <a:t>Производство пластмассовых изделий</a:t>
            </a:r>
            <a:endParaRPr lang="ru-RU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4581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" pitchFamily="18" charset="0"/>
                <a:cs typeface="Calibri" pitchFamily="34" charset="0"/>
              </a:rPr>
              <a:t>Основные результаты за 2018 год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526334269"/>
              </p:ext>
            </p:extLst>
          </p:nvPr>
        </p:nvGraphicFramePr>
        <p:xfrm>
          <a:off x="107506" y="1399707"/>
          <a:ext cx="8928989" cy="521963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389461"/>
                <a:gridCol w="150067"/>
                <a:gridCol w="4389461"/>
              </a:tblGrid>
              <a:tr h="517125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b="1" dirty="0" smtClean="0"/>
                        <a:t>Добыча сырой нефти и природного газа</a:t>
                      </a:r>
                      <a:endParaRPr lang="en-US" sz="1800" b="1" dirty="0" smtClean="0"/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2000" b="1" dirty="0" smtClean="0"/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b="1" dirty="0" smtClean="0"/>
                        <a:t>Нефтепереработка</a:t>
                      </a:r>
                      <a:endParaRPr lang="ru-RU" sz="1800" b="1" dirty="0"/>
                    </a:p>
                  </a:txBody>
                  <a:tcPr marL="0" marR="0" marT="0" marB="0" anchor="ctr">
                    <a:lnL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1622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2000" b="1" dirty="0"/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2000" b="1" dirty="0"/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2000" b="1" dirty="0" smtClean="0"/>
                    </a:p>
                  </a:txBody>
                  <a:tcPr marL="0" marR="0" marT="0" marB="0" anchor="ctr">
                    <a:lnL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237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b="1" dirty="0" smtClean="0"/>
                        <a:t>Производство химических продуктов </a:t>
                      </a:r>
                      <a:r>
                        <a:rPr lang="ru-RU" sz="1800" b="0" dirty="0" smtClean="0"/>
                        <a:t>(включая лекарственные средства)</a:t>
                      </a:r>
                      <a:endParaRPr lang="ru-RU" sz="1800" b="0" dirty="0"/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2000" b="1" dirty="0"/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b="1" dirty="0" smtClean="0"/>
                        <a:t>Производство резиновых и пластмассовых изделий</a:t>
                      </a:r>
                      <a:endParaRPr lang="ru-RU" sz="1800" b="1" dirty="0"/>
                    </a:p>
                  </a:txBody>
                  <a:tcPr marL="0" marR="0" marT="0" marB="0" anchor="ctr">
                    <a:lnL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</a:tr>
              <a:tr h="2023915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2000" b="1" dirty="0"/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2000" b="1" dirty="0"/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2000" b="1" dirty="0"/>
                    </a:p>
                  </a:txBody>
                  <a:tcPr marL="0" marR="0" marT="0" marB="0" anchor="ctr">
                    <a:lnL w="190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7" name="Нашивка 26"/>
          <p:cNvSpPr/>
          <p:nvPr/>
        </p:nvSpPr>
        <p:spPr>
          <a:xfrm>
            <a:off x="2700192" y="1988840"/>
            <a:ext cx="1800000" cy="504000"/>
          </a:xfrm>
          <a:prstGeom prst="chevron">
            <a:avLst/>
          </a:prstGeom>
          <a:noFill/>
          <a:ln w="19050">
            <a:solidFill>
              <a:srgbClr val="92D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i="1" dirty="0" smtClean="0"/>
              <a:t>36,4</a:t>
            </a:r>
          </a:p>
          <a:p>
            <a:pPr lvl="0" algn="ctr"/>
            <a:r>
              <a:rPr lang="ru-RU" b="1" i="1" dirty="0" smtClean="0"/>
              <a:t>млн.тонн</a:t>
            </a:r>
            <a:endParaRPr lang="ru-RU" b="1" i="1" dirty="0"/>
          </a:p>
        </p:txBody>
      </p:sp>
      <p:sp>
        <p:nvSpPr>
          <p:cNvPr id="28" name="Нашивка 27"/>
          <p:cNvSpPr/>
          <p:nvPr/>
        </p:nvSpPr>
        <p:spPr>
          <a:xfrm>
            <a:off x="2700192" y="2636912"/>
            <a:ext cx="1800000" cy="504000"/>
          </a:xfrm>
          <a:prstGeom prst="chevron">
            <a:avLst/>
          </a:prstGeom>
          <a:noFill/>
          <a:ln w="19050">
            <a:solidFill>
              <a:srgbClr val="92D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617,6</a:t>
            </a:r>
          </a:p>
          <a:p>
            <a:pPr lvl="0" algn="ctr">
              <a:lnSpc>
                <a:spcPct val="80000"/>
              </a:lnSpc>
            </a:pPr>
            <a:r>
              <a:rPr lang="ru-RU" b="1" i="1" kern="0" dirty="0" err="1" smtClean="0">
                <a:solidFill>
                  <a:sysClr val="windowText" lastClr="000000"/>
                </a:solidFill>
              </a:rPr>
              <a:t>млрд.руб</a:t>
            </a:r>
            <a:r>
              <a:rPr lang="ru-RU" b="1" i="1" kern="0" dirty="0" smtClean="0">
                <a:solidFill>
                  <a:sysClr val="windowText" lastClr="000000"/>
                </a:solidFill>
              </a:rPr>
              <a:t>.</a:t>
            </a:r>
          </a:p>
        </p:txBody>
      </p:sp>
      <p:sp>
        <p:nvSpPr>
          <p:cNvPr id="29" name="Нашивка 28"/>
          <p:cNvSpPr/>
          <p:nvPr/>
        </p:nvSpPr>
        <p:spPr>
          <a:xfrm>
            <a:off x="2700192" y="3285040"/>
            <a:ext cx="1800000" cy="504000"/>
          </a:xfrm>
          <a:prstGeom prst="chevron">
            <a:avLst/>
          </a:prstGeom>
          <a:noFill/>
          <a:ln w="19050">
            <a:solidFill>
              <a:srgbClr val="92D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312,5 </a:t>
            </a:r>
          </a:p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млрд.руб.</a:t>
            </a:r>
            <a:endParaRPr lang="ru-RU" b="1" i="1" kern="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9512" y="2051556"/>
            <a:ext cx="2390591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i="1" dirty="0" smtClean="0"/>
              <a:t>Объем добычи нефти</a:t>
            </a:r>
            <a:endParaRPr lang="en-US" i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79512" y="3284984"/>
            <a:ext cx="2369559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i="1" dirty="0" smtClean="0"/>
              <a:t>Прибыль от продаж*</a:t>
            </a:r>
          </a:p>
        </p:txBody>
      </p:sp>
      <p:sp>
        <p:nvSpPr>
          <p:cNvPr id="45" name="Нашивка 44"/>
          <p:cNvSpPr/>
          <p:nvPr/>
        </p:nvSpPr>
        <p:spPr>
          <a:xfrm>
            <a:off x="7164488" y="1988840"/>
            <a:ext cx="1800000" cy="504000"/>
          </a:xfrm>
          <a:prstGeom prst="chevron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i="1" dirty="0" smtClean="0"/>
              <a:t>17,1 </a:t>
            </a:r>
            <a:r>
              <a:rPr lang="ru-RU" b="1" i="1" dirty="0" err="1" smtClean="0"/>
              <a:t>млн.тонн</a:t>
            </a:r>
            <a:endParaRPr lang="en-US" b="1" i="1" dirty="0" smtClean="0"/>
          </a:p>
        </p:txBody>
      </p:sp>
      <p:sp>
        <p:nvSpPr>
          <p:cNvPr id="46" name="Нашивка 45"/>
          <p:cNvSpPr/>
          <p:nvPr/>
        </p:nvSpPr>
        <p:spPr>
          <a:xfrm>
            <a:off x="7164488" y="2636912"/>
            <a:ext cx="1800000" cy="504000"/>
          </a:xfrm>
          <a:prstGeom prst="chevron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616,5</a:t>
            </a:r>
          </a:p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млрд.руб.</a:t>
            </a:r>
          </a:p>
        </p:txBody>
      </p:sp>
      <p:sp>
        <p:nvSpPr>
          <p:cNvPr id="47" name="Нашивка 46"/>
          <p:cNvSpPr/>
          <p:nvPr/>
        </p:nvSpPr>
        <p:spPr>
          <a:xfrm>
            <a:off x="7164488" y="3285040"/>
            <a:ext cx="1800000" cy="504000"/>
          </a:xfrm>
          <a:prstGeom prst="chevron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endParaRPr lang="ru-RU" b="1" i="1" kern="0" dirty="0" smtClean="0">
              <a:solidFill>
                <a:sysClr val="windowText" lastClr="000000"/>
              </a:solidFill>
            </a:endParaRPr>
          </a:p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5,9</a:t>
            </a:r>
          </a:p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млрд.руб.</a:t>
            </a:r>
          </a:p>
          <a:p>
            <a:pPr lvl="0" algn="ctr">
              <a:lnSpc>
                <a:spcPct val="80000"/>
              </a:lnSpc>
            </a:pPr>
            <a:endParaRPr lang="ru-RU" b="1" i="1" kern="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644008" y="1916832"/>
            <a:ext cx="2674899" cy="72019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i="1" dirty="0" smtClean="0"/>
              <a:t>Объем первичной </a:t>
            </a:r>
          </a:p>
          <a:p>
            <a:pPr>
              <a:lnSpc>
                <a:spcPct val="80000"/>
              </a:lnSpc>
            </a:pPr>
            <a:r>
              <a:rPr lang="ru-RU" i="1" dirty="0" smtClean="0"/>
              <a:t>переработки нефти </a:t>
            </a:r>
          </a:p>
          <a:p>
            <a:pPr>
              <a:lnSpc>
                <a:spcPct val="80000"/>
              </a:lnSpc>
            </a:pPr>
            <a:r>
              <a:rPr lang="ru-RU" sz="1500" i="1" dirty="0" smtClean="0"/>
              <a:t>(включая газовый конденсат)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4644008" y="2636912"/>
            <a:ext cx="2282484" cy="54104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i="1" dirty="0" smtClean="0"/>
              <a:t>Объем отгруженной</a:t>
            </a:r>
          </a:p>
          <a:p>
            <a:pPr>
              <a:lnSpc>
                <a:spcPct val="80000"/>
              </a:lnSpc>
            </a:pPr>
            <a:r>
              <a:rPr lang="ru-RU" i="1" dirty="0" smtClean="0"/>
              <a:t>продукции</a:t>
            </a:r>
            <a:endParaRPr lang="ru-RU" i="1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4644008" y="3284984"/>
            <a:ext cx="2369559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i="1" dirty="0" smtClean="0"/>
              <a:t>Прибыль от продаж*</a:t>
            </a:r>
          </a:p>
        </p:txBody>
      </p:sp>
      <p:sp>
        <p:nvSpPr>
          <p:cNvPr id="57" name="Нашивка 56"/>
          <p:cNvSpPr/>
          <p:nvPr/>
        </p:nvSpPr>
        <p:spPr>
          <a:xfrm>
            <a:off x="2700192" y="4653136"/>
            <a:ext cx="1800000" cy="504000"/>
          </a:xfrm>
          <a:prstGeom prst="chevron">
            <a:avLst/>
          </a:prstGeom>
          <a:noFill/>
          <a:ln w="1905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i="1" dirty="0" smtClean="0"/>
              <a:t>105,1</a:t>
            </a:r>
            <a:r>
              <a:rPr lang="en-US" b="1" i="1" dirty="0" smtClean="0"/>
              <a:t>%</a:t>
            </a:r>
            <a:r>
              <a:rPr lang="ru-RU" b="1" i="1" dirty="0" smtClean="0"/>
              <a:t>**</a:t>
            </a:r>
            <a:endParaRPr lang="ru-RU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8" name="Нашивка 57"/>
          <p:cNvSpPr/>
          <p:nvPr/>
        </p:nvSpPr>
        <p:spPr>
          <a:xfrm>
            <a:off x="2700192" y="5301208"/>
            <a:ext cx="1800000" cy="504000"/>
          </a:xfrm>
          <a:prstGeom prst="chevron">
            <a:avLst/>
          </a:prstGeom>
          <a:noFill/>
          <a:ln w="1905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335,9 </a:t>
            </a:r>
          </a:p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млрд.руб.</a:t>
            </a:r>
          </a:p>
        </p:txBody>
      </p:sp>
      <p:sp>
        <p:nvSpPr>
          <p:cNvPr id="59" name="Нашивка 58"/>
          <p:cNvSpPr/>
          <p:nvPr/>
        </p:nvSpPr>
        <p:spPr>
          <a:xfrm>
            <a:off x="2700192" y="5949336"/>
            <a:ext cx="1800000" cy="504000"/>
          </a:xfrm>
          <a:prstGeom prst="chevron">
            <a:avLst/>
          </a:prstGeom>
          <a:noFill/>
          <a:ln w="1905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59,9</a:t>
            </a:r>
          </a:p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млрд.руб.</a:t>
            </a:r>
            <a:endParaRPr lang="ru-RU" b="1" i="1" kern="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79512" y="4581128"/>
            <a:ext cx="2369559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i="1" dirty="0"/>
              <a:t>Темп роста, </a:t>
            </a:r>
            <a:r>
              <a:rPr lang="ru-RU" i="1" dirty="0" smtClean="0"/>
              <a:t>                в </a:t>
            </a:r>
            <a:r>
              <a:rPr lang="ru-RU" i="1" dirty="0"/>
              <a:t>% к </a:t>
            </a:r>
            <a:r>
              <a:rPr lang="ru-RU" i="1" dirty="0" smtClean="0"/>
              <a:t>2017г</a:t>
            </a:r>
            <a:endParaRPr lang="en-US" i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179512" y="5877272"/>
            <a:ext cx="2664296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i="1" dirty="0" smtClean="0"/>
              <a:t>Прибыль от продаж химических продуктов*</a:t>
            </a:r>
          </a:p>
        </p:txBody>
      </p:sp>
      <p:sp>
        <p:nvSpPr>
          <p:cNvPr id="63" name="Нашивка 62"/>
          <p:cNvSpPr/>
          <p:nvPr/>
        </p:nvSpPr>
        <p:spPr>
          <a:xfrm>
            <a:off x="7164488" y="4653136"/>
            <a:ext cx="1800000" cy="504000"/>
          </a:xfrm>
          <a:prstGeom prst="chevron">
            <a:avLst/>
          </a:prstGeom>
          <a:noFill/>
          <a:ln w="19050">
            <a:solidFill>
              <a:schemeClr val="accent5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i="1" dirty="0">
                <a:solidFill>
                  <a:prstClr val="black"/>
                </a:solidFill>
              </a:rPr>
              <a:t>99,6</a:t>
            </a:r>
            <a:r>
              <a:rPr lang="en-US" b="1" i="1" dirty="0" smtClean="0">
                <a:solidFill>
                  <a:prstClr val="black"/>
                </a:solidFill>
              </a:rPr>
              <a:t>%</a:t>
            </a:r>
            <a:endParaRPr lang="ru-RU" b="1" i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" name="Нашивка 63"/>
          <p:cNvSpPr/>
          <p:nvPr/>
        </p:nvSpPr>
        <p:spPr>
          <a:xfrm>
            <a:off x="7164488" y="5301208"/>
            <a:ext cx="1800000" cy="504000"/>
          </a:xfrm>
          <a:prstGeom prst="chevron">
            <a:avLst/>
          </a:prstGeom>
          <a:noFill/>
          <a:ln w="19050">
            <a:solidFill>
              <a:schemeClr val="accent5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endParaRPr lang="ru-RU" b="1" i="1" kern="0" dirty="0" smtClean="0">
              <a:solidFill>
                <a:sysClr val="windowText" lastClr="000000"/>
              </a:solidFill>
            </a:endParaRPr>
          </a:p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105,1 </a:t>
            </a:r>
          </a:p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млрд.руб.</a:t>
            </a:r>
          </a:p>
          <a:p>
            <a:pPr lvl="0" algn="ctr">
              <a:lnSpc>
                <a:spcPct val="80000"/>
              </a:lnSpc>
            </a:pPr>
            <a:endParaRPr lang="ru-RU" b="1" i="1" kern="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5" name="Нашивка 64"/>
          <p:cNvSpPr/>
          <p:nvPr/>
        </p:nvSpPr>
        <p:spPr>
          <a:xfrm>
            <a:off x="7164488" y="5949336"/>
            <a:ext cx="1800000" cy="504000"/>
          </a:xfrm>
          <a:prstGeom prst="chevron">
            <a:avLst/>
          </a:prstGeom>
          <a:noFill/>
          <a:ln w="19050">
            <a:solidFill>
              <a:schemeClr val="accent5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6,5</a:t>
            </a:r>
          </a:p>
          <a:p>
            <a:pPr lvl="0" algn="ctr">
              <a:lnSpc>
                <a:spcPct val="80000"/>
              </a:lnSpc>
            </a:pPr>
            <a:r>
              <a:rPr lang="ru-RU" b="1" i="1" kern="0" dirty="0" smtClean="0">
                <a:solidFill>
                  <a:sysClr val="windowText" lastClr="000000"/>
                </a:solidFill>
              </a:rPr>
              <a:t>млрд.руб.</a:t>
            </a:r>
            <a:endParaRPr lang="ru-RU" b="1" i="1" kern="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644008" y="4581128"/>
            <a:ext cx="2369559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ru-RU" i="1" dirty="0"/>
              <a:t>Темп роста, </a:t>
            </a:r>
            <a:r>
              <a:rPr lang="ru-RU" i="1" dirty="0" smtClean="0"/>
              <a:t>                в </a:t>
            </a:r>
            <a:r>
              <a:rPr lang="ru-RU" i="1" dirty="0"/>
              <a:t>% к </a:t>
            </a:r>
            <a:r>
              <a:rPr lang="ru-RU" i="1" dirty="0" smtClean="0"/>
              <a:t>2017 </a:t>
            </a:r>
            <a:r>
              <a:rPr lang="ru-RU" i="1" dirty="0"/>
              <a:t>г</a:t>
            </a:r>
            <a:endParaRPr lang="en-US" i="1" dirty="0">
              <a:solidFill>
                <a:prstClr val="black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644008" y="5949280"/>
            <a:ext cx="2369559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i="1" dirty="0" smtClean="0"/>
              <a:t>Прибыль от продаж*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1" y="6525344"/>
            <a:ext cx="7139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*по крупным и средним предприятиям; **оценка ОАО «Татнефтехиминвест-холдинг»</a:t>
            </a:r>
            <a:endParaRPr lang="ru-RU" sz="1400" i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79512" y="2599922"/>
            <a:ext cx="2282484" cy="54104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i="1" dirty="0" smtClean="0"/>
              <a:t>Объем отгруженной</a:t>
            </a:r>
          </a:p>
          <a:p>
            <a:pPr>
              <a:lnSpc>
                <a:spcPct val="80000"/>
              </a:lnSpc>
            </a:pPr>
            <a:r>
              <a:rPr lang="ru-RU" i="1" dirty="0" smtClean="0"/>
              <a:t>продукции</a:t>
            </a:r>
            <a:endParaRPr lang="ru-RU" i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79512" y="5264218"/>
            <a:ext cx="2282484" cy="54104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i="1" dirty="0" smtClean="0"/>
              <a:t>Объем отгруженной</a:t>
            </a:r>
          </a:p>
          <a:p>
            <a:pPr>
              <a:lnSpc>
                <a:spcPct val="80000"/>
              </a:lnSpc>
            </a:pPr>
            <a:r>
              <a:rPr lang="ru-RU" i="1" dirty="0" smtClean="0"/>
              <a:t>продукции</a:t>
            </a:r>
            <a:endParaRPr lang="ru-RU" i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644008" y="5301208"/>
            <a:ext cx="2282484" cy="54104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i="1" dirty="0" smtClean="0"/>
              <a:t>Объем отгруженной</a:t>
            </a:r>
          </a:p>
          <a:p>
            <a:pPr>
              <a:lnSpc>
                <a:spcPct val="80000"/>
              </a:lnSpc>
            </a:pPr>
            <a:r>
              <a:rPr lang="ru-RU" i="1" dirty="0" smtClean="0"/>
              <a:t>продукции</a:t>
            </a:r>
            <a:endParaRPr lang="ru-RU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97306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Доля предприятий Татарстана в российском производстве продукции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3768233767"/>
              </p:ext>
            </p:extLst>
          </p:nvPr>
        </p:nvGraphicFramePr>
        <p:xfrm>
          <a:off x="0" y="1412875"/>
          <a:ext cx="9144000" cy="5328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0152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232368" y="2152648"/>
            <a:ext cx="5652000" cy="1852416"/>
          </a:xfrm>
        </p:spPr>
        <p:txBody>
          <a:bodyPr/>
          <a:lstStyle/>
          <a:p>
            <a:pPr algn="ctr"/>
            <a:r>
              <a:rPr lang="ru-RU" dirty="0" smtClean="0">
                <a:latin typeface="Cambria" panose="02040503050406030204" pitchFamily="18" charset="0"/>
                <a:cs typeface="Calibri" pitchFamily="34" charset="0"/>
              </a:rPr>
              <a:t>Потенциал развития малого </a:t>
            </a:r>
            <a:r>
              <a:rPr lang="ru-RU" dirty="0">
                <a:latin typeface="Cambria" panose="02040503050406030204" pitchFamily="18" charset="0"/>
                <a:cs typeface="Calibri" pitchFamily="34" charset="0"/>
              </a:rPr>
              <a:t>и среднего бизнеса </a:t>
            </a:r>
            <a:r>
              <a:rPr lang="ru-RU" dirty="0" smtClean="0">
                <a:latin typeface="Cambria" panose="02040503050406030204" pitchFamily="18" charset="0"/>
                <a:cs typeface="Calibri" pitchFamily="34" charset="0"/>
              </a:rPr>
              <a:t>в нефтегазохимическом комплексе Республики </a:t>
            </a:r>
            <a:r>
              <a:rPr lang="ru-RU" dirty="0">
                <a:latin typeface="Cambria" panose="02040503050406030204" pitchFamily="18" charset="0"/>
                <a:cs typeface="Calibri" pitchFamily="34" charset="0"/>
              </a:rPr>
              <a:t>Татарстан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" pitchFamily="18" charset="0"/>
                <a:cs typeface="Arial" pitchFamily="34" charset="0"/>
              </a:rPr>
              <a:t>Динамика производства пластмасс в Республике Татарстан</a:t>
            </a:r>
            <a:endParaRPr lang="ru-RU" dirty="0"/>
          </a:p>
        </p:txBody>
      </p:sp>
      <p:graphicFrame>
        <p:nvGraphicFramePr>
          <p:cNvPr id="11" name="Содержимое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xmlns="" val="514684462"/>
              </p:ext>
            </p:extLst>
          </p:nvPr>
        </p:nvGraphicFramePr>
        <p:xfrm>
          <a:off x="0" y="1916113"/>
          <a:ext cx="6588224" cy="4465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1700808"/>
            <a:ext cx="15716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err="1">
                <a:latin typeface="Calibri" pitchFamily="34" charset="0"/>
                <a:cs typeface="Arial" pitchFamily="34" charset="0"/>
              </a:rPr>
              <a:t>т</a:t>
            </a:r>
            <a:r>
              <a:rPr lang="ru-RU" sz="1400" i="1" dirty="0" err="1" smtClean="0">
                <a:latin typeface="Calibri" pitchFamily="34" charset="0"/>
                <a:cs typeface="Arial" pitchFamily="34" charset="0"/>
              </a:rPr>
              <a:t>ыс.тонн</a:t>
            </a:r>
            <a:endParaRPr lang="ru-RU" sz="1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724128" y="141277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1 </a:t>
            </a:r>
            <a:r>
              <a:rPr lang="en-US" sz="2000" b="1" i="1" dirty="0" smtClean="0"/>
              <a:t>6</a:t>
            </a:r>
            <a:r>
              <a:rPr lang="ru-RU" sz="2000" b="1" i="1" dirty="0" smtClean="0"/>
              <a:t>88 </a:t>
            </a:r>
            <a:br>
              <a:rPr lang="ru-RU" sz="2000" b="1" i="1" dirty="0" smtClean="0"/>
            </a:br>
            <a:r>
              <a:rPr lang="ru-RU" sz="2000" b="1" i="1" dirty="0" smtClean="0"/>
              <a:t>тыс. тонн</a:t>
            </a:r>
            <a:endParaRPr lang="ru-RU" sz="2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948264" y="2428439"/>
            <a:ext cx="19287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alibri" pitchFamily="34" charset="0"/>
                <a:cs typeface="Arial" pitchFamily="34" charset="0"/>
              </a:rPr>
              <a:t>Полиэтилен</a:t>
            </a:r>
            <a:r>
              <a:rPr lang="ru-RU" sz="2000" dirty="0" smtClean="0"/>
              <a:t> </a:t>
            </a:r>
          </a:p>
          <a:p>
            <a:endParaRPr lang="ru-RU" sz="2000" dirty="0"/>
          </a:p>
          <a:p>
            <a:r>
              <a:rPr lang="ru-RU" sz="2000" b="1" i="1" dirty="0" smtClean="0">
                <a:latin typeface="Calibri" pitchFamily="34" charset="0"/>
                <a:cs typeface="Arial" pitchFamily="34" charset="0"/>
              </a:rPr>
              <a:t>Полипропилен</a:t>
            </a:r>
            <a:endParaRPr lang="ru-RU" sz="2000" dirty="0" smtClean="0">
              <a:latin typeface="Calibri" pitchFamily="34" charset="0"/>
              <a:cs typeface="Arial" pitchFamily="34" charset="0"/>
            </a:endParaRPr>
          </a:p>
          <a:p>
            <a:endParaRPr lang="ru-RU" sz="2000" dirty="0" smtClean="0"/>
          </a:p>
          <a:p>
            <a:r>
              <a:rPr lang="ru-RU" sz="2000" b="1" i="1" dirty="0" smtClean="0">
                <a:latin typeface="Calibri" pitchFamily="34" charset="0"/>
                <a:cs typeface="Arial" pitchFamily="34" charset="0"/>
              </a:rPr>
              <a:t>Полистирол</a:t>
            </a:r>
            <a:r>
              <a:rPr lang="ru-RU" sz="2000" dirty="0" smtClean="0"/>
              <a:t> </a:t>
            </a:r>
          </a:p>
          <a:p>
            <a:endParaRPr lang="ru-RU" sz="2000" dirty="0"/>
          </a:p>
          <a:p>
            <a:r>
              <a:rPr lang="ru-RU" sz="2000" b="1" i="1" dirty="0" smtClean="0">
                <a:latin typeface="Calibri" pitchFamily="34" charset="0"/>
                <a:cs typeface="Arial" pitchFamily="34" charset="0"/>
              </a:rPr>
              <a:t>Поликарбонат</a:t>
            </a:r>
          </a:p>
          <a:p>
            <a:endParaRPr lang="ru-RU" sz="2000" dirty="0" smtClean="0">
              <a:latin typeface="Calibri" pitchFamily="34" charset="0"/>
              <a:cs typeface="Arial" pitchFamily="34" charset="0"/>
            </a:endParaRPr>
          </a:p>
          <a:p>
            <a:r>
              <a:rPr lang="ru-RU" sz="2000" b="1" i="1" dirty="0" smtClean="0">
                <a:latin typeface="Calibri" pitchFamily="34" charset="0"/>
                <a:cs typeface="Arial" pitchFamily="34" charset="0"/>
              </a:rPr>
              <a:t>АБС пластик</a:t>
            </a:r>
            <a:endParaRPr lang="ru-RU" sz="20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0990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8"/>
          <a:stretch/>
        </p:blipFill>
        <p:spPr bwMode="auto">
          <a:xfrm>
            <a:off x="-36511" y="1700808"/>
            <a:ext cx="470908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Инфраструктура реализации инвестиционных проектов </a:t>
            </a:r>
            <a:r>
              <a:rPr lang="ru-RU" sz="2800" dirty="0"/>
              <a:t>в Республике Татарстан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5976" y="1412776"/>
            <a:ext cx="4824536" cy="5207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/>
              <a:t>Инвестиционные площадки с особым налоговым режимом</a:t>
            </a:r>
          </a:p>
          <a:p>
            <a:pPr marL="630900" lvl="1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ОЭЗ «Алабуга»</a:t>
            </a:r>
          </a:p>
          <a:p>
            <a:pPr marL="630900" lvl="1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ОЭЗ «</a:t>
            </a:r>
            <a:r>
              <a:rPr lang="ru-RU" dirty="0" err="1"/>
              <a:t>Иннополис</a:t>
            </a:r>
            <a:r>
              <a:rPr lang="ru-RU" dirty="0"/>
              <a:t>»</a:t>
            </a:r>
          </a:p>
          <a:p>
            <a:pPr marL="630900" lvl="1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Территория опережающего развития «Челны»</a:t>
            </a:r>
          </a:p>
          <a:p>
            <a:pPr marL="630900" lvl="1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Территория опережающего развития «Нижнекамск»</a:t>
            </a:r>
          </a:p>
          <a:p>
            <a:pPr marL="630900" lvl="1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Территория опережающего развития «Чистополь»</a:t>
            </a:r>
          </a:p>
          <a:p>
            <a:pPr marL="630900" lvl="1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Территория опережающего развития «Зеленодольск</a:t>
            </a:r>
            <a:r>
              <a:rPr lang="ru-RU" dirty="0" smtClean="0"/>
              <a:t>»</a:t>
            </a:r>
          </a:p>
          <a:p>
            <a:pPr marL="630900" lvl="1" indent="-342900">
              <a:lnSpc>
                <a:spcPct val="8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dirty="0"/>
              <a:t>Территория опережающего развития </a:t>
            </a:r>
            <a:r>
              <a:rPr lang="ru-RU" dirty="0" smtClean="0"/>
              <a:t>«Менделеевск»</a:t>
            </a:r>
            <a:endParaRPr lang="ru-RU" dirty="0"/>
          </a:p>
          <a:p>
            <a:pPr marL="263525" lvl="1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err="1" smtClean="0"/>
              <a:t>Технополис</a:t>
            </a:r>
            <a:r>
              <a:rPr lang="ru-RU" dirty="0" smtClean="0"/>
              <a:t> «</a:t>
            </a:r>
            <a:r>
              <a:rPr lang="ru-RU" dirty="0" err="1" smtClean="0"/>
              <a:t>Химград</a:t>
            </a:r>
            <a:r>
              <a:rPr lang="ru-RU" dirty="0" smtClean="0"/>
              <a:t>»</a:t>
            </a:r>
          </a:p>
          <a:p>
            <a:pPr marL="263525" lvl="1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9 технопарков</a:t>
            </a:r>
          </a:p>
          <a:p>
            <a:pPr marL="263525" lvl="1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7 бизнес-инкубаторов</a:t>
            </a:r>
          </a:p>
          <a:p>
            <a:pPr marL="263525" lvl="1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15 промышленных парков</a:t>
            </a:r>
          </a:p>
          <a:p>
            <a:pPr marL="263525" lvl="1" indent="-250825">
              <a:lnSpc>
                <a:spcPct val="90000"/>
              </a:lnSpc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34 промышленные площадки муниципального уровня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5368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Совет директоров </a:t>
            </a:r>
            <a:br>
              <a:rPr lang="ru-RU" sz="3200" dirty="0" smtClean="0"/>
            </a:br>
            <a:r>
              <a:rPr lang="ru-RU" sz="3200" dirty="0" smtClean="0"/>
              <a:t>ОАО</a:t>
            </a:r>
            <a:r>
              <a:rPr lang="en-US" sz="3200" dirty="0" smtClean="0"/>
              <a:t> </a:t>
            </a:r>
            <a:r>
              <a:rPr lang="ru-RU" sz="3200" dirty="0" smtClean="0"/>
              <a:t>«</a:t>
            </a:r>
            <a:r>
              <a:rPr lang="ru-RU" sz="3200" dirty="0"/>
              <a:t>Татнефтехиминвест-холдинг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grpSp>
        <p:nvGrpSpPr>
          <p:cNvPr id="3" name="Группа 4"/>
          <p:cNvGrpSpPr/>
          <p:nvPr/>
        </p:nvGrpSpPr>
        <p:grpSpPr>
          <a:xfrm>
            <a:off x="3024336" y="2636912"/>
            <a:ext cx="2808312" cy="491135"/>
            <a:chOff x="35496" y="2600960"/>
            <a:chExt cx="2808312" cy="491135"/>
          </a:xfrm>
        </p:grpSpPr>
        <p:sp>
          <p:nvSpPr>
            <p:cNvPr id="32" name="Полилиния 31"/>
            <p:cNvSpPr/>
            <p:nvPr/>
          </p:nvSpPr>
          <p:spPr>
            <a:xfrm>
              <a:off x="683808" y="2623826"/>
              <a:ext cx="2160000" cy="468269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err="1" smtClean="0">
                  <a:solidFill>
                    <a:schemeClr val="tx1"/>
                  </a:solidFill>
                </a:rPr>
                <a:t>Азат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Бикмурзин</a:t>
              </a:r>
              <a:endParaRPr lang="en-US" sz="1200" b="1" kern="1200" dirty="0" smtClean="0">
                <a:solidFill>
                  <a:schemeClr val="tx1"/>
                </a:solidFill>
              </a:endParaRPr>
            </a:p>
            <a:p>
              <a:pPr lvl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 </a:t>
              </a:r>
            </a:p>
            <a:p>
              <a:pPr lvl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ru-RU" sz="1200" dirty="0" smtClean="0">
                  <a:solidFill>
                    <a:schemeClr val="tx1"/>
                  </a:solidFill>
                </a:rPr>
                <a:t>ПАО «Нижнекамскнефтехим»</a:t>
              </a:r>
              <a:endParaRPr lang="ru-RU" sz="120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50" name="Picture 8" descr="C:\Documents and Settings\user\Рабочий стол\логотипы\нкнх.bmp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96" y="2600960"/>
              <a:ext cx="517644" cy="468000"/>
            </a:xfrm>
            <a:prstGeom prst="rect">
              <a:avLst/>
            </a:prstGeom>
            <a:noFill/>
          </p:spPr>
        </p:pic>
      </p:grpSp>
      <p:grpSp>
        <p:nvGrpSpPr>
          <p:cNvPr id="5" name="Группа 2"/>
          <p:cNvGrpSpPr/>
          <p:nvPr/>
        </p:nvGrpSpPr>
        <p:grpSpPr>
          <a:xfrm>
            <a:off x="3024336" y="2060848"/>
            <a:ext cx="2794066" cy="540000"/>
            <a:chOff x="49742" y="1979912"/>
            <a:chExt cx="2794066" cy="540000"/>
          </a:xfrm>
        </p:grpSpPr>
        <p:sp>
          <p:nvSpPr>
            <p:cNvPr id="30" name="Полилиния 29"/>
            <p:cNvSpPr/>
            <p:nvPr/>
          </p:nvSpPr>
          <p:spPr>
            <a:xfrm>
              <a:off x="683808" y="2015778"/>
              <a:ext cx="2160000" cy="468269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kern="1200" dirty="0" smtClean="0">
                  <a:solidFill>
                    <a:schemeClr val="tx1"/>
                  </a:solidFill>
                </a:rPr>
                <a:t>Леонид Алехин</a:t>
              </a:r>
              <a:r>
                <a:rPr lang="en-US" sz="1200" b="1" kern="1200" dirty="0" smtClean="0">
                  <a:solidFill>
                    <a:schemeClr val="tx1"/>
                  </a:solidFill>
                </a:rPr>
                <a:t> </a:t>
              </a:r>
              <a:endParaRPr lang="en-US" sz="1200" b="0" kern="1200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АО «ТАНЕКО»</a:t>
              </a:r>
              <a:br>
                <a:rPr lang="ru-RU" sz="1200" dirty="0" smtClean="0">
                  <a:solidFill>
                    <a:schemeClr val="tx1"/>
                  </a:solidFill>
                </a:rPr>
              </a:b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</a:t>
              </a:r>
              <a:endParaRPr lang="ru-RU" sz="120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51" name="Picture 2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2691"/>
            <a:stretch/>
          </p:blipFill>
          <p:spPr bwMode="auto">
            <a:xfrm>
              <a:off x="49742" y="1979912"/>
              <a:ext cx="561818" cy="5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7" name="Группа 10"/>
          <p:cNvGrpSpPr/>
          <p:nvPr/>
        </p:nvGrpSpPr>
        <p:grpSpPr>
          <a:xfrm>
            <a:off x="3096344" y="4005064"/>
            <a:ext cx="2736304" cy="612000"/>
            <a:chOff x="107504" y="6165304"/>
            <a:chExt cx="2736304" cy="612000"/>
          </a:xfrm>
        </p:grpSpPr>
        <p:sp>
          <p:nvSpPr>
            <p:cNvPr id="44" name="Полилиния 43"/>
            <p:cNvSpPr/>
            <p:nvPr/>
          </p:nvSpPr>
          <p:spPr>
            <a:xfrm>
              <a:off x="683808" y="6272118"/>
              <a:ext cx="2160000" cy="468267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kern="1200" dirty="0" err="1" smtClean="0">
                  <a:solidFill>
                    <a:schemeClr val="tx1"/>
                  </a:solidFill>
                </a:rPr>
                <a:t>Наиль</a:t>
              </a:r>
              <a:r>
                <a:rPr lang="ru-RU" sz="1200" b="1" kern="1200" dirty="0" smtClean="0">
                  <a:solidFill>
                    <a:schemeClr val="tx1"/>
                  </a:solidFill>
                </a:rPr>
                <a:t> </a:t>
              </a:r>
              <a:r>
                <a:rPr lang="ru-RU" sz="1200" b="1" kern="1200" dirty="0" err="1" smtClean="0">
                  <a:solidFill>
                    <a:schemeClr val="tx1"/>
                  </a:solidFill>
                </a:rPr>
                <a:t>Маганов</a:t>
              </a:r>
              <a:endParaRPr lang="en-US" sz="1200" b="1" kern="1200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0" kern="1200" dirty="0" smtClean="0">
                  <a:solidFill>
                    <a:schemeClr val="tx1"/>
                  </a:solidFill>
                </a:rPr>
                <a:t>Генеральный директор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0" kern="1200" dirty="0" smtClean="0">
                  <a:solidFill>
                    <a:schemeClr val="tx1"/>
                  </a:solidFill>
                </a:rPr>
                <a:t>ПАО «Татнефть»</a:t>
              </a:r>
              <a:endParaRPr lang="ru-RU" sz="120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58" name="Picture 173" descr="tatneft_logo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/>
            <a:srcRect r="82500"/>
            <a:stretch/>
          </p:blipFill>
          <p:spPr bwMode="auto">
            <a:xfrm>
              <a:off x="107504" y="6165304"/>
              <a:ext cx="329690" cy="612000"/>
            </a:xfrm>
            <a:prstGeom prst="rect">
              <a:avLst/>
            </a:prstGeom>
            <a:noFill/>
          </p:spPr>
        </p:pic>
      </p:grpSp>
      <p:sp>
        <p:nvSpPr>
          <p:cNvPr id="40" name="Полилиния 39"/>
          <p:cNvSpPr/>
          <p:nvPr/>
        </p:nvSpPr>
        <p:spPr>
          <a:xfrm>
            <a:off x="754547" y="2024628"/>
            <a:ext cx="2160000" cy="468268"/>
          </a:xfrm>
          <a:custGeom>
            <a:avLst/>
            <a:gdLst>
              <a:gd name="connsiteX0" fmla="*/ 0 w 2580119"/>
              <a:gd name="connsiteY0" fmla="*/ 0 h 468267"/>
              <a:gd name="connsiteX1" fmla="*/ 2580119 w 2580119"/>
              <a:gd name="connsiteY1" fmla="*/ 0 h 468267"/>
              <a:gd name="connsiteX2" fmla="*/ 2580119 w 2580119"/>
              <a:gd name="connsiteY2" fmla="*/ 468267 h 468267"/>
              <a:gd name="connsiteX3" fmla="*/ 0 w 2580119"/>
              <a:gd name="connsiteY3" fmla="*/ 468267 h 468267"/>
              <a:gd name="connsiteX4" fmla="*/ 0 w 2580119"/>
              <a:gd name="connsiteY4" fmla="*/ 0 h 46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119" h="468267">
                <a:moveTo>
                  <a:pt x="2580119" y="468266"/>
                </a:moveTo>
                <a:lnTo>
                  <a:pt x="0" y="468266"/>
                </a:lnTo>
                <a:lnTo>
                  <a:pt x="0" y="1"/>
                </a:lnTo>
                <a:lnTo>
                  <a:pt x="2580119" y="1"/>
                </a:lnTo>
                <a:lnTo>
                  <a:pt x="2580119" y="468266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0" rIns="36000" bIns="0" numCol="1" spcCol="1270" anchor="ctr" anchorCtr="0">
            <a:noAutofit/>
          </a:bodyPr>
          <a:lstStyle/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chemeClr val="tx1"/>
                </a:solidFill>
              </a:rPr>
              <a:t>Фарид </a:t>
            </a:r>
            <a:r>
              <a:rPr lang="ru-RU" sz="1200" b="1" dirty="0" err="1">
                <a:solidFill>
                  <a:schemeClr val="tx1"/>
                </a:solidFill>
              </a:rPr>
              <a:t>Абдулганиев</a:t>
            </a:r>
            <a:r>
              <a:rPr lang="ru-RU" sz="1200" b="1" dirty="0">
                <a:solidFill>
                  <a:schemeClr val="tx1"/>
                </a:solidFill>
              </a:rPr>
              <a:t> </a:t>
            </a:r>
            <a:endParaRPr lang="ru-RU" sz="1200" b="1" dirty="0" smtClean="0">
              <a:solidFill>
                <a:schemeClr val="tx1"/>
              </a:solidFill>
            </a:endParaRPr>
          </a:p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150" dirty="0" smtClean="0">
                <a:solidFill>
                  <a:schemeClr val="tx1"/>
                </a:solidFill>
              </a:rPr>
              <a:t>Министр экономики</a:t>
            </a:r>
            <a:endParaRPr lang="ru-RU" sz="1150" kern="1200" dirty="0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0188" y="2512641"/>
            <a:ext cx="2988840" cy="648000"/>
            <a:chOff x="-30122" y="5445368"/>
            <a:chExt cx="2988840" cy="648000"/>
          </a:xfrm>
        </p:grpSpPr>
        <p:sp>
          <p:nvSpPr>
            <p:cNvPr id="42" name="Полилиния 41"/>
            <p:cNvSpPr/>
            <p:nvPr/>
          </p:nvSpPr>
          <p:spPr>
            <a:xfrm>
              <a:off x="683808" y="5553092"/>
              <a:ext cx="2274910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Альберт Каримов</a:t>
              </a:r>
              <a:endParaRPr lang="en-US" sz="1200" b="1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50" dirty="0" smtClean="0">
                  <a:solidFill>
                    <a:schemeClr val="tx1"/>
                  </a:solidFill>
                </a:rPr>
                <a:t>Заместитель Премьер-министра - Министр промышленности и торговли</a:t>
              </a:r>
              <a:endParaRPr lang="ru-RU" sz="1150" dirty="0">
                <a:solidFill>
                  <a:schemeClr val="tx1"/>
                </a:solidFill>
              </a:endParaRPr>
            </a:p>
          </p:txBody>
        </p:sp>
        <p:pic>
          <p:nvPicPr>
            <p:cNvPr id="62" name="Picture 2" descr="C:\Users\user\Desktop\12\republic-gerb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0122" y="5445368"/>
              <a:ext cx="6723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Группа 27"/>
          <p:cNvGrpSpPr/>
          <p:nvPr/>
        </p:nvGrpSpPr>
        <p:grpSpPr>
          <a:xfrm>
            <a:off x="1050305" y="1196752"/>
            <a:ext cx="3047137" cy="648072"/>
            <a:chOff x="2925231" y="1268760"/>
            <a:chExt cx="3047137" cy="64807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563888" y="1325901"/>
              <a:ext cx="2408480" cy="590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1200" b="1" dirty="0" smtClean="0"/>
                <a:t>Рустам </a:t>
              </a:r>
              <a:r>
                <a:rPr lang="ru-RU" sz="1200" b="1" dirty="0" err="1" smtClean="0"/>
                <a:t>Минниханов</a:t>
              </a:r>
              <a:endParaRPr lang="en-US" sz="1200" b="1" dirty="0" smtClean="0"/>
            </a:p>
            <a:p>
              <a:pPr>
                <a:lnSpc>
                  <a:spcPct val="90000"/>
                </a:lnSpc>
              </a:pPr>
              <a:r>
                <a:rPr lang="ru-RU" sz="1200" dirty="0" smtClean="0"/>
                <a:t>Президент Республики Татарстан</a:t>
              </a:r>
              <a:r>
                <a:rPr lang="en-US" sz="1200" dirty="0"/>
                <a:t/>
              </a:r>
              <a:br>
                <a:rPr lang="en-US" sz="1200" dirty="0"/>
              </a:br>
              <a:r>
                <a:rPr lang="ru-RU" sz="1200" dirty="0" smtClean="0"/>
                <a:t>Председатель совета директоров</a:t>
              </a:r>
              <a:endParaRPr lang="ru-RU" sz="1200" dirty="0"/>
            </a:p>
          </p:txBody>
        </p:sp>
        <p:pic>
          <p:nvPicPr>
            <p:cNvPr id="64" name="Picture 2" descr="C:\Users\user\Desktop\12\republic-gerb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231" y="1268760"/>
              <a:ext cx="6723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3025675" y="4581128"/>
            <a:ext cx="2806973" cy="522072"/>
            <a:chOff x="3133179" y="1962958"/>
            <a:chExt cx="2806973" cy="522072"/>
          </a:xfrm>
        </p:grpSpPr>
        <p:sp>
          <p:nvSpPr>
            <p:cNvPr id="65" name="Полилиния 64"/>
            <p:cNvSpPr/>
            <p:nvPr/>
          </p:nvSpPr>
          <p:spPr>
            <a:xfrm>
              <a:off x="3780152" y="2016761"/>
              <a:ext cx="2160000" cy="468269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Фарид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Минигулов</a:t>
              </a:r>
              <a:r>
                <a:rPr lang="en-US" sz="1200" b="1" kern="1200" dirty="0" smtClean="0">
                  <a:solidFill>
                    <a:schemeClr val="tx1"/>
                  </a:solidFill>
                </a:rPr>
                <a:t> </a:t>
              </a:r>
              <a:endParaRPr lang="en-US" sz="1200" b="0" kern="1200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ПАО «Казаньоргсинтез» </a:t>
              </a:r>
              <a:endParaRPr lang="ru-RU" sz="120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81" name="Picture 2" descr="C:\Documents and Settings\user\Мои документы\Мои рисунки\0_К работе\логотипы НГХК РТ\КОС 2.bmp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33179" y="1962958"/>
              <a:ext cx="502717" cy="504000"/>
            </a:xfrm>
            <a:prstGeom prst="rect">
              <a:avLst/>
            </a:prstGeom>
            <a:noFill/>
          </p:spPr>
        </p:pic>
      </p:grpSp>
      <p:grpSp>
        <p:nvGrpSpPr>
          <p:cNvPr id="13" name="Группа 12"/>
          <p:cNvGrpSpPr/>
          <p:nvPr/>
        </p:nvGrpSpPr>
        <p:grpSpPr>
          <a:xfrm>
            <a:off x="30188" y="3141040"/>
            <a:ext cx="3283022" cy="648000"/>
            <a:chOff x="3081825" y="2375680"/>
            <a:chExt cx="3283022" cy="648000"/>
          </a:xfrm>
        </p:grpSpPr>
        <p:sp>
          <p:nvSpPr>
            <p:cNvPr id="66" name="Полилиния 65"/>
            <p:cNvSpPr/>
            <p:nvPr/>
          </p:nvSpPr>
          <p:spPr>
            <a:xfrm>
              <a:off x="3801905" y="2483475"/>
              <a:ext cx="2562942" cy="468269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Талия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Минуллина</a:t>
              </a:r>
              <a:endParaRPr lang="en-US" sz="1200" b="1" dirty="0">
                <a:solidFill>
                  <a:schemeClr val="tx1"/>
                </a:solidFill>
              </a:endParaRP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50" dirty="0">
                  <a:solidFill>
                    <a:schemeClr val="tx1"/>
                  </a:solidFill>
                </a:rPr>
                <a:t>Руководитель Агентства инвестиционного </a:t>
              </a:r>
              <a:r>
                <a:rPr lang="ru-RU" sz="1150" dirty="0" smtClean="0">
                  <a:solidFill>
                    <a:schemeClr val="tx1"/>
                  </a:solidFill>
                </a:rPr>
                <a:t>развития</a:t>
              </a:r>
              <a:endParaRPr lang="ru-RU" sz="115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82" name="Picture 2" descr="C:\Users\user\Desktop\12\republic-gerb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1825" y="2375680"/>
              <a:ext cx="6723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Группа 14"/>
          <p:cNvGrpSpPr/>
          <p:nvPr/>
        </p:nvGrpSpPr>
        <p:grpSpPr>
          <a:xfrm>
            <a:off x="2808312" y="5229200"/>
            <a:ext cx="3024336" cy="468268"/>
            <a:chOff x="2915814" y="3840906"/>
            <a:chExt cx="3024336" cy="468268"/>
          </a:xfrm>
        </p:grpSpPr>
        <p:sp>
          <p:nvSpPr>
            <p:cNvPr id="68" name="Полилиния 67"/>
            <p:cNvSpPr/>
            <p:nvPr/>
          </p:nvSpPr>
          <p:spPr>
            <a:xfrm>
              <a:off x="3780150" y="3840906"/>
              <a:ext cx="2160000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Ренат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Халимов</a:t>
              </a:r>
              <a:endParaRPr lang="ru-RU" sz="1200" b="1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АО «ОЭЗ «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Иннополис</a:t>
              </a:r>
              <a:r>
                <a:rPr lang="ru-RU" sz="1200" dirty="0" smtClean="0">
                  <a:solidFill>
                    <a:schemeClr val="tx1"/>
                  </a:solidFill>
                </a:rPr>
                <a:t>»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  <p:pic>
          <p:nvPicPr>
            <p:cNvPr id="1029" name="Picture 5" descr="C:\Users\user\Desktop\12\logo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4" y="4005080"/>
              <a:ext cx="806784" cy="1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Группа 15"/>
          <p:cNvGrpSpPr/>
          <p:nvPr/>
        </p:nvGrpSpPr>
        <p:grpSpPr>
          <a:xfrm>
            <a:off x="5760640" y="2132912"/>
            <a:ext cx="3311861" cy="504000"/>
            <a:chOff x="3131894" y="4437112"/>
            <a:chExt cx="3159098" cy="504000"/>
          </a:xfrm>
        </p:grpSpPr>
        <p:sp>
          <p:nvSpPr>
            <p:cNvPr id="69" name="Полилиния 68"/>
            <p:cNvSpPr/>
            <p:nvPr/>
          </p:nvSpPr>
          <p:spPr>
            <a:xfrm>
              <a:off x="3780150" y="4448955"/>
              <a:ext cx="2510842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kern="1200" dirty="0" smtClean="0">
                  <a:solidFill>
                    <a:schemeClr val="tx1"/>
                  </a:solidFill>
                </a:rPr>
                <a:t>Дмитрий </a:t>
              </a:r>
              <a:r>
                <a:rPr lang="ru-RU" sz="1200" b="1" kern="1200" dirty="0" err="1" smtClean="0">
                  <a:solidFill>
                    <a:schemeClr val="tx1"/>
                  </a:solidFill>
                </a:rPr>
                <a:t>Самаренкин</a:t>
              </a:r>
              <a:endParaRPr lang="en-US" sz="1200" b="1" kern="1200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Председатель Совета директоров, </a:t>
              </a:r>
              <a:r>
                <a:rPr lang="ru-RU" sz="1200" dirty="0" smtClean="0">
                  <a:solidFill>
                    <a:schemeClr val="tx1"/>
                  </a:solidFill>
                </a:rPr>
                <a:t>заместитель </a:t>
              </a:r>
              <a:r>
                <a:rPr lang="ru-RU" sz="1200" dirty="0">
                  <a:solidFill>
                    <a:schemeClr val="tx1"/>
                  </a:solidFill>
                </a:rPr>
                <a:t>генерального </a:t>
              </a:r>
              <a:r>
                <a:rPr lang="ru-RU" sz="1200" dirty="0" smtClean="0">
                  <a:solidFill>
                    <a:schemeClr val="tx1"/>
                  </a:solidFill>
                </a:rPr>
                <a:t>директора АО </a:t>
              </a:r>
              <a:r>
                <a:rPr lang="ru-RU" sz="1200" dirty="0">
                  <a:solidFill>
                    <a:schemeClr val="tx1"/>
                  </a:solidFill>
                </a:rPr>
                <a:t>«Казанский жировой комбинат»</a:t>
              </a:r>
              <a:endParaRPr lang="ru-RU" sz="120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85" name="Picture 3" descr="C:\Documents and Settings\egataullina\Рабочий стол\Начальник ЭУ\Отдел внешней отчетности\Презентации\Презентация для ТНХИХ на 23.07.2013\Фото\0bl 300точек обложка.jpg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526" t="29000" r="57087" b="53150"/>
            <a:stretch/>
          </p:blipFill>
          <p:spPr bwMode="auto">
            <a:xfrm>
              <a:off x="3131894" y="4437112"/>
              <a:ext cx="504000" cy="50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Группа 16"/>
          <p:cNvGrpSpPr/>
          <p:nvPr/>
        </p:nvGrpSpPr>
        <p:grpSpPr>
          <a:xfrm>
            <a:off x="35496" y="4235514"/>
            <a:ext cx="2880320" cy="648000"/>
            <a:chOff x="3186274" y="4837801"/>
            <a:chExt cx="2880320" cy="648000"/>
          </a:xfrm>
        </p:grpSpPr>
        <p:sp>
          <p:nvSpPr>
            <p:cNvPr id="70" name="Полилиния 69"/>
            <p:cNvSpPr/>
            <p:nvPr/>
          </p:nvSpPr>
          <p:spPr>
            <a:xfrm>
              <a:off x="3870594" y="4945865"/>
              <a:ext cx="2196000" cy="468000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Ринат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Сабиров</a:t>
              </a:r>
              <a:endParaRPr lang="en-US" sz="1200" b="1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50" dirty="0" smtClean="0">
                  <a:solidFill>
                    <a:schemeClr val="tx1"/>
                  </a:solidFill>
                </a:rPr>
                <a:t>Помощник Президента</a:t>
              </a:r>
              <a:endParaRPr lang="ru-RU" sz="115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86" name="Picture 2" descr="C:\Users\user\Desktop\12\republic-gerb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6274" y="4837801"/>
              <a:ext cx="6723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8"/>
          <p:cNvGrpSpPr/>
          <p:nvPr/>
        </p:nvGrpSpPr>
        <p:grpSpPr>
          <a:xfrm>
            <a:off x="30188" y="4781252"/>
            <a:ext cx="2916080" cy="648000"/>
            <a:chOff x="3158670" y="6026278"/>
            <a:chExt cx="2916080" cy="648000"/>
          </a:xfrm>
        </p:grpSpPr>
        <p:sp>
          <p:nvSpPr>
            <p:cNvPr id="72" name="Полилиния 71"/>
            <p:cNvSpPr/>
            <p:nvPr/>
          </p:nvSpPr>
          <p:spPr>
            <a:xfrm>
              <a:off x="3878750" y="6134075"/>
              <a:ext cx="2196000" cy="468267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kern="1200" dirty="0" smtClean="0">
                  <a:solidFill>
                    <a:schemeClr val="tx1"/>
                  </a:solidFill>
                </a:rPr>
                <a:t>Валерий Сорокин</a:t>
              </a:r>
              <a:endParaRPr lang="en-US" sz="1200" b="1" kern="1200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50" dirty="0" smtClean="0">
                  <a:solidFill>
                    <a:schemeClr val="tx1"/>
                  </a:solidFill>
                </a:rPr>
                <a:t>АО «</a:t>
              </a:r>
              <a:r>
                <a:rPr lang="ru-RU" sz="1150" dirty="0" err="1" smtClean="0">
                  <a:solidFill>
                    <a:schemeClr val="tx1"/>
                  </a:solidFill>
                </a:rPr>
                <a:t>Связьинвестнефтехим</a:t>
              </a:r>
              <a:r>
                <a:rPr lang="ru-RU" sz="1150" dirty="0" smtClean="0">
                  <a:solidFill>
                    <a:schemeClr val="tx1"/>
                  </a:solidFill>
                </a:rPr>
                <a:t>»</a:t>
              </a:r>
              <a:br>
                <a:rPr lang="ru-RU" sz="1150" dirty="0" smtClean="0">
                  <a:solidFill>
                    <a:schemeClr val="tx1"/>
                  </a:solidFill>
                </a:rPr>
              </a:br>
              <a:r>
                <a:rPr lang="ru-RU" sz="1150" dirty="0" smtClean="0">
                  <a:solidFill>
                    <a:schemeClr val="tx1"/>
                  </a:solidFill>
                </a:rPr>
                <a:t>Генеральный директор</a:t>
              </a:r>
              <a:endParaRPr lang="ru-RU" sz="115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88" name="Picture 2" descr="C:\Users\user\Desktop\12\republic-gerb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8670" y="6026278"/>
              <a:ext cx="6723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Группа 19"/>
          <p:cNvGrpSpPr/>
          <p:nvPr/>
        </p:nvGrpSpPr>
        <p:grpSpPr>
          <a:xfrm>
            <a:off x="5728356" y="2780984"/>
            <a:ext cx="3272645" cy="504000"/>
            <a:chOff x="6303912" y="2010009"/>
            <a:chExt cx="3002805" cy="504000"/>
          </a:xfrm>
        </p:grpSpPr>
        <p:sp>
          <p:nvSpPr>
            <p:cNvPr id="73" name="Полилиния 72"/>
            <p:cNvSpPr/>
            <p:nvPr/>
          </p:nvSpPr>
          <p:spPr>
            <a:xfrm>
              <a:off x="6948504" y="2045740"/>
              <a:ext cx="2358213" cy="468269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err="1" smtClean="0">
                  <a:solidFill>
                    <a:schemeClr val="tx1"/>
                  </a:solidFill>
                </a:rPr>
                <a:t>Рифнур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 Сулейманов</a:t>
              </a:r>
              <a:endParaRPr lang="en-US" sz="1200" b="0" kern="1200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 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АО «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Татэнергосбыт</a:t>
              </a:r>
              <a:r>
                <a:rPr lang="ru-RU" sz="1200" dirty="0" smtClean="0">
                  <a:solidFill>
                    <a:schemeClr val="tx1"/>
                  </a:solidFill>
                </a:rPr>
                <a:t>»</a:t>
              </a:r>
            </a:p>
          </p:txBody>
        </p:sp>
        <p:pic>
          <p:nvPicPr>
            <p:cNvPr id="1032" name="Picture 8" descr="http://gigabaza.ru/images/79/156441/45caf970.png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8157"/>
            <a:stretch/>
          </p:blipFill>
          <p:spPr bwMode="auto">
            <a:xfrm>
              <a:off x="6303912" y="2010009"/>
              <a:ext cx="500336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Группа 23"/>
          <p:cNvGrpSpPr/>
          <p:nvPr/>
        </p:nvGrpSpPr>
        <p:grpSpPr>
          <a:xfrm>
            <a:off x="30188" y="3701060"/>
            <a:ext cx="2916080" cy="648000"/>
            <a:chOff x="6343094" y="4221088"/>
            <a:chExt cx="2916080" cy="648000"/>
          </a:xfrm>
        </p:grpSpPr>
        <p:sp>
          <p:nvSpPr>
            <p:cNvPr id="77" name="Полилиния 76"/>
            <p:cNvSpPr/>
            <p:nvPr/>
          </p:nvSpPr>
          <p:spPr>
            <a:xfrm>
              <a:off x="7063174" y="4311040"/>
              <a:ext cx="2196000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Алексей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Песошин</a:t>
              </a:r>
              <a:endParaRPr lang="en-US" sz="1200" b="1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50" dirty="0" smtClean="0">
                  <a:solidFill>
                    <a:schemeClr val="tx1"/>
                  </a:solidFill>
                </a:rPr>
                <a:t>Премьер-министр</a:t>
              </a:r>
              <a:endParaRPr lang="en-US" sz="1150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91" name="Picture 2" descr="C:\Users\user\Desktop\12\republic-gerb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3094" y="4221088"/>
              <a:ext cx="6723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Группа 26"/>
          <p:cNvGrpSpPr/>
          <p:nvPr/>
        </p:nvGrpSpPr>
        <p:grpSpPr>
          <a:xfrm>
            <a:off x="4932040" y="1304549"/>
            <a:ext cx="3024336" cy="468267"/>
            <a:chOff x="6444208" y="6308890"/>
            <a:chExt cx="3024336" cy="468267"/>
          </a:xfrm>
        </p:grpSpPr>
        <p:sp>
          <p:nvSpPr>
            <p:cNvPr id="80" name="Полилиния 79"/>
            <p:cNvSpPr/>
            <p:nvPr/>
          </p:nvSpPr>
          <p:spPr>
            <a:xfrm>
              <a:off x="6948504" y="6308890"/>
              <a:ext cx="2520040" cy="468267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Яруллин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Рафинат</a:t>
              </a:r>
              <a:endParaRPr lang="ru-RU" sz="1200" b="1" dirty="0" smtClean="0">
                <a:solidFill>
                  <a:schemeClr val="tx1"/>
                </a:solidFill>
              </a:endParaRPr>
            </a:p>
            <a:p>
              <a:pPr defTabSz="533400">
                <a:lnSpc>
                  <a:spcPct val="90000"/>
                </a:lnSpc>
              </a:pP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 </a:t>
              </a:r>
            </a:p>
            <a:p>
              <a:pPr defTabSz="533400">
                <a:lnSpc>
                  <a:spcPct val="90000"/>
                </a:lnSpc>
              </a:pPr>
              <a:r>
                <a:rPr lang="ru-RU" sz="1200" dirty="0" smtClean="0">
                  <a:solidFill>
                    <a:schemeClr val="tx1"/>
                  </a:solidFill>
                </a:rPr>
                <a:t>ОАО «Татнефтехиминвест-холдинг»</a:t>
              </a:r>
              <a:endParaRPr lang="ru-RU" sz="120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93" name="Picture 2">
              <a:hlinkClick r:id="rId1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6444208" y="6309320"/>
              <a:ext cx="472852" cy="397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3" name="Группа 22"/>
          <p:cNvGrpSpPr/>
          <p:nvPr/>
        </p:nvGrpSpPr>
        <p:grpSpPr>
          <a:xfrm>
            <a:off x="5789669" y="4653136"/>
            <a:ext cx="3390842" cy="468268"/>
            <a:chOff x="6336248" y="3824828"/>
            <a:chExt cx="3390842" cy="468268"/>
          </a:xfrm>
        </p:grpSpPr>
        <p:sp>
          <p:nvSpPr>
            <p:cNvPr id="76" name="Полилиния 75"/>
            <p:cNvSpPr/>
            <p:nvPr/>
          </p:nvSpPr>
          <p:spPr>
            <a:xfrm>
              <a:off x="6948501" y="3824828"/>
              <a:ext cx="2778589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err="1" smtClean="0">
                  <a:solidFill>
                    <a:schemeClr val="tx1"/>
                  </a:solidFill>
                </a:rPr>
                <a:t>Раузил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Хазиев</a:t>
              </a:r>
              <a:r>
                <a:rPr lang="en-US" sz="1200" b="1" dirty="0" smtClean="0">
                  <a:solidFill>
                    <a:schemeClr val="tx1"/>
                  </a:solidFill>
                </a:rPr>
                <a:t>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Генеральный директор </a:t>
              </a:r>
              <a:endParaRPr lang="ru-RU" sz="1200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АО </a:t>
              </a:r>
              <a:r>
                <a:rPr lang="ru-RU" sz="1200" dirty="0">
                  <a:solidFill>
                    <a:schemeClr val="tx1"/>
                  </a:solidFill>
                </a:rPr>
                <a:t>«Татэнерго»</a:t>
              </a:r>
            </a:p>
          </p:txBody>
        </p:sp>
        <p:pic>
          <p:nvPicPr>
            <p:cNvPr id="1042" name="Picture 18" descr="ОАО «Генерирующая компания»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261" t="26213" r="61478" b="14493"/>
            <a:stretch/>
          </p:blipFill>
          <p:spPr bwMode="auto">
            <a:xfrm>
              <a:off x="6336248" y="3825096"/>
              <a:ext cx="468000" cy="4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Группа 24"/>
          <p:cNvGrpSpPr/>
          <p:nvPr/>
        </p:nvGrpSpPr>
        <p:grpSpPr>
          <a:xfrm>
            <a:off x="5725144" y="5697240"/>
            <a:ext cx="3491880" cy="540000"/>
            <a:chOff x="6285869" y="5013176"/>
            <a:chExt cx="3491880" cy="540000"/>
          </a:xfrm>
        </p:grpSpPr>
        <p:sp>
          <p:nvSpPr>
            <p:cNvPr id="78" name="Полилиния 77"/>
            <p:cNvSpPr/>
            <p:nvPr/>
          </p:nvSpPr>
          <p:spPr>
            <a:xfrm>
              <a:off x="6948501" y="5084908"/>
              <a:ext cx="2829248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Тимур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Шагивалеев</a:t>
              </a:r>
              <a:endParaRPr lang="en-US" sz="1200" b="1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 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АО «ОЭЗ ППТ «Алабуга»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  <p:pic>
          <p:nvPicPr>
            <p:cNvPr id="60" name="Рисунок 59" descr="Особая экономическая зона «Алабуга» – Yandex"/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648" t="14682" r="57572" b="74831"/>
            <a:stretch/>
          </p:blipFill>
          <p:spPr>
            <a:xfrm>
              <a:off x="6285869" y="5013176"/>
              <a:ext cx="590384" cy="540000"/>
            </a:xfrm>
            <a:prstGeom prst="rect">
              <a:avLst/>
            </a:prstGeom>
          </p:spPr>
        </p:pic>
      </p:grpSp>
      <p:sp>
        <p:nvSpPr>
          <p:cNvPr id="29" name="TextBox 28"/>
          <p:cNvSpPr txBox="1"/>
          <p:nvPr/>
        </p:nvSpPr>
        <p:spPr>
          <a:xfrm>
            <a:off x="4139952" y="1772816"/>
            <a:ext cx="338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2A5B19"/>
                </a:solidFill>
              </a:rPr>
              <a:t>Представители основных компаний</a:t>
            </a:r>
            <a:endParaRPr lang="ru-RU" sz="1400" i="1" dirty="0">
              <a:solidFill>
                <a:srgbClr val="2A5B19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95536" y="1772816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2A5B19"/>
                </a:solidFill>
              </a:rPr>
              <a:t>Представители правительства</a:t>
            </a:r>
            <a:endParaRPr lang="ru-RU" sz="1400" i="1" dirty="0">
              <a:solidFill>
                <a:srgbClr val="2A5B19"/>
              </a:solidFill>
            </a:endParaRPr>
          </a:p>
        </p:txBody>
      </p:sp>
      <p:grpSp>
        <p:nvGrpSpPr>
          <p:cNvPr id="25" name="Группа 30"/>
          <p:cNvGrpSpPr/>
          <p:nvPr/>
        </p:nvGrpSpPr>
        <p:grpSpPr>
          <a:xfrm>
            <a:off x="5760640" y="3356992"/>
            <a:ext cx="3419872" cy="612285"/>
            <a:chOff x="6300192" y="2164272"/>
            <a:chExt cx="3001171" cy="612285"/>
          </a:xfrm>
        </p:grpSpPr>
        <p:sp>
          <p:nvSpPr>
            <p:cNvPr id="74" name="Полилиния 73"/>
            <p:cNvSpPr/>
            <p:nvPr/>
          </p:nvSpPr>
          <p:spPr>
            <a:xfrm>
              <a:off x="6876495" y="2308288"/>
              <a:ext cx="2424868" cy="468269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err="1" smtClean="0">
                  <a:solidFill>
                    <a:schemeClr val="tx1"/>
                  </a:solidFill>
                </a:rPr>
                <a:t>Шафагат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Тахаутдинов</a:t>
              </a:r>
              <a:endParaRPr lang="en-US" sz="1200" b="1" dirty="0" smtClean="0">
                <a:solidFill>
                  <a:schemeClr val="tx1"/>
                </a:solidFill>
              </a:endParaRP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Помощник президента по вопросам нефтяной промышленности, советник </a:t>
              </a:r>
              <a:r>
                <a:rPr lang="ru-RU" sz="1200" dirty="0">
                  <a:solidFill>
                    <a:schemeClr val="tx1"/>
                  </a:solidFill>
                </a:rPr>
                <a:t>председателя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СД</a:t>
              </a:r>
              <a:r>
                <a:rPr lang="ru-RU" sz="1200" dirty="0" smtClean="0">
                  <a:solidFill>
                    <a:schemeClr val="tx1"/>
                  </a:solidFill>
                </a:rPr>
                <a:t> ПАО </a:t>
              </a:r>
              <a:r>
                <a:rPr lang="ru-RU" sz="1200" dirty="0">
                  <a:solidFill>
                    <a:schemeClr val="tx1"/>
                  </a:solidFill>
                </a:rPr>
                <a:t>«Татнефть»</a:t>
              </a:r>
              <a:endParaRPr lang="ru-RU" sz="1200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9" name="Picture 173" descr="tatneft_logo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/>
            <a:srcRect r="82500"/>
            <a:stretch/>
          </p:blipFill>
          <p:spPr bwMode="auto">
            <a:xfrm>
              <a:off x="6300192" y="2164272"/>
              <a:ext cx="329690" cy="612000"/>
            </a:xfrm>
            <a:prstGeom prst="rect">
              <a:avLst/>
            </a:prstGeom>
            <a:noFill/>
          </p:spPr>
        </p:pic>
      </p:grpSp>
      <p:grpSp>
        <p:nvGrpSpPr>
          <p:cNvPr id="31" name="Группа 30"/>
          <p:cNvGrpSpPr/>
          <p:nvPr/>
        </p:nvGrpSpPr>
        <p:grpSpPr>
          <a:xfrm>
            <a:off x="3024336" y="3608804"/>
            <a:ext cx="2804592" cy="468268"/>
            <a:chOff x="6228184" y="2852936"/>
            <a:chExt cx="2804592" cy="468268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2943070"/>
              <a:ext cx="645717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" name="Полилиния 91"/>
            <p:cNvSpPr/>
            <p:nvPr/>
          </p:nvSpPr>
          <p:spPr>
            <a:xfrm>
              <a:off x="6872776" y="2852936"/>
              <a:ext cx="2160000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kern="1200" dirty="0" smtClean="0">
                  <a:solidFill>
                    <a:schemeClr val="tx1"/>
                  </a:solidFill>
                </a:rPr>
                <a:t>Зуфар </a:t>
              </a:r>
              <a:r>
                <a:rPr lang="ru-RU" sz="1200" b="1" kern="1200" dirty="0" err="1" smtClean="0">
                  <a:solidFill>
                    <a:schemeClr val="tx1"/>
                  </a:solidFill>
                </a:rPr>
                <a:t>Гараев</a:t>
              </a:r>
              <a:endParaRPr lang="en-US" sz="1200" b="1" kern="1200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kern="1200" dirty="0" smtClean="0">
                  <a:solidFill>
                    <a:schemeClr val="tx1"/>
                  </a:solidFill>
                </a:rPr>
                <a:t>Председатель правления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kern="1200" dirty="0" smtClean="0">
                  <a:solidFill>
                    <a:schemeClr val="tx1"/>
                  </a:solidFill>
                </a:rPr>
                <a:t>ПАО «АК БАРС» Банк</a:t>
              </a:r>
              <a:endParaRPr lang="ru-RU" sz="12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Полилиния 33"/>
          <p:cNvSpPr/>
          <p:nvPr/>
        </p:nvSpPr>
        <p:spPr>
          <a:xfrm>
            <a:off x="3672648" y="3140968"/>
            <a:ext cx="2160000" cy="466904"/>
          </a:xfrm>
          <a:custGeom>
            <a:avLst/>
            <a:gdLst>
              <a:gd name="connsiteX0" fmla="*/ 0 w 2580119"/>
              <a:gd name="connsiteY0" fmla="*/ 0 h 468267"/>
              <a:gd name="connsiteX1" fmla="*/ 2580119 w 2580119"/>
              <a:gd name="connsiteY1" fmla="*/ 0 h 468267"/>
              <a:gd name="connsiteX2" fmla="*/ 2580119 w 2580119"/>
              <a:gd name="connsiteY2" fmla="*/ 468267 h 468267"/>
              <a:gd name="connsiteX3" fmla="*/ 0 w 2580119"/>
              <a:gd name="connsiteY3" fmla="*/ 468267 h 468267"/>
              <a:gd name="connsiteX4" fmla="*/ 0 w 2580119"/>
              <a:gd name="connsiteY4" fmla="*/ 0 h 46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119" h="468267">
                <a:moveTo>
                  <a:pt x="2580119" y="468266"/>
                </a:moveTo>
                <a:lnTo>
                  <a:pt x="0" y="468266"/>
                </a:lnTo>
                <a:lnTo>
                  <a:pt x="0" y="1"/>
                </a:lnTo>
                <a:lnTo>
                  <a:pt x="2580119" y="1"/>
                </a:lnTo>
                <a:lnTo>
                  <a:pt x="2580119" y="468266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00" tIns="0" rIns="36000" bIns="0" numCol="1" spcCol="1270" anchor="ctr" anchorCtr="0">
            <a:noAutofit/>
          </a:bodyPr>
          <a:lstStyle/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Владимир Бусыгин</a:t>
            </a:r>
            <a:endParaRPr lang="en-US" sz="1200" b="1" kern="1200" dirty="0" smtClean="0">
              <a:solidFill>
                <a:schemeClr val="tx1"/>
              </a:solidFill>
            </a:endParaRPr>
          </a:p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Эксперт</a:t>
            </a:r>
            <a:endParaRPr lang="ru-RU" sz="1200" kern="1200" dirty="0">
              <a:solidFill>
                <a:schemeClr val="tx1"/>
              </a:solidFill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5797152" y="6237312"/>
            <a:ext cx="3419872" cy="576064"/>
            <a:chOff x="3319486" y="6237312"/>
            <a:chExt cx="3419872" cy="576064"/>
          </a:xfrm>
        </p:grpSpPr>
        <p:sp>
          <p:nvSpPr>
            <p:cNvPr id="79" name="Полилиния 78"/>
            <p:cNvSpPr/>
            <p:nvPr/>
          </p:nvSpPr>
          <p:spPr>
            <a:xfrm>
              <a:off x="3924168" y="6345108"/>
              <a:ext cx="2815190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Альберт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Шигабутдинов</a:t>
              </a:r>
              <a:endParaRPr lang="en-US" sz="1200" b="1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ОАО «ТАИФ»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  <p:pic>
          <p:nvPicPr>
            <p:cNvPr id="96" name="Picture 5" descr="http://www.taif.ru/structure/struct2.png"/>
            <p:cNvPicPr>
              <a:picLocks noChangeAspect="1" noChangeArrowheads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503" t="-831" r="43811" b="80380"/>
            <a:stretch/>
          </p:blipFill>
          <p:spPr bwMode="auto">
            <a:xfrm>
              <a:off x="3319486" y="6237312"/>
              <a:ext cx="460426" cy="57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7" name="Группа 18"/>
          <p:cNvGrpSpPr/>
          <p:nvPr/>
        </p:nvGrpSpPr>
        <p:grpSpPr>
          <a:xfrm>
            <a:off x="30188" y="5373288"/>
            <a:ext cx="2988088" cy="648000"/>
            <a:chOff x="3158670" y="6026278"/>
            <a:chExt cx="2988088" cy="648000"/>
          </a:xfrm>
        </p:grpSpPr>
        <p:sp>
          <p:nvSpPr>
            <p:cNvPr id="90" name="Полилиния 89"/>
            <p:cNvSpPr/>
            <p:nvPr/>
          </p:nvSpPr>
          <p:spPr>
            <a:xfrm>
              <a:off x="3878750" y="6134075"/>
              <a:ext cx="2268008" cy="468267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err="1" smtClean="0">
                  <a:solidFill>
                    <a:schemeClr val="tx1"/>
                  </a:solidFill>
                </a:rPr>
                <a:t>Ирек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r>
                <a:rPr lang="ru-RU" sz="1200" b="1" dirty="0" err="1">
                  <a:solidFill>
                    <a:schemeClr val="tx1"/>
                  </a:solidFill>
                </a:rPr>
                <a:t>Файзуллин</a:t>
              </a:r>
              <a:r>
                <a:rPr lang="ru-RU" sz="1200" b="1" dirty="0">
                  <a:solidFill>
                    <a:schemeClr val="tx1"/>
                  </a:solidFill>
                </a:rPr>
                <a:t> </a:t>
              </a:r>
              <a:endParaRPr lang="ru-RU" sz="1200" b="1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50" dirty="0">
                  <a:solidFill>
                    <a:schemeClr val="tx1"/>
                  </a:solidFill>
                </a:rPr>
                <a:t>Министр строительства, архитектуры и </a:t>
              </a:r>
              <a:r>
                <a:rPr lang="ru-RU" sz="1150" dirty="0" smtClean="0">
                  <a:solidFill>
                    <a:schemeClr val="tx1"/>
                  </a:solidFill>
                </a:rPr>
                <a:t>ЖКХ </a:t>
              </a:r>
              <a:endParaRPr lang="ru-RU" sz="115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97" name="Picture 2" descr="C:\Users\user\Desktop\12\republic-gerb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8670" y="6026278"/>
              <a:ext cx="6723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9" name="Группа 98"/>
          <p:cNvGrpSpPr/>
          <p:nvPr/>
        </p:nvGrpSpPr>
        <p:grpSpPr>
          <a:xfrm>
            <a:off x="5796696" y="4077072"/>
            <a:ext cx="3455824" cy="504056"/>
            <a:chOff x="6336248" y="3212976"/>
            <a:chExt cx="3455824" cy="504056"/>
          </a:xfrm>
        </p:grpSpPr>
        <p:sp>
          <p:nvSpPr>
            <p:cNvPr id="100" name="Полилиния 99"/>
            <p:cNvSpPr/>
            <p:nvPr/>
          </p:nvSpPr>
          <p:spPr>
            <a:xfrm>
              <a:off x="6948504" y="3248764"/>
              <a:ext cx="2843568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Ильшат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Фардиев</a:t>
              </a:r>
              <a:endParaRPr lang="en-US" sz="1200" b="1" dirty="0" smtClean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 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ОАО «Сетевая компания»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  <p:pic>
          <p:nvPicPr>
            <p:cNvPr id="101" name="Picture 16" descr="http://energy-rt.com/storage/logo-setevaya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6248" y="3212976"/>
              <a:ext cx="468000" cy="4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9" name="Группа 108"/>
          <p:cNvGrpSpPr/>
          <p:nvPr/>
        </p:nvGrpSpPr>
        <p:grpSpPr>
          <a:xfrm>
            <a:off x="5792197" y="5192980"/>
            <a:ext cx="3240360" cy="468268"/>
            <a:chOff x="6336248" y="3824828"/>
            <a:chExt cx="3240360" cy="468268"/>
          </a:xfrm>
        </p:grpSpPr>
        <p:sp>
          <p:nvSpPr>
            <p:cNvPr id="110" name="Полилиния 109"/>
            <p:cNvSpPr/>
            <p:nvPr/>
          </p:nvSpPr>
          <p:spPr>
            <a:xfrm>
              <a:off x="6948501" y="3824828"/>
              <a:ext cx="2628107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Ильдар </a:t>
              </a:r>
              <a:r>
                <a:rPr lang="ru-RU" sz="1200" b="1" dirty="0" err="1">
                  <a:solidFill>
                    <a:schemeClr val="tx1"/>
                  </a:solidFill>
                </a:rPr>
                <a:t>Халиков</a:t>
              </a:r>
              <a:endParaRPr lang="en-US" sz="1200" b="1" dirty="0">
                <a:solidFill>
                  <a:schemeClr val="tx1"/>
                </a:solidFill>
              </a:endParaRP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Председатель </a:t>
              </a:r>
              <a:r>
                <a:rPr lang="ru-RU" sz="1200" dirty="0" smtClean="0">
                  <a:solidFill>
                    <a:schemeClr val="tx1"/>
                  </a:solidFill>
                </a:rPr>
                <a:t>Совета директоров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АО </a:t>
              </a:r>
              <a:r>
                <a:rPr lang="ru-RU" sz="1200" dirty="0">
                  <a:solidFill>
                    <a:schemeClr val="tx1"/>
                  </a:solidFill>
                </a:rPr>
                <a:t>«Татэнерго»</a:t>
              </a:r>
            </a:p>
          </p:txBody>
        </p:sp>
        <p:pic>
          <p:nvPicPr>
            <p:cNvPr id="111" name="Picture 18" descr="ОАО «Генерирующая компания»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261" t="26213" r="61478" b="14493"/>
            <a:stretch/>
          </p:blipFill>
          <p:spPr bwMode="auto">
            <a:xfrm>
              <a:off x="6336248" y="3825096"/>
              <a:ext cx="468000" cy="4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4" name="Picture 2" descr="C:\Users\user\Desktop\12\republic-ger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1936577"/>
            <a:ext cx="6723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3058849" y="5805264"/>
            <a:ext cx="2760648" cy="468268"/>
            <a:chOff x="3058849" y="6705148"/>
            <a:chExt cx="2760648" cy="468268"/>
          </a:xfrm>
        </p:grpSpPr>
        <p:pic>
          <p:nvPicPr>
            <p:cNvPr id="1026" name="Picture 2" descr="http://sonar-penza.ru/wp-content/uploads/2016/11/hii-heftprom.jpg"/>
            <p:cNvPicPr>
              <a:picLocks noChangeAspect="1" noChangeArrowheads="1"/>
            </p:cNvPicPr>
            <p:nvPr/>
          </p:nvPicPr>
          <p:blipFill rotWithShape="1">
            <a:blip r:embed="rId23" cstate="print">
              <a:clrChange>
                <a:clrFrom>
                  <a:srgbClr val="FAF7F2"/>
                </a:clrFrom>
                <a:clrTo>
                  <a:srgbClr val="FAF7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426" t="33828" r="75619" b="32344"/>
            <a:stretch/>
          </p:blipFill>
          <p:spPr bwMode="auto">
            <a:xfrm>
              <a:off x="3058849" y="6705148"/>
              <a:ext cx="433031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" name="Полилиния 111"/>
            <p:cNvSpPr/>
            <p:nvPr/>
          </p:nvSpPr>
          <p:spPr>
            <a:xfrm>
              <a:off x="3659497" y="6705148"/>
              <a:ext cx="2160000" cy="468268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ru-RU" sz="1200" b="1" dirty="0">
                  <a:solidFill>
                    <a:schemeClr val="tx1"/>
                  </a:solidFill>
                </a:rPr>
                <a:t>Эльбрус </a:t>
              </a:r>
              <a:r>
                <a:rPr lang="en-US" sz="1200" b="1" dirty="0" smtClean="0">
                  <a:solidFill>
                    <a:schemeClr val="tx1"/>
                  </a:solidFill>
                </a:rPr>
                <a:t>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Магдеев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endParaRPr lang="en-US" sz="1200" b="1" dirty="0" smtClean="0">
                <a:solidFill>
                  <a:schemeClr val="tx1"/>
                </a:solidFill>
              </a:endParaRPr>
            </a:p>
            <a:p>
              <a:pPr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ru-RU" sz="1200" dirty="0" smtClean="0">
                  <a:solidFill>
                    <a:schemeClr val="tx1"/>
                  </a:solidFill>
                </a:rPr>
                <a:t>Генеральный директор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АО «</a:t>
              </a:r>
              <a:r>
                <a:rPr lang="ru-RU" sz="1200" dirty="0" err="1">
                  <a:solidFill>
                    <a:schemeClr val="tx1"/>
                  </a:solidFill>
                </a:rPr>
                <a:t>НИИнефтепромхим</a:t>
              </a:r>
              <a:r>
                <a:rPr lang="ru-RU" sz="1200" dirty="0">
                  <a:solidFill>
                    <a:schemeClr val="tx1"/>
                  </a:solidFill>
                </a:rPr>
                <a:t>»</a:t>
              </a:r>
            </a:p>
          </p:txBody>
        </p:sp>
      </p:grpSp>
      <p:grpSp>
        <p:nvGrpSpPr>
          <p:cNvPr id="94" name="Группа 18"/>
          <p:cNvGrpSpPr/>
          <p:nvPr/>
        </p:nvGrpSpPr>
        <p:grpSpPr>
          <a:xfrm>
            <a:off x="29342" y="5949352"/>
            <a:ext cx="2988088" cy="648000"/>
            <a:chOff x="3158670" y="6026278"/>
            <a:chExt cx="2988088" cy="648000"/>
          </a:xfrm>
        </p:grpSpPr>
        <p:sp>
          <p:nvSpPr>
            <p:cNvPr id="95" name="Полилиния 94"/>
            <p:cNvSpPr/>
            <p:nvPr/>
          </p:nvSpPr>
          <p:spPr>
            <a:xfrm>
              <a:off x="3878750" y="6062067"/>
              <a:ext cx="2268008" cy="540276"/>
            </a:xfrm>
            <a:custGeom>
              <a:avLst/>
              <a:gdLst>
                <a:gd name="connsiteX0" fmla="*/ 0 w 2580119"/>
                <a:gd name="connsiteY0" fmla="*/ 0 h 468267"/>
                <a:gd name="connsiteX1" fmla="*/ 2580119 w 2580119"/>
                <a:gd name="connsiteY1" fmla="*/ 0 h 468267"/>
                <a:gd name="connsiteX2" fmla="*/ 2580119 w 2580119"/>
                <a:gd name="connsiteY2" fmla="*/ 468267 h 468267"/>
                <a:gd name="connsiteX3" fmla="*/ 0 w 2580119"/>
                <a:gd name="connsiteY3" fmla="*/ 468267 h 468267"/>
                <a:gd name="connsiteX4" fmla="*/ 0 w 2580119"/>
                <a:gd name="connsiteY4" fmla="*/ 0 h 46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119" h="468267">
                  <a:moveTo>
                    <a:pt x="2580119" y="468266"/>
                  </a:moveTo>
                  <a:lnTo>
                    <a:pt x="0" y="468266"/>
                  </a:lnTo>
                  <a:lnTo>
                    <a:pt x="0" y="1"/>
                  </a:lnTo>
                  <a:lnTo>
                    <a:pt x="2580119" y="1"/>
                  </a:lnTo>
                  <a:lnTo>
                    <a:pt x="2580119" y="46826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Роман </a:t>
              </a:r>
              <a:r>
                <a:rPr lang="ru-RU" sz="1200" b="1" dirty="0" err="1" smtClean="0">
                  <a:solidFill>
                    <a:schemeClr val="tx1"/>
                  </a:solidFill>
                </a:rPr>
                <a:t>Шайхутдинов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</a:p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50" dirty="0">
                  <a:solidFill>
                    <a:schemeClr val="tx1"/>
                  </a:solidFill>
                </a:rPr>
                <a:t>Заместитель </a:t>
              </a:r>
              <a:r>
                <a:rPr lang="ru-RU" sz="1150" dirty="0" smtClean="0">
                  <a:solidFill>
                    <a:schemeClr val="tx1"/>
                  </a:solidFill>
                </a:rPr>
                <a:t>Премьер-министра - министр </a:t>
              </a:r>
              <a:r>
                <a:rPr lang="ru-RU" sz="1150" dirty="0">
                  <a:solidFill>
                    <a:schemeClr val="tx1"/>
                  </a:solidFill>
                </a:rPr>
                <a:t>информатизации и связи</a:t>
              </a:r>
              <a:endParaRPr lang="ru-RU" sz="1150" kern="1200" dirty="0">
                <a:solidFill>
                  <a:schemeClr val="tx1"/>
                </a:solidFill>
              </a:endParaRPr>
            </a:p>
          </p:txBody>
        </p:sp>
        <p:pic>
          <p:nvPicPr>
            <p:cNvPr id="102" name="Picture 2" descr="C:\Users\user\Desktop\12\republic-gerb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8670" y="6026278"/>
              <a:ext cx="6723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623000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71563"/>
            <a:r>
              <a:rPr lang="ru-RU" dirty="0"/>
              <a:t>Резиденты особой экономической зоны «</a:t>
            </a:r>
            <a:r>
              <a:rPr lang="ru-RU" dirty="0" err="1"/>
              <a:t>Алабуга</a:t>
            </a:r>
            <a:r>
              <a:rPr lang="ru-RU" dirty="0"/>
              <a:t>» в области НГХК 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9807" y="2132856"/>
            <a:ext cx="2906009" cy="4680000"/>
          </a:xfrm>
          <a:prstGeom prst="round2Diag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216000" rIns="36000" rtlCol="0" anchor="t"/>
          <a:lstStyle/>
          <a:p>
            <a:pPr fontAlgn="ctr">
              <a:spcAft>
                <a:spcPts val="250"/>
              </a:spcAft>
              <a:buClr>
                <a:srgbClr val="FF0000"/>
              </a:buClr>
            </a:pP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987824" y="2132856"/>
            <a:ext cx="3096344" cy="4680000"/>
          </a:xfrm>
          <a:prstGeom prst="round2Diag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216000" rIns="36000" rtlCol="0" anchor="t"/>
          <a:lstStyle/>
          <a:p>
            <a:pPr fontAlgn="ctr">
              <a:spcAft>
                <a:spcPts val="250"/>
              </a:spcAft>
              <a:buClr>
                <a:srgbClr val="FF0000"/>
              </a:buClr>
            </a:pPr>
            <a:endParaRPr lang="ru-RU" sz="1400" dirty="0" smtClean="0">
              <a:solidFill>
                <a:schemeClr val="tx1"/>
              </a:solidFill>
            </a:endParaRPr>
          </a:p>
          <a:p>
            <a:pPr fontAlgn="ctr">
              <a:spcAft>
                <a:spcPts val="250"/>
              </a:spcAft>
              <a:buClr>
                <a:srgbClr val="FF0000"/>
              </a:buClr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173038" indent="-173038" fontAlgn="ctr"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ru-RU" sz="1400" dirty="0" smtClean="0">
              <a:solidFill>
                <a:schemeClr val="tx1"/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6156176" y="2133376"/>
            <a:ext cx="2951960" cy="4680000"/>
          </a:xfrm>
          <a:prstGeom prst="round2Diag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216000" rIns="36000" rtlCol="0" anchor="t"/>
          <a:lstStyle/>
          <a:p>
            <a:pPr lvl="0" fontAlgn="ctr">
              <a:spcAft>
                <a:spcPts val="250"/>
              </a:spcAft>
              <a:buClr>
                <a:srgbClr val="FF0000"/>
              </a:buClr>
            </a:pPr>
            <a:endParaRPr lang="ru-RU" sz="1400" dirty="0" smtClean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856" y="1340768"/>
            <a:ext cx="29520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Действующие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предприятия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5856" y="1340768"/>
            <a:ext cx="29520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Строящиеся производства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31473" y="1340768"/>
            <a:ext cx="286506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22400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На стадии проектировки</a:t>
            </a:r>
          </a:p>
        </p:txBody>
      </p:sp>
      <p:pic>
        <p:nvPicPr>
          <p:cNvPr id="17" name="Picture 5" descr="C:\Users\Лиля\Desktop\alabug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8256"/>
            <a:ext cx="1115568" cy="103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372" y="2204864"/>
            <a:ext cx="2844000" cy="4665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П-Д Татнефть-Алабуга Стекловолокно: </a:t>
            </a:r>
            <a:r>
              <a:rPr lang="ru-RU" sz="1600" dirty="0"/>
              <a:t>стекловолокно</a:t>
            </a:r>
          </a:p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Эр </a:t>
            </a:r>
            <a:r>
              <a:rPr lang="ru-RU" b="1" dirty="0" err="1"/>
              <a:t>Ликид</a:t>
            </a:r>
            <a:r>
              <a:rPr lang="ru-RU" b="1" dirty="0"/>
              <a:t> Алабуга:</a:t>
            </a:r>
            <a:r>
              <a:rPr lang="ru-RU" sz="1600" b="1" dirty="0"/>
              <a:t> </a:t>
            </a:r>
            <a:r>
              <a:rPr lang="ru-RU" sz="1600" dirty="0"/>
              <a:t>технические газы</a:t>
            </a:r>
          </a:p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 err="1"/>
              <a:t>Полиматиз</a:t>
            </a:r>
            <a:r>
              <a:rPr lang="ru-RU" b="1" dirty="0"/>
              <a:t>: </a:t>
            </a:r>
            <a:r>
              <a:rPr lang="ru-RU" sz="1600" dirty="0"/>
              <a:t>нетканое полотно</a:t>
            </a:r>
          </a:p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Алабуга-Волокно: </a:t>
            </a:r>
            <a:r>
              <a:rPr lang="ru-RU" sz="1600" dirty="0"/>
              <a:t>углеродные волокна</a:t>
            </a:r>
          </a:p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3M</a:t>
            </a:r>
            <a:r>
              <a:rPr lang="ru-RU" b="1" dirty="0"/>
              <a:t> Волга</a:t>
            </a:r>
            <a:r>
              <a:rPr lang="ru-RU" sz="1600" b="1" dirty="0"/>
              <a:t>: </a:t>
            </a:r>
            <a:r>
              <a:rPr lang="ru-RU" sz="1600" dirty="0"/>
              <a:t>средства антикоррозионной защиты</a:t>
            </a:r>
          </a:p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Дизайн Рус: </a:t>
            </a:r>
            <a:r>
              <a:rPr lang="ru-RU" sz="1600" dirty="0"/>
              <a:t>пластиковые трубы</a:t>
            </a:r>
          </a:p>
          <a:p>
            <a:pPr marL="285750" lvl="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 err="1"/>
              <a:t>Данафлекс-Алабуга</a:t>
            </a:r>
            <a:r>
              <a:rPr lang="ru-RU" b="1" dirty="0"/>
              <a:t>: </a:t>
            </a:r>
            <a:r>
              <a:rPr lang="ru-RU" sz="1600" dirty="0"/>
              <a:t>гибкие упаковочные </a:t>
            </a:r>
            <a:r>
              <a:rPr lang="ru-RU" sz="1600" dirty="0" smtClean="0"/>
              <a:t>материалы</a:t>
            </a:r>
          </a:p>
          <a:p>
            <a:pPr marL="285750" lvl="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Русский </a:t>
            </a:r>
            <a:r>
              <a:rPr lang="ru-RU" b="1" dirty="0" smtClean="0"/>
              <a:t>воск:</a:t>
            </a:r>
          </a:p>
          <a:p>
            <a:pPr marL="265113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</a:pPr>
            <a:r>
              <a:rPr lang="ru-RU" sz="1600" dirty="0" smtClean="0"/>
              <a:t>полиэтиленовый </a:t>
            </a:r>
            <a:r>
              <a:rPr lang="ru-RU" sz="1600" dirty="0"/>
              <a:t>воск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2204864"/>
            <a:ext cx="2952328" cy="304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indent="-173038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Август-Алабуга: </a:t>
            </a:r>
            <a:r>
              <a:rPr lang="ru-RU" sz="1600" dirty="0" smtClean="0"/>
              <a:t>средства </a:t>
            </a:r>
            <a:r>
              <a:rPr lang="ru-RU" sz="1600" dirty="0"/>
              <a:t>защиты растений, тара</a:t>
            </a:r>
            <a:endParaRPr lang="ru-RU" dirty="0"/>
          </a:p>
          <a:p>
            <a:pPr marL="173038" indent="-173038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ПКФ «КНТ-Пласт»: </a:t>
            </a:r>
            <a:r>
              <a:rPr lang="ru-RU" sz="1600" dirty="0"/>
              <a:t>ПВХ пластикаты и плёнка</a:t>
            </a:r>
          </a:p>
          <a:p>
            <a:pPr marL="173038" indent="-173038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ТН Алабуга: </a:t>
            </a:r>
            <a:r>
              <a:rPr lang="ru-RU" sz="1600" dirty="0"/>
              <a:t>полиуретановые пены</a:t>
            </a:r>
          </a:p>
          <a:p>
            <a:pPr marL="173038" indent="-173038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 err="1"/>
              <a:t>Транснефть</a:t>
            </a:r>
            <a:r>
              <a:rPr lang="ru-RU" b="1" dirty="0"/>
              <a:t>-Синтез: </a:t>
            </a:r>
            <a:r>
              <a:rPr lang="ru-RU" sz="1600" dirty="0" err="1"/>
              <a:t>противотурбулентные</a:t>
            </a:r>
            <a:r>
              <a:rPr lang="ru-RU" sz="1600" dirty="0"/>
              <a:t> присадки</a:t>
            </a:r>
          </a:p>
          <a:p>
            <a:pPr marL="173038" indent="-173038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 err="1" smtClean="0"/>
              <a:t>ИНКО</a:t>
            </a:r>
            <a:r>
              <a:rPr lang="ru-RU" b="1" dirty="0" smtClean="0"/>
              <a:t>-ТЭК </a:t>
            </a:r>
            <a:r>
              <a:rPr lang="ru-RU" b="1" dirty="0"/>
              <a:t>АГРО АЛАБУГА: </a:t>
            </a:r>
            <a:r>
              <a:rPr lang="ru-RU" sz="1600" dirty="0"/>
              <a:t>сложные гранулированные </a:t>
            </a:r>
            <a:r>
              <a:rPr lang="en-US" sz="1600" dirty="0"/>
              <a:t>NPK</a:t>
            </a:r>
            <a:r>
              <a:rPr lang="ru-RU" sz="1600" dirty="0"/>
              <a:t>-удобрения  </a:t>
            </a:r>
            <a:endParaRPr lang="ru-RU" sz="16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6243440" y="2162643"/>
            <a:ext cx="27930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 err="1" smtClean="0"/>
              <a:t>Татпластик</a:t>
            </a:r>
            <a:r>
              <a:rPr lang="ru-RU" b="1" dirty="0"/>
              <a:t>: </a:t>
            </a:r>
            <a:r>
              <a:rPr lang="ru-RU" sz="1600" dirty="0"/>
              <a:t>изделия из </a:t>
            </a:r>
            <a:r>
              <a:rPr lang="ru-RU" sz="1600" dirty="0" smtClean="0"/>
              <a:t>пластмасс</a:t>
            </a:r>
            <a:endParaRPr lang="ru-RU" sz="1600" dirty="0"/>
          </a:p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 err="1" smtClean="0"/>
              <a:t>Агрусхим-Алабуга</a:t>
            </a:r>
            <a:r>
              <a:rPr lang="ru-RU" b="1" dirty="0"/>
              <a:t>: </a:t>
            </a:r>
            <a:r>
              <a:rPr lang="ru-RU" sz="1600" dirty="0"/>
              <a:t>средства защиты </a:t>
            </a:r>
            <a:r>
              <a:rPr lang="ru-RU" sz="1600" dirty="0" smtClean="0"/>
              <a:t>растений</a:t>
            </a:r>
          </a:p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 err="1" smtClean="0"/>
              <a:t>Протелюкс</a:t>
            </a:r>
            <a:r>
              <a:rPr lang="ru-RU" b="1" dirty="0" smtClean="0"/>
              <a:t> </a:t>
            </a:r>
            <a:r>
              <a:rPr lang="ru-RU" b="1" dirty="0" err="1" smtClean="0"/>
              <a:t>Алабуга</a:t>
            </a:r>
            <a:r>
              <a:rPr lang="ru-RU" b="1" dirty="0"/>
              <a:t>: </a:t>
            </a:r>
            <a:r>
              <a:rPr lang="ru-RU" sz="1600" dirty="0" err="1" smtClean="0"/>
              <a:t>биопротеин</a:t>
            </a:r>
            <a:endParaRPr lang="ru-RU" sz="1600" dirty="0" smtClean="0"/>
          </a:p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b="1" dirty="0" err="1"/>
              <a:t>Алабуга</a:t>
            </a:r>
            <a:r>
              <a:rPr lang="ru-RU" b="1" dirty="0"/>
              <a:t>-Волокно:</a:t>
            </a:r>
            <a:endParaRPr lang="ru-RU" b="1" dirty="0" smtClean="0"/>
          </a:p>
          <a:p>
            <a:pPr marL="265113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</a:pPr>
            <a:r>
              <a:rPr lang="ru-RU" sz="1600" dirty="0" smtClean="0"/>
              <a:t>ПАН-</a:t>
            </a:r>
            <a:r>
              <a:rPr lang="ru-RU" sz="1600" dirty="0" err="1" smtClean="0"/>
              <a:t>прекурсор</a:t>
            </a:r>
            <a:endParaRPr lang="ru-RU" sz="1600" dirty="0"/>
          </a:p>
          <a:p>
            <a:pPr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</a:pPr>
            <a:endParaRPr lang="ru-RU" sz="1600" dirty="0"/>
          </a:p>
          <a:p>
            <a:pPr marL="285750" indent="-285750" fontAlgn="ctr">
              <a:lnSpc>
                <a:spcPct val="90000"/>
              </a:lnSpc>
              <a:spcAft>
                <a:spcPts val="25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5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95078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Возможности ТОСЭР для реализации проектов в области </a:t>
            </a:r>
            <a:r>
              <a:rPr lang="ru-RU" dirty="0" err="1" smtClean="0"/>
              <a:t>НГХК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283334692"/>
              </p:ext>
            </p:extLst>
          </p:nvPr>
        </p:nvGraphicFramePr>
        <p:xfrm>
          <a:off x="35496" y="1340768"/>
          <a:ext cx="9108000" cy="542726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592288"/>
                <a:gridCol w="1511712"/>
                <a:gridCol w="1008000"/>
                <a:gridCol w="1368000"/>
                <a:gridCol w="1152000"/>
                <a:gridCol w="1476000"/>
              </a:tblGrid>
              <a:tr h="445111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9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/>
                        <a:t>Зеленодольск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/>
                        <a:t>Наб.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err="1" smtClean="0"/>
                        <a:t>Челны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/>
                        <a:t>Нижнекамск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/>
                        <a:t>Чистополь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latin typeface="+mn-lt"/>
                        </a:rPr>
                        <a:t>Менделеевск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</a:tr>
              <a:tr h="272617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800" dirty="0" smtClean="0"/>
                        <a:t>Отрасли </a:t>
                      </a:r>
                      <a:r>
                        <a:rPr lang="ru-RU" sz="1800" dirty="0" err="1" smtClean="0"/>
                        <a:t>НГХК</a:t>
                      </a:r>
                      <a:r>
                        <a:rPr lang="ru-RU" sz="1800" dirty="0" smtClean="0"/>
                        <a:t>: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</a:tr>
              <a:tr h="445111">
                <a:tc>
                  <a:txBody>
                    <a:bodyPr/>
                    <a:lstStyle/>
                    <a:p>
                      <a:pPr marL="622300" marR="0" lvl="0" indent="317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dirty="0" smtClean="0"/>
                        <a:t>химические вещества</a:t>
                      </a:r>
                      <a:endParaRPr lang="ru-RU" sz="1800" b="1" baseline="0" dirty="0" smtClean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</a:tr>
              <a:tr h="648000">
                <a:tc>
                  <a:txBody>
                    <a:bodyPr/>
                    <a:lstStyle/>
                    <a:p>
                      <a:pPr marL="622300" marR="0" lvl="0" indent="317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лекарст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средства и </a:t>
                      </a:r>
                      <a:r>
                        <a:rPr kumimoji="0" lang="ru-RU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мед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материалы</a:t>
                      </a: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</a:tr>
              <a:tr h="617606">
                <a:tc>
                  <a:txBody>
                    <a:bodyPr/>
                    <a:lstStyle/>
                    <a:p>
                      <a:pPr marL="622300" marR="0" lvl="0" indent="317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резиновые и пластмассовые изделия</a:t>
                      </a:r>
                      <a:endParaRPr kumimoji="0" lang="ru-RU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</a:tr>
              <a:tr h="445111">
                <a:tc>
                  <a:txBody>
                    <a:bodyPr/>
                    <a:lstStyle/>
                    <a:p>
                      <a:pPr marL="622300" marR="0" lvl="0" indent="3175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Кап.вложения</a:t>
                      </a:r>
                      <a:endParaRPr kumimoji="0" lang="ru-RU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dirty="0" smtClean="0"/>
                        <a:t>min</a:t>
                      </a:r>
                      <a:r>
                        <a:rPr lang="ru-RU" sz="1800" dirty="0" smtClean="0"/>
                        <a:t> 10 </a:t>
                      </a:r>
                      <a:r>
                        <a:rPr lang="ru-RU" sz="1800" dirty="0" err="1" smtClean="0"/>
                        <a:t>млн.руб</a:t>
                      </a:r>
                      <a:r>
                        <a:rPr lang="ru-RU" sz="1800" dirty="0" smtClean="0"/>
                        <a:t>.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dirty="0" smtClean="0"/>
                        <a:t>min</a:t>
                      </a:r>
                      <a:r>
                        <a:rPr lang="ru-RU" sz="1800" dirty="0" smtClean="0"/>
                        <a:t> 50 </a:t>
                      </a:r>
                      <a:r>
                        <a:rPr lang="ru-RU" sz="1800" dirty="0" err="1" smtClean="0"/>
                        <a:t>млн.руб</a:t>
                      </a:r>
                      <a:r>
                        <a:rPr lang="ru-RU" sz="1800" dirty="0" smtClean="0"/>
                        <a:t>.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dirty="0" smtClean="0"/>
                        <a:t>min</a:t>
                      </a:r>
                      <a:r>
                        <a:rPr lang="ru-RU" sz="1800" dirty="0" smtClean="0"/>
                        <a:t> 15 </a:t>
                      </a:r>
                      <a:r>
                        <a:rPr lang="ru-RU" sz="1800" dirty="0" err="1" smtClean="0"/>
                        <a:t>млн.руб</a:t>
                      </a:r>
                      <a:r>
                        <a:rPr lang="ru-RU" sz="1800" dirty="0" smtClean="0"/>
                        <a:t>.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/>
                        <a:t>-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smtClean="0"/>
                        <a:t>-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</a:tr>
              <a:tr h="559609">
                <a:tc>
                  <a:txBody>
                    <a:bodyPr/>
                    <a:lstStyle/>
                    <a:p>
                      <a:pPr marL="615950" indent="0">
                        <a:lnSpc>
                          <a:spcPct val="80000"/>
                        </a:lnSpc>
                      </a:pPr>
                      <a:r>
                        <a:rPr lang="ru-RU" sz="1600" b="0" dirty="0" smtClean="0"/>
                        <a:t>в </a:t>
                      </a:r>
                      <a:r>
                        <a:rPr lang="ru-RU" sz="1600" b="0" dirty="0" err="1" smtClean="0"/>
                        <a:t>т.ч</a:t>
                      </a:r>
                      <a:r>
                        <a:rPr lang="ru-RU" sz="1600" b="0" dirty="0" smtClean="0"/>
                        <a:t>.</a:t>
                      </a:r>
                      <a:r>
                        <a:rPr lang="ru-RU" sz="1600" b="0" baseline="0" dirty="0" smtClean="0"/>
                        <a:t> в 1-й год после включения в реестр резидентов</a:t>
                      </a:r>
                      <a:endParaRPr lang="ru-RU" sz="1600" b="0" i="1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2,5 </a:t>
                      </a:r>
                      <a:r>
                        <a:rPr lang="ru-RU" sz="1600" dirty="0" err="1" smtClean="0"/>
                        <a:t>млн.руб</a:t>
                      </a:r>
                      <a:r>
                        <a:rPr lang="ru-RU" sz="1600" dirty="0" smtClean="0"/>
                        <a:t>.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5 </a:t>
                      </a:r>
                      <a:r>
                        <a:rPr lang="ru-RU" sz="1600" dirty="0" err="1" smtClean="0"/>
                        <a:t>млн.руб</a:t>
                      </a:r>
                      <a:r>
                        <a:rPr lang="ru-RU" sz="1600" dirty="0" smtClean="0"/>
                        <a:t>.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2,5 </a:t>
                      </a:r>
                      <a:r>
                        <a:rPr lang="ru-RU" sz="1600" dirty="0" err="1" smtClean="0"/>
                        <a:t>млн.руб</a:t>
                      </a:r>
                      <a:r>
                        <a:rPr lang="ru-RU" sz="1600" dirty="0" smtClean="0"/>
                        <a:t>.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2,5 </a:t>
                      </a:r>
                      <a:r>
                        <a:rPr lang="ru-RU" sz="1600" dirty="0" err="1" smtClean="0"/>
                        <a:t>млн.руб</a:t>
                      </a:r>
                      <a:r>
                        <a:rPr lang="ru-RU" sz="1600" dirty="0" smtClean="0"/>
                        <a:t>.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2,5 </a:t>
                      </a:r>
                      <a:r>
                        <a:rPr lang="ru-RU" sz="1600" dirty="0" err="1" smtClean="0"/>
                        <a:t>млн.руб</a:t>
                      </a:r>
                      <a:r>
                        <a:rPr lang="ru-RU" sz="1600" dirty="0" smtClean="0"/>
                        <a:t>.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</a:tr>
              <a:tr h="445111">
                <a:tc>
                  <a:txBody>
                    <a:bodyPr/>
                    <a:lstStyle/>
                    <a:p>
                      <a:pPr marL="615950" indent="0">
                        <a:lnSpc>
                          <a:spcPct val="80000"/>
                        </a:lnSpc>
                      </a:pPr>
                      <a:r>
                        <a:rPr lang="ru-RU" sz="1800" b="1" dirty="0" smtClean="0"/>
                        <a:t>Создание</a:t>
                      </a:r>
                      <a:r>
                        <a:rPr lang="ru-RU" sz="1800" b="1" baseline="0" dirty="0" smtClean="0"/>
                        <a:t> рабочих мест</a:t>
                      </a:r>
                      <a:endParaRPr lang="ru-RU" sz="1800" b="1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dirty="0" smtClean="0"/>
                        <a:t>min</a:t>
                      </a:r>
                      <a:r>
                        <a:rPr lang="ru-RU" sz="1800" dirty="0" smtClean="0"/>
                        <a:t> 20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dirty="0" smtClean="0"/>
                        <a:t>min</a:t>
                      </a:r>
                      <a:r>
                        <a:rPr lang="ru-RU" sz="1800" dirty="0" smtClean="0"/>
                        <a:t> 30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dirty="0" smtClean="0"/>
                        <a:t>min</a:t>
                      </a:r>
                      <a:r>
                        <a:rPr lang="ru-RU" sz="1800" dirty="0" smtClean="0"/>
                        <a:t> 20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/>
                        <a:t>-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-</a:t>
                      </a:r>
                      <a:endParaRPr lang="ru-RU" sz="1800" dirty="0" smtClean="0">
                        <a:latin typeface="+mn-lt"/>
                      </a:endParaRPr>
                    </a:p>
                  </a:txBody>
                  <a:tcPr marL="45720" marR="45720" marT="60960" marB="60960" anchor="ctr"/>
                </a:tc>
              </a:tr>
              <a:tr h="559609">
                <a:tc>
                  <a:txBody>
                    <a:bodyPr/>
                    <a:lstStyle/>
                    <a:p>
                      <a:pPr marL="615950" indent="0">
                        <a:lnSpc>
                          <a:spcPct val="80000"/>
                        </a:lnSpc>
                      </a:pPr>
                      <a:r>
                        <a:rPr lang="ru-RU" sz="1600" b="0" dirty="0" smtClean="0"/>
                        <a:t>в </a:t>
                      </a:r>
                      <a:r>
                        <a:rPr lang="ru-RU" sz="1600" b="0" dirty="0" err="1" smtClean="0"/>
                        <a:t>т.ч</a:t>
                      </a:r>
                      <a:r>
                        <a:rPr lang="ru-RU" sz="1600" b="0" dirty="0" smtClean="0"/>
                        <a:t>.</a:t>
                      </a:r>
                      <a:r>
                        <a:rPr lang="ru-RU" sz="1600" b="0" baseline="0" dirty="0" smtClean="0"/>
                        <a:t> в 1-й год после включения в реестр резидентов</a:t>
                      </a:r>
                      <a:endParaRPr lang="ru-RU" sz="1600" b="0" i="1" dirty="0">
                        <a:latin typeface="+mn-lt"/>
                      </a:endParaRPr>
                    </a:p>
                  </a:txBody>
                  <a:tcPr marL="45720" marR="45720" marT="60960" marB="60960" anchor="ctr">
                    <a:solidFill>
                      <a:schemeClr val="bg1"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10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>
                    <a:solidFill>
                      <a:schemeClr val="bg1"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20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>
                    <a:solidFill>
                      <a:schemeClr val="bg1"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10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>
                    <a:solidFill>
                      <a:schemeClr val="bg1"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10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>
                    <a:solidFill>
                      <a:schemeClr val="bg1"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min</a:t>
                      </a:r>
                      <a:r>
                        <a:rPr lang="ru-RU" sz="1600" dirty="0" smtClean="0"/>
                        <a:t> 10</a:t>
                      </a:r>
                      <a:endParaRPr lang="ru-RU" sz="1600" i="1" dirty="0" smtClean="0">
                        <a:latin typeface="+mn-lt"/>
                      </a:endParaRPr>
                    </a:p>
                  </a:txBody>
                  <a:tcPr marL="45720" marR="45720" marT="60960" marB="60960" anchor="ctr">
                    <a:solidFill>
                      <a:schemeClr val="bg1">
                        <a:alpha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8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862667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45024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01034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45024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52962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901034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645024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276872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45024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evrihbit.ru/images/rub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91" y="4268783"/>
            <a:ext cx="360040" cy="45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freevector.co/wp-content/uploads/2009/03/33332-handy-man-worker-silhouett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89" y="5589288"/>
            <a:ext cx="510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cdn.onlinewebfonts.com/svg/img_673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771" y="2258503"/>
            <a:ext cx="468000" cy="45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blogoduma.ru/Media/images/news/big/55a4378a47608b386903d9bb951e5c36.png"/>
          <p:cNvPicPr>
            <a:picLocks noChangeAspect="1" noChangeArrowheads="1"/>
          </p:cNvPicPr>
          <p:nvPr/>
        </p:nvPicPr>
        <p:blipFill>
          <a:blip r:embed="rId7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54" y="2852936"/>
            <a:ext cx="545706" cy="52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himpostach.com.ua/images/allproducts.png"/>
          <p:cNvPicPr>
            <a:picLocks noChangeAspect="1" noChangeArrowheads="1"/>
          </p:cNvPicPr>
          <p:nvPr/>
        </p:nvPicPr>
        <p:blipFill>
          <a:blip r:embed="rId9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013" y="3645024"/>
            <a:ext cx="641573" cy="43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2901034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3645024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keratin-prof.ru/image/data/msk/gal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2276872"/>
            <a:ext cx="360040" cy="4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11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8767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634862354"/>
              </p:ext>
            </p:extLst>
          </p:nvPr>
        </p:nvGraphicFramePr>
        <p:xfrm>
          <a:off x="35496" y="1350420"/>
          <a:ext cx="8928000" cy="4166812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448272"/>
                <a:gridCol w="2052020"/>
                <a:gridCol w="2395318"/>
                <a:gridCol w="2032390"/>
              </a:tblGrid>
              <a:tr h="462072">
                <a:tc rowSpan="7"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>
                    <a:lnT w="25400" cmpd="sng">
                      <a:noFill/>
                    </a:lnT>
                    <a:lnB w="254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Обычный режим налогообложения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Территории опережающего развития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Особые экономические зоны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</a:tr>
              <a:tr h="517229">
                <a:tc vMerge="1">
                  <a:txBody>
                    <a:bodyPr/>
                    <a:lstStyle/>
                    <a:p>
                      <a:pPr indent="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стандартный </a:t>
                      </a:r>
                      <a:endParaRPr lang="ru-RU" sz="1600" dirty="0" smtClean="0">
                        <a:effectLst/>
                      </a:endParaRP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(после </a:t>
                      </a:r>
                      <a:r>
                        <a:rPr lang="ru-RU" sz="1400" dirty="0">
                          <a:effectLst/>
                        </a:rPr>
                        <a:t>камеральной проверки)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>
                    <a:lnL w="254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заявительный </a:t>
                      </a:r>
                      <a:endParaRPr lang="ru-RU" sz="1600" dirty="0" smtClean="0">
                        <a:effectLst/>
                      </a:endParaRP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(до </a:t>
                      </a:r>
                      <a:r>
                        <a:rPr lang="ru-RU" sz="1400" dirty="0">
                          <a:effectLst/>
                        </a:rPr>
                        <a:t>завершения камеральной проверки)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стандартный </a:t>
                      </a: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(после камеральной проверки)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</a:tr>
              <a:tr h="672538">
                <a:tc vMerge="1">
                  <a:txBody>
                    <a:bodyPr/>
                    <a:lstStyle/>
                    <a:p>
                      <a:pPr indent="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effectLst/>
                        </a:rPr>
                        <a:t>2017-2020 гг.</a:t>
                      </a:r>
                      <a:r>
                        <a:rPr kumimoji="0" lang="ru-RU" sz="1600" kern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–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effectLst/>
                        </a:rPr>
                        <a:t>3%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800" marR="46800" marT="18000" marB="18000" anchor="ctr">
                    <a:lnL w="254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2%</a:t>
                      </a:r>
                      <a:r>
                        <a:rPr lang="ru-RU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1)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</a:tr>
              <a:tr h="561604">
                <a:tc vMerge="1">
                  <a:txBody>
                    <a:bodyPr/>
                    <a:lstStyle/>
                    <a:p>
                      <a:pPr indent="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effectLst/>
                        </a:rPr>
                        <a:t>2017-2020 гг.</a:t>
                      </a:r>
                      <a:r>
                        <a:rPr kumimoji="0" lang="ru-RU" sz="1600" kern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17%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(может быть снижена до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12,5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%)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>
                    <a:lnL w="254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1-5 годы – не более 5%</a:t>
                      </a:r>
                      <a:r>
                        <a:rPr lang="ru-RU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1)</a:t>
                      </a: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6-10 годы –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 не более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10%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1-5 годы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– 0%</a:t>
                      </a:r>
                      <a:r>
                        <a:rPr lang="ru-RU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1)</a:t>
                      </a: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6-10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годы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до 2055 года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13,5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</a:tr>
              <a:tr h="672538">
                <a:tc vMerge="1">
                  <a:txBody>
                    <a:bodyPr/>
                    <a:lstStyle/>
                    <a:p>
                      <a:pPr indent="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1,5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(может быть снижена)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>
                    <a:lnL w="254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r>
                        <a:rPr lang="ru-RU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2)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r>
                        <a:rPr lang="ru-RU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2)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6800" marR="46800" marT="18000" marB="18000" anchor="ctr"/>
                </a:tc>
              </a:tr>
              <a:tr h="672538">
                <a:tc vMerge="1">
                  <a:txBody>
                    <a:bodyPr/>
                    <a:lstStyle/>
                    <a:p>
                      <a:pPr indent="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2,2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(может быть снижена)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>
                    <a:lnL w="254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1-10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лет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r>
                        <a:rPr lang="ru-RU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3)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r>
                        <a:rPr lang="ru-RU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2)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6800" marR="46800" marT="18000" marB="18000" anchor="ctr"/>
                </a:tc>
              </a:tr>
              <a:tr h="595453">
                <a:tc vMerge="1">
                  <a:txBody>
                    <a:bodyPr/>
                    <a:lstStyle/>
                    <a:p>
                      <a:pPr indent="0"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2016-2018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 гг.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  – 30%</a:t>
                      </a: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с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 2019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 г.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  – 3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0,8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>
                    <a:lnL w="254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1-10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лет –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7,6%</a:t>
                      </a:r>
                      <a:r>
                        <a:rPr lang="ru-RU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4), 5)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6800" marR="46800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 г.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  – 21%</a:t>
                      </a:r>
                    </a:p>
                    <a:p>
                      <a:pPr indent="0"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с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 г.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  – 28%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 anchor="ctr"/>
                </a:tc>
              </a:tr>
            </a:tbl>
          </a:graphicData>
        </a:graphic>
      </p:graphicFrame>
      <p:sp>
        <p:nvSpPr>
          <p:cNvPr id="5" name="Пятиугольник 4"/>
          <p:cNvSpPr/>
          <p:nvPr/>
        </p:nvSpPr>
        <p:spPr>
          <a:xfrm>
            <a:off x="35496" y="1815142"/>
            <a:ext cx="2412000" cy="5400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600" dirty="0"/>
              <a:t>порядок возмещения НДС</a:t>
            </a:r>
          </a:p>
          <a:p>
            <a:pPr algn="ctr"/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Сравнение условий реализации проектов </a:t>
            </a:r>
            <a:br>
              <a:rPr lang="ru-RU" sz="2800" dirty="0" smtClean="0"/>
            </a:br>
            <a:r>
              <a:rPr lang="ru-RU" sz="2800" dirty="0" smtClean="0"/>
              <a:t>в ТОСЭР и ОЭЗ</a:t>
            </a:r>
            <a:endParaRPr lang="ru-RU" sz="2800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35496" y="2408049"/>
            <a:ext cx="2412000" cy="5400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lnSpc>
                <a:spcPct val="70000"/>
              </a:lnSpc>
            </a:pPr>
            <a:r>
              <a:rPr lang="ru-RU" sz="1600" dirty="0"/>
              <a:t>ставка федеральной части налога на прибыль</a:t>
            </a:r>
          </a:p>
          <a:p>
            <a:pPr algn="ctr">
              <a:lnSpc>
                <a:spcPct val="70000"/>
              </a:lnSpc>
            </a:pPr>
            <a:endParaRPr lang="ru-RU" sz="1600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35496" y="3020177"/>
            <a:ext cx="2412000" cy="5400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lnSpc>
                <a:spcPct val="70000"/>
              </a:lnSpc>
            </a:pPr>
            <a:r>
              <a:rPr lang="ru-RU" sz="1600" dirty="0"/>
              <a:t>ставка региональной части налога на прибыль</a:t>
            </a:r>
          </a:p>
          <a:p>
            <a:pPr algn="ctr">
              <a:lnSpc>
                <a:spcPct val="70000"/>
              </a:lnSpc>
            </a:pPr>
            <a:endParaRPr lang="ru-RU" sz="1600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35496" y="3632249"/>
            <a:ext cx="2412000" cy="5400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1600" dirty="0"/>
              <a:t>земельный </a:t>
            </a:r>
            <a:r>
              <a:rPr lang="ru-RU" sz="1600" dirty="0" smtClean="0"/>
              <a:t>налог</a:t>
            </a:r>
            <a:endParaRPr lang="ru-RU" sz="1600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35496" y="4280257"/>
            <a:ext cx="2412000" cy="5400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1600" dirty="0"/>
              <a:t>налог на </a:t>
            </a:r>
            <a:r>
              <a:rPr lang="ru-RU" sz="1600" dirty="0" smtClean="0"/>
              <a:t>имущество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35496" y="4928329"/>
            <a:ext cx="2412000" cy="5400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1600" dirty="0"/>
              <a:t>с</a:t>
            </a:r>
            <a:r>
              <a:rPr lang="ru-RU" sz="1600" dirty="0" smtClean="0"/>
              <a:t>траховые взносы в государственные внебюджетные фонды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496" y="5517232"/>
            <a:ext cx="9073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aseline="30000" dirty="0"/>
              <a:t>1)</a:t>
            </a:r>
            <a:r>
              <a:rPr lang="ru-RU" sz="1400" i="1" dirty="0" smtClean="0"/>
              <a:t>с момента получения прибыли</a:t>
            </a:r>
          </a:p>
          <a:p>
            <a:r>
              <a:rPr lang="ru-RU" sz="1400" baseline="30000" dirty="0" smtClean="0"/>
              <a:t>2)</a:t>
            </a:r>
            <a:r>
              <a:rPr lang="ru-RU" sz="1400" i="1" dirty="0" smtClean="0"/>
              <a:t>в </a:t>
            </a:r>
            <a:r>
              <a:rPr lang="ru-RU" sz="1400" i="1" dirty="0"/>
              <a:t>течение 10 лет с момента появления налоговой </a:t>
            </a:r>
            <a:r>
              <a:rPr lang="ru-RU" sz="1400" i="1" dirty="0" smtClean="0"/>
              <a:t>базы</a:t>
            </a:r>
          </a:p>
          <a:p>
            <a:r>
              <a:rPr lang="ru-RU" sz="1400" baseline="30000" dirty="0" smtClean="0"/>
              <a:t>3)</a:t>
            </a:r>
            <a:r>
              <a:rPr lang="ru-RU" sz="1400" i="1" dirty="0" smtClean="0"/>
              <a:t>для Республики Татарстан</a:t>
            </a:r>
            <a:r>
              <a:rPr lang="ru-RU" sz="1400" i="1" dirty="0"/>
              <a:t>; для вновь </a:t>
            </a:r>
            <a:r>
              <a:rPr lang="ru-RU" sz="1400" i="1" dirty="0" smtClean="0"/>
              <a:t>созданного или приобретённого </a:t>
            </a:r>
            <a:r>
              <a:rPr lang="ru-RU" sz="1400" i="1" dirty="0"/>
              <a:t>не </a:t>
            </a:r>
            <a:r>
              <a:rPr lang="ru-RU" sz="1400" i="1" dirty="0" smtClean="0"/>
              <a:t>ранее 1.01.2014 </a:t>
            </a:r>
            <a:r>
              <a:rPr lang="ru-RU" sz="1400" i="1" dirty="0"/>
              <a:t>г.; с 1 числа месяца, следующего за месяцем принятия на </a:t>
            </a:r>
            <a:r>
              <a:rPr lang="ru-RU" sz="1400" i="1" dirty="0" err="1"/>
              <a:t>учет</a:t>
            </a:r>
            <a:r>
              <a:rPr lang="ru-RU" sz="1400" i="1" dirty="0"/>
              <a:t> </a:t>
            </a:r>
            <a:r>
              <a:rPr lang="ru-RU" sz="1400" i="1" dirty="0" smtClean="0"/>
              <a:t>имущества</a:t>
            </a:r>
          </a:p>
          <a:p>
            <a:r>
              <a:rPr lang="ru-RU" sz="1400" baseline="30000" dirty="0" smtClean="0"/>
              <a:t>4)</a:t>
            </a:r>
            <a:r>
              <a:rPr lang="ru-RU" sz="1400" i="1" dirty="0" smtClean="0"/>
              <a:t>для резидентов</a:t>
            </a:r>
            <a:r>
              <a:rPr lang="ru-RU" sz="1400" i="1" dirty="0"/>
              <a:t>, получивших статус не </a:t>
            </a:r>
            <a:r>
              <a:rPr lang="ru-RU" sz="1400" i="1" dirty="0" smtClean="0"/>
              <a:t>позднее, </a:t>
            </a:r>
            <a:r>
              <a:rPr lang="ru-RU" sz="1400" i="1" dirty="0"/>
              <a:t>чем в течение 3 лет </a:t>
            </a:r>
            <a:r>
              <a:rPr lang="ru-RU" sz="1400" i="1" dirty="0" smtClean="0"/>
              <a:t>с момента создания ТОСЭР</a:t>
            </a:r>
          </a:p>
          <a:p>
            <a:r>
              <a:rPr lang="ru-RU" sz="1400" baseline="30000" dirty="0" smtClean="0"/>
              <a:t>5) </a:t>
            </a:r>
            <a:r>
              <a:rPr lang="ru-RU" sz="1400" i="1" dirty="0" smtClean="0"/>
              <a:t>с  </a:t>
            </a:r>
            <a:r>
              <a:rPr lang="ru-RU" sz="1400" i="1" dirty="0"/>
              <a:t>11.02.2019г. не действует для новых резидентов ТОСЭР «Набережные </a:t>
            </a:r>
            <a:r>
              <a:rPr lang="ru-RU" sz="1400" i="1" dirty="0" err="1"/>
              <a:t>Челны</a:t>
            </a:r>
            <a:r>
              <a:rPr lang="ru-RU" sz="1400" i="1" dirty="0"/>
              <a:t>»</a:t>
            </a:r>
            <a:endParaRPr lang="en-US" sz="1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1176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273050"/>
            <a:r>
              <a:rPr lang="ru-RU" sz="2800" dirty="0"/>
              <a:t>Сравнение преференций </a:t>
            </a:r>
            <a:r>
              <a:rPr lang="ru-RU" dirty="0"/>
              <a:t>в ТОСЭР и ОЭЗ</a:t>
            </a:r>
            <a:endParaRPr lang="ru-RU" sz="2800" dirty="0"/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7115011"/>
              </p:ext>
            </p:extLst>
          </p:nvPr>
        </p:nvGraphicFramePr>
        <p:xfrm>
          <a:off x="107504" y="1484784"/>
          <a:ext cx="8928991" cy="4497120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267679"/>
                <a:gridCol w="1842490"/>
                <a:gridCol w="2298543"/>
                <a:gridCol w="2520279"/>
              </a:tblGrid>
              <a:tr h="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43584" marR="43584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Для нерезидентов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3584" marR="43584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Для резидентов ТОСЭР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3584" marR="43584" marT="18000" marB="180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Для резидентов ОЭЗ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itchFamily="34" charset="0"/>
                        </a:rPr>
                        <a:t>(промышленно-производственного типа)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3584" marR="43584" marT="18000" marB="18000" anchor="ctr"/>
                </a:tc>
              </a:tr>
              <a:tr h="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Таможенные условия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5222" marR="45222" marT="18000" marB="1800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общие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45222" marR="45222" marT="18000" marB="1800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НДС на импорт – 0%,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ввозные таможенные пошлины – 0%*</a:t>
                      </a:r>
                    </a:p>
                  </a:txBody>
                  <a:tcPr marL="46800" marR="46800" marT="18000" marB="1800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свободная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таможенная зона: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НДС на импорт – 0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%,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ввозные таможенные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пошлины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%,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без применения мер нетарифного регулирования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00" marR="46800" marT="18000" marB="18000">
                    <a:solidFill>
                      <a:srgbClr val="EAEAE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Минимальный объем капитальных вложений в инвестиционные проекты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5222" marR="45222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45222" marR="45222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Определяются</a:t>
                      </a:r>
                      <a:r>
                        <a:rPr kumimoji="0"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индивидуально для каждой ТОСЭР, согласно решению           Правительства РФ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5222" marR="45222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effectLst/>
                        </a:rPr>
                        <a:t>120 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effectLst/>
                        </a:rPr>
                        <a:t>млн. руб.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(за исключением нематериальных активов, в том числе 40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млн.руб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. - в течение первых 3 лет после приобретения статуса резидента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5222" marR="45222" marT="18000" marB="1800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496" y="6154542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*для технологического оборудования (в том числе комплектующих и запасных частей к нему), аналоги которого не производятся в РФ</a:t>
            </a:r>
            <a:endParaRPr lang="ru-RU" sz="1400" i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02847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0818"/>
            <a:ext cx="4755704" cy="97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-180528" y="1402903"/>
            <a:ext cx="7272808" cy="5256584"/>
            <a:chOff x="-36512" y="1402903"/>
            <a:chExt cx="7272808" cy="5256584"/>
          </a:xfrm>
        </p:grpSpPr>
        <p:graphicFrame>
          <p:nvGraphicFramePr>
            <p:cNvPr id="4" name="Диаграмма 3"/>
            <p:cNvGraphicFramePr/>
            <p:nvPr>
              <p:extLst>
                <p:ext uri="{D42A27DB-BD31-4B8C-83A1-F6EECF244321}">
                  <p14:modId xmlns:p14="http://schemas.microsoft.com/office/powerpoint/2010/main" xmlns="" val="418428590"/>
                </p:ext>
              </p:extLst>
            </p:nvPr>
          </p:nvGraphicFramePr>
          <p:xfrm>
            <a:off x="-36512" y="1402903"/>
            <a:ext cx="7272808" cy="52565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" name="Овал 8"/>
            <p:cNvSpPr/>
            <p:nvPr/>
          </p:nvSpPr>
          <p:spPr>
            <a:xfrm>
              <a:off x="2123728" y="3190255"/>
              <a:ext cx="1872208" cy="1872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2</a:t>
              </a:r>
              <a:r>
                <a:rPr lang="ru-RU" sz="2400" b="1" dirty="0" smtClean="0">
                  <a:solidFill>
                    <a:schemeClr val="tx1"/>
                  </a:solidFill>
                </a:rPr>
                <a:t>82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компании</a:t>
              </a:r>
              <a:r>
                <a:rPr lang="ru-RU" sz="1400" b="1" dirty="0" smtClean="0">
                  <a:solidFill>
                    <a:schemeClr val="tx1"/>
                  </a:solidFill>
                </a:rPr>
                <a:t>*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084168" y="1484784"/>
            <a:ext cx="3024336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2018 года</a:t>
            </a:r>
            <a:endParaRPr lang="en-US" sz="2000" b="1" u="sng" dirty="0" smtClean="0"/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Товарная продукция резидентов</a:t>
            </a:r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33 млрд.руб.</a:t>
            </a:r>
            <a:endParaRPr lang="en-US" sz="2000" dirty="0" smtClean="0"/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Налоговые платежи резидентов</a:t>
            </a:r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3,8 млрд.руб.</a:t>
            </a:r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Численность работающих </a:t>
            </a:r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/>
              <a:t>8 </a:t>
            </a:r>
            <a:r>
              <a:rPr lang="ru-RU" sz="2000" dirty="0" smtClean="0"/>
              <a:t>216 чел.</a:t>
            </a:r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6505599"/>
            <a:ext cx="27363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i="1" dirty="0" smtClean="0"/>
              <a:t>*по состоянию на 01.01.2018г.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5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55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6237906" cy="936000"/>
          </a:xfrm>
        </p:spPr>
        <p:txBody>
          <a:bodyPr/>
          <a:lstStyle/>
          <a:p>
            <a:r>
              <a:rPr lang="ru-RU" dirty="0" smtClean="0"/>
              <a:t>Камский индустриальный парк «Мастер»</a:t>
            </a:r>
            <a:endParaRPr lang="ru-RU" dirty="0"/>
          </a:p>
        </p:txBody>
      </p:sp>
      <p:pic>
        <p:nvPicPr>
          <p:cNvPr id="6146" name="Picture 2" descr="http://bigpo.ru/potra/%D0%98%D0%BD%D0%B4%D1%83%D1%81%D1%82%D1%80%D0%B8%D0%B0%D0%BB%D1%8C%D0%BD%D1%8B%D0%B5+%D0%B8+%D0%B8%D0%BD%D0%B2%D0%B5%D1%81%D1%82%D0%B8%D1%86%D0%B8%D0%BE%D0%BD%D0%BD%D1%8B%D0%B5+%D0%BF%D0%BB%D0%BE%D1%89%D0%B0%D0%B4%D0%BA%D0%B8+%D1%80%D0%B5%D1%81%D0%BF%D1%83%D0%B1%D0%BB%D0%B8%D0%BA%D0%B8+%D1%82%D0%B0%D1%82%D0%B0%D1%80%D1%81%D1%82%D0%B0%D0%BDa/152629_html_m4df43e48.pn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589"/>
          <a:stretch/>
        </p:blipFill>
        <p:spPr bwMode="auto">
          <a:xfrm>
            <a:off x="107504" y="188640"/>
            <a:ext cx="1728192" cy="96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08104" y="1597437"/>
            <a:ext cx="338437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ru-RU" sz="2000" b="1" u="sng" dirty="0" smtClean="0"/>
              <a:t>Итоги 2017 года</a:t>
            </a:r>
            <a:endParaRPr lang="en-US" sz="2000" b="1" u="sng" dirty="0" smtClean="0"/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Количество резидентов</a:t>
            </a:r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260</a:t>
            </a:r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Число работающих</a:t>
            </a:r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5,6 </a:t>
            </a:r>
            <a:r>
              <a:rPr lang="ru-RU" sz="2000" dirty="0" err="1" smtClean="0"/>
              <a:t>тыс.чел</a:t>
            </a:r>
            <a:r>
              <a:rPr lang="ru-RU" sz="2000" dirty="0" smtClean="0"/>
              <a:t>.</a:t>
            </a:r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Выручка резидентов</a:t>
            </a:r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68 млрд.руб.</a:t>
            </a:r>
            <a:endParaRPr lang="en-US" sz="2000" dirty="0" smtClean="0"/>
          </a:p>
          <a:p>
            <a:pPr marL="361950" indent="-2762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Налоговые платежи резидентов</a:t>
            </a:r>
          </a:p>
          <a:p>
            <a:pPr marL="85725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6,7 млрд.руб.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04140"/>
            <a:ext cx="3600000" cy="1768876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56323"/>
            <a:ext cx="3600000" cy="1636364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63" y="4797152"/>
            <a:ext cx="3600000" cy="1565217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776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20" t="29006" r="11524" b="27864"/>
          <a:stretch/>
        </p:blipFill>
        <p:spPr bwMode="auto">
          <a:xfrm>
            <a:off x="179512" y="88572"/>
            <a:ext cx="1944216" cy="1036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112705525"/>
              </p:ext>
            </p:extLst>
          </p:nvPr>
        </p:nvGraphicFramePr>
        <p:xfrm>
          <a:off x="-162436" y="2492896"/>
          <a:ext cx="7686764" cy="4314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Овал 4"/>
          <p:cNvSpPr/>
          <p:nvPr/>
        </p:nvSpPr>
        <p:spPr>
          <a:xfrm>
            <a:off x="2160960" y="4098746"/>
            <a:ext cx="1474936" cy="14399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30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компаний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8388" y="1397675"/>
            <a:ext cx="50936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Общая площадь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39,5 га</a:t>
            </a:r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6 км инженерных сетей и автодорог</a:t>
            </a:r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Планируется создание 2,5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тыс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 рабочих мест    (к 2020 г.)</a:t>
            </a:r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Планируется строительство 111 тыс.м</a:t>
            </a:r>
            <a:r>
              <a:rPr lang="ru-RU" baseline="30000" dirty="0" smtClean="0">
                <a:solidFill>
                  <a:schemeClr val="accent1">
                    <a:lumMod val="50000"/>
                  </a:schemeClr>
                </a:solidFill>
              </a:rPr>
              <a:t>2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производственных площадей (к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2020 г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.)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128118"/>
              </p:ext>
            </p:extLst>
          </p:nvPr>
        </p:nvGraphicFramePr>
        <p:xfrm>
          <a:off x="5508104" y="1412776"/>
          <a:ext cx="3456384" cy="51953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56384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Завод</a:t>
                      </a:r>
                      <a:r>
                        <a:rPr lang="ru-RU" sz="2400" b="1" baseline="0" dirty="0" smtClean="0"/>
                        <a:t> «под ключ»</a:t>
                      </a:r>
                      <a:endParaRPr lang="ru-RU" sz="2400" b="1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2A5B19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Формирование участков под индивидуальные требования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от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35 соток до 5 га</a:t>
                      </a:r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A5B19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dirty="0" smtClean="0"/>
                        <a:t>Выдача технических условий и заключение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договоров электроснабжения</a:t>
                      </a:r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A5B19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dirty="0" smtClean="0"/>
                        <a:t>Оформление разрешительной документации</a:t>
                      </a: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A5B19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dirty="0" smtClean="0"/>
                        <a:t>Содействие в привлечении финансирования</a:t>
                      </a: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A5B19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dirty="0" smtClean="0"/>
                        <a:t>Проектирование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A5B19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dirty="0" smtClean="0"/>
                        <a:t>Строительство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8211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23728" y="2366962"/>
            <a:ext cx="6405304" cy="1710110"/>
          </a:xfrm>
        </p:spPr>
        <p:txBody>
          <a:bodyPr/>
          <a:lstStyle/>
          <a:p>
            <a:pPr algn="ctr"/>
            <a:r>
              <a:rPr lang="ru-RU" sz="3000" dirty="0">
                <a:latin typeface="Cambria" pitchFamily="18" charset="0"/>
              </a:rPr>
              <a:t>Инновационное развитие нефтегазохимического комплекса </a:t>
            </a:r>
            <a:br>
              <a:rPr lang="ru-RU" sz="3000" dirty="0">
                <a:latin typeface="Cambria" pitchFamily="18" charset="0"/>
              </a:rPr>
            </a:br>
            <a:r>
              <a:rPr lang="ru-RU" sz="3000" dirty="0">
                <a:latin typeface="Cambria" pitchFamily="18" charset="0"/>
              </a:rPr>
              <a:t>Республики Татарстан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76574612"/>
              </p:ext>
            </p:extLst>
          </p:nvPr>
        </p:nvGraphicFramePr>
        <p:xfrm>
          <a:off x="304800" y="2514600"/>
          <a:ext cx="8731696" cy="4300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TextBox 1"/>
          <p:cNvSpPr txBox="1"/>
          <p:nvPr/>
        </p:nvSpPr>
        <p:spPr>
          <a:xfrm>
            <a:off x="179512" y="2605683"/>
            <a:ext cx="1285884" cy="55721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latin typeface="+mn-lt"/>
              </a:rPr>
              <a:t>млрд.руб.</a:t>
            </a:r>
            <a:endParaRPr lang="ru-RU" sz="1800" dirty="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Затраты на инновации в НГХК и </a:t>
            </a:r>
            <a:br>
              <a:rPr lang="ru-RU" sz="3200" dirty="0" smtClean="0"/>
            </a:br>
            <a:r>
              <a:rPr lang="ru-RU" sz="3200" dirty="0" smtClean="0"/>
              <a:t>в промышленности Татарстана</a:t>
            </a:r>
            <a:endParaRPr lang="ru-RU" sz="3200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1714480" y="1376888"/>
            <a:ext cx="5500726" cy="1044000"/>
          </a:xfrm>
          <a:prstGeom prst="wedgeEllipseCallout">
            <a:avLst>
              <a:gd name="adj1" fmla="val 35606"/>
              <a:gd name="adj2" fmla="val 66705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kern="0" dirty="0" smtClean="0">
                <a:solidFill>
                  <a:schemeClr val="tx1"/>
                </a:solidFill>
              </a:rPr>
              <a:t>предприятия НГХК обеспечивают </a:t>
            </a:r>
            <a:r>
              <a:rPr lang="ru-RU" sz="2000" kern="0" smtClean="0">
                <a:solidFill>
                  <a:schemeClr val="tx1"/>
                </a:solidFill>
              </a:rPr>
              <a:t>свыше </a:t>
            </a:r>
            <a:r>
              <a:rPr lang="ru-RU" sz="2000" b="1" kern="0" smtClean="0">
                <a:solidFill>
                  <a:schemeClr val="tx1"/>
                </a:solidFill>
              </a:rPr>
              <a:t>71%</a:t>
            </a:r>
            <a:r>
              <a:rPr lang="ru-RU" sz="2000" kern="0" smtClean="0">
                <a:solidFill>
                  <a:schemeClr val="tx1"/>
                </a:solidFill>
              </a:rPr>
              <a:t> </a:t>
            </a:r>
            <a:r>
              <a:rPr lang="ru-RU" sz="2000" kern="0" dirty="0" smtClean="0">
                <a:solidFill>
                  <a:schemeClr val="tx1"/>
                </a:solidFill>
              </a:rPr>
              <a:t>промышленных инноваций в Татарстане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6409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Oval 11"/>
          <p:cNvSpPr>
            <a:spLocks noChangeArrowheads="1"/>
          </p:cNvSpPr>
          <p:nvPr/>
        </p:nvSpPr>
        <p:spPr bwMode="auto">
          <a:xfrm>
            <a:off x="251520" y="1340768"/>
            <a:ext cx="8640960" cy="5400600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3560" name="Oval 12"/>
          <p:cNvSpPr>
            <a:spLocks noChangeArrowheads="1"/>
          </p:cNvSpPr>
          <p:nvPr/>
        </p:nvSpPr>
        <p:spPr bwMode="auto">
          <a:xfrm>
            <a:off x="1828800" y="2626568"/>
            <a:ext cx="5486400" cy="3048000"/>
          </a:xfrm>
          <a:prstGeom prst="ellipse">
            <a:avLst/>
          </a:prstGeom>
          <a:ln>
            <a:noFill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14999" y="3577208"/>
            <a:ext cx="1523999" cy="5381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ysClr val="windowText" lastClr="000000"/>
                </a:solidFill>
              </a:rPr>
              <a:t>Казанский технологический университет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974421" y="3361184"/>
            <a:ext cx="1517459" cy="5381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ysClr val="windowText" lastClr="000000"/>
                </a:solidFill>
              </a:rPr>
              <a:t>Казанский технический университет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996952" y="2857128"/>
            <a:ext cx="1143000" cy="5381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ysClr val="windowText" lastClr="000000"/>
                </a:solidFill>
              </a:rPr>
              <a:t>ИОФХ им.Арбузова КНЦ РАН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861048" y="2641104"/>
            <a:ext cx="1143000" cy="5381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</a:rPr>
              <a:t>Академия наук РТ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508104" y="3001144"/>
            <a:ext cx="1066800" cy="5381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 err="1" smtClean="0">
                <a:solidFill>
                  <a:sysClr val="windowText" lastClr="000000"/>
                </a:solidFill>
              </a:rPr>
              <a:t>ТатНИПИ</a:t>
            </a:r>
            <a:r>
              <a:rPr lang="ru-RU" sz="1400" b="1" dirty="0" smtClean="0">
                <a:solidFill>
                  <a:sysClr val="windowText" lastClr="000000"/>
                </a:solidFill>
              </a:rPr>
              <a:t> нефть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716016" y="2702768"/>
            <a:ext cx="1143000" cy="5381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</a:rPr>
              <a:t>ВНИИУС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051720" y="3970950"/>
            <a:ext cx="1295400" cy="5381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 err="1">
                <a:solidFill>
                  <a:sysClr val="windowText" lastClr="000000"/>
                </a:solidFill>
              </a:rPr>
              <a:t>Союзхимпром</a:t>
            </a:r>
            <a:r>
              <a:rPr lang="ru-RU" sz="1400" b="1" dirty="0">
                <a:solidFill>
                  <a:sysClr val="windowText" lastClr="000000"/>
                </a:solidFill>
              </a:rPr>
              <a:t>-</a:t>
            </a:r>
          </a:p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ysClr val="windowText" lastClr="000000"/>
                </a:solidFill>
              </a:rPr>
              <a:t>проект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66048" y="4801344"/>
            <a:ext cx="838200" cy="3810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</a:rPr>
              <a:t>ГНТЦ РТ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662563" y="4191166"/>
            <a:ext cx="1523999" cy="5381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ysClr val="windowText" lastClr="000000"/>
                </a:solidFill>
              </a:rPr>
              <a:t>Казанский федеральный университет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339752" y="4551784"/>
            <a:ext cx="1143000" cy="5334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bg2">
                    <a:lumMod val="10000"/>
                  </a:schemeClr>
                </a:solidFill>
              </a:rPr>
              <a:t>НТЦ предприятий НГХК РТ</a:t>
            </a:r>
          </a:p>
        </p:txBody>
      </p:sp>
      <p:sp>
        <p:nvSpPr>
          <p:cNvPr id="48" name="Заголовок 4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Формирование научных связей </a:t>
            </a:r>
            <a:br>
              <a:rPr lang="ru-RU" sz="3200" dirty="0" smtClean="0"/>
            </a:br>
            <a:r>
              <a:rPr lang="ru-RU" sz="3200" dirty="0" smtClean="0"/>
              <a:t>НГХК Республики Татарстан</a:t>
            </a:r>
            <a:endParaRPr lang="ru-RU" sz="3200" dirty="0"/>
          </a:p>
        </p:txBody>
      </p:sp>
      <p:pic>
        <p:nvPicPr>
          <p:cNvPr id="50" name="Picture 4" descr="http://kazantravels.ru/wp-content/uploads/2013/04/%D0%9A%D0%B0%D0%B7%D0%B0%D0%BD%D1%8C-%D0%BA%D1%80%D0%B5%D0%BC%D0%BB%D1%8C-%D1%82%D1%83%D1%80-%D0%B2-%D0%BA%D0%B0%D0%B7%D0%B0%D0%BD%D1%8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17168"/>
            <a:ext cx="2187564" cy="15391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 Box 14"/>
          <p:cNvSpPr txBox="1">
            <a:spLocks noChangeArrowheads="1"/>
          </p:cNvSpPr>
          <p:nvPr/>
        </p:nvSpPr>
        <p:spPr bwMode="auto">
          <a:xfrm>
            <a:off x="3563888" y="4369296"/>
            <a:ext cx="209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ТАТАРСТАН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31840" y="4869160"/>
            <a:ext cx="1832922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Казанский государственный энергетический университет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63005" y="4803191"/>
            <a:ext cx="1981203" cy="78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Казанский архитектурно-строительный университет</a:t>
            </a:r>
          </a:p>
        </p:txBody>
      </p:sp>
      <p:sp>
        <p:nvSpPr>
          <p:cNvPr id="52" name="Text Box 16"/>
          <p:cNvSpPr txBox="1">
            <a:spLocks noChangeArrowheads="1"/>
          </p:cNvSpPr>
          <p:nvPr/>
        </p:nvSpPr>
        <p:spPr bwMode="auto">
          <a:xfrm>
            <a:off x="6373514" y="5083815"/>
            <a:ext cx="1366838" cy="115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</a:t>
            </a: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структурной макрокинетики и проблем </a:t>
            </a:r>
            <a:r>
              <a:rPr lang="ru-RU" sz="1400" b="1" dirty="0" err="1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материало</a:t>
            </a: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-ведения </a:t>
            </a:r>
          </a:p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3" name="Text Box 17"/>
          <p:cNvSpPr txBox="1">
            <a:spLocks noChangeArrowheads="1"/>
          </p:cNvSpPr>
          <p:nvPr/>
        </p:nvSpPr>
        <p:spPr bwMode="auto">
          <a:xfrm>
            <a:off x="362269" y="3217168"/>
            <a:ext cx="1545435" cy="70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</a:t>
            </a: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катализа им. Г.К. Борескова СО 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4" name="Text Box 18"/>
          <p:cNvSpPr txBox="1">
            <a:spLocks noChangeArrowheads="1"/>
          </p:cNvSpPr>
          <p:nvPr/>
        </p:nvSpPr>
        <p:spPr bwMode="auto">
          <a:xfrm>
            <a:off x="179512" y="3965659"/>
            <a:ext cx="1676400" cy="40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химии нефти СО 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5" name="Text Box 19"/>
          <p:cNvSpPr txBox="1">
            <a:spLocks noChangeArrowheads="1"/>
          </p:cNvSpPr>
          <p:nvPr/>
        </p:nvSpPr>
        <p:spPr bwMode="auto">
          <a:xfrm>
            <a:off x="971600" y="5018601"/>
            <a:ext cx="1728192" cy="100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Новосибирский </a:t>
            </a:r>
            <a:r>
              <a:rPr lang="ru-RU" sz="1400" b="1" dirty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</a:t>
            </a: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органической химии им. Н.Н. Ворожцова </a:t>
            </a:r>
          </a:p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 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6" name="Text Box 20"/>
          <p:cNvSpPr txBox="1">
            <a:spLocks noChangeArrowheads="1"/>
          </p:cNvSpPr>
          <p:nvPr/>
        </p:nvSpPr>
        <p:spPr bwMode="auto">
          <a:xfrm>
            <a:off x="5792688" y="1844824"/>
            <a:ext cx="1371600" cy="85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проблем химической физики </a:t>
            </a:r>
          </a:p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" name="Text Box 21"/>
          <p:cNvSpPr txBox="1">
            <a:spLocks noChangeArrowheads="1"/>
          </p:cNvSpPr>
          <p:nvPr/>
        </p:nvSpPr>
        <p:spPr bwMode="auto">
          <a:xfrm>
            <a:off x="6803975" y="2425080"/>
            <a:ext cx="1368425" cy="85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проблем переработки углеводородов СО 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8" name="Text Box 21"/>
          <p:cNvSpPr txBox="1">
            <a:spLocks noChangeArrowheads="1"/>
          </p:cNvSpPr>
          <p:nvPr/>
        </p:nvSpPr>
        <p:spPr bwMode="auto">
          <a:xfrm>
            <a:off x="7176828" y="4451934"/>
            <a:ext cx="1571636" cy="70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биохимической физики им. Н.М. </a:t>
            </a:r>
            <a:r>
              <a:rPr lang="ru-RU" sz="1400" b="1" dirty="0" err="1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Эмануэля</a:t>
            </a: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9" name="Text Box 21"/>
          <p:cNvSpPr txBox="1">
            <a:spLocks noChangeArrowheads="1"/>
          </p:cNvSpPr>
          <p:nvPr/>
        </p:nvSpPr>
        <p:spPr bwMode="auto">
          <a:xfrm>
            <a:off x="1708781" y="1859646"/>
            <a:ext cx="2143139" cy="70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металлорганической химии им. Г.А. Разуваева 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285593" y="5661248"/>
            <a:ext cx="142231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химической физики им. Н.Н. Семенова РАН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7448872" y="3361184"/>
            <a:ext cx="1371600" cy="9048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физической химии и электрохимии им. А.Н. Фрумкина РАН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395536" y="4479398"/>
            <a:ext cx="1524000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химии растворов РАН</a:t>
            </a:r>
          </a:p>
        </p:txBody>
      </p:sp>
      <p:sp>
        <p:nvSpPr>
          <p:cNvPr id="63" name="Text Box 21"/>
          <p:cNvSpPr txBox="1">
            <a:spLocks noChangeArrowheads="1"/>
          </p:cNvSpPr>
          <p:nvPr/>
        </p:nvSpPr>
        <p:spPr bwMode="auto">
          <a:xfrm>
            <a:off x="4932040" y="5741284"/>
            <a:ext cx="1607553" cy="85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проблем химико-энергетических технологий СО 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4" name="Text Box 21"/>
          <p:cNvSpPr txBox="1">
            <a:spLocks noChangeArrowheads="1"/>
          </p:cNvSpPr>
          <p:nvPr/>
        </p:nvSpPr>
        <p:spPr bwMode="auto">
          <a:xfrm>
            <a:off x="3635047" y="5816180"/>
            <a:ext cx="1296993" cy="99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технической химии Уральского отделения РАН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5" name="Text Box 21"/>
          <p:cNvSpPr txBox="1">
            <a:spLocks noChangeArrowheads="1"/>
          </p:cNvSpPr>
          <p:nvPr/>
        </p:nvSpPr>
        <p:spPr bwMode="auto">
          <a:xfrm>
            <a:off x="827584" y="2492896"/>
            <a:ext cx="1677383" cy="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</a:t>
            </a:r>
            <a:r>
              <a:rPr lang="ru-RU" sz="1400" b="1" dirty="0" err="1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высокомолекуляр</a:t>
            </a: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-ных соединений РАН 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6" name="Text Box 20"/>
          <p:cNvSpPr txBox="1">
            <a:spLocks noChangeArrowheads="1"/>
          </p:cNvSpPr>
          <p:nvPr/>
        </p:nvSpPr>
        <p:spPr bwMode="auto">
          <a:xfrm>
            <a:off x="4712568" y="1628800"/>
            <a:ext cx="1371600" cy="70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</a:t>
            </a:r>
            <a:r>
              <a:rPr lang="ru-RU" sz="1400" b="1" dirty="0" err="1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нефтехим-переработки</a:t>
            </a: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РБ</a:t>
            </a:r>
            <a:endParaRPr lang="ru-RU" sz="1400" b="1" dirty="0">
              <a:solidFill>
                <a:srgbClr val="60262A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450656" y="1484784"/>
            <a:ext cx="1481384" cy="70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1400" b="1" dirty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Институт </a:t>
            </a:r>
            <a:r>
              <a:rPr lang="ru-RU" sz="1400" b="1" dirty="0" err="1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нефтехими-ческого</a:t>
            </a:r>
            <a:r>
              <a:rPr lang="ru-RU" sz="1400" b="1" dirty="0" smtClean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400" b="1" dirty="0">
                <a:solidFill>
                  <a:srgbClr val="60262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синтеза им. Топчиева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428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ОАО</a:t>
            </a:r>
            <a:r>
              <a:rPr lang="en-US" sz="3200" dirty="0" smtClean="0"/>
              <a:t> </a:t>
            </a:r>
            <a:r>
              <a:rPr lang="ru-RU" sz="3200" dirty="0" smtClean="0"/>
              <a:t>«</a:t>
            </a:r>
            <a:r>
              <a:rPr lang="ru-RU" sz="3200" dirty="0"/>
              <a:t>Татнефтехиминвест-холдинг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67544" y="908720"/>
            <a:ext cx="8856984" cy="42260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3000"/>
              </a:spcAft>
              <a:buNone/>
            </a:pPr>
            <a:endParaRPr lang="ru-RU" sz="2400" i="1" dirty="0" smtClean="0"/>
          </a:p>
          <a:p>
            <a:pPr marL="0" indent="0">
              <a:spcBef>
                <a:spcPts val="0"/>
              </a:spcBef>
              <a:spcAft>
                <a:spcPts val="3000"/>
              </a:spcAft>
              <a:buNone/>
            </a:pPr>
            <a:r>
              <a:rPr lang="ru-RU" sz="2400" i="1" dirty="0" smtClean="0"/>
              <a:t>Мы ищем:</a:t>
            </a:r>
            <a:endParaRPr lang="en-US" sz="2400" i="1" dirty="0" smtClean="0"/>
          </a:p>
          <a:p>
            <a:pPr marL="1244600" lvl="1" indent="-342900">
              <a:spcBef>
                <a:spcPts val="0"/>
              </a:spcBef>
              <a:spcAft>
                <a:spcPts val="3000"/>
              </a:spcAft>
              <a:buSzPct val="150000"/>
              <a:buFont typeface="Wingdings" panose="05000000000000000000" pitchFamily="2" charset="2"/>
              <a:buChar char="Ø"/>
              <a:tabLst>
                <a:tab pos="1169988" algn="l"/>
              </a:tabLst>
            </a:pPr>
            <a:r>
              <a:rPr lang="ru-RU" sz="2400" b="1" u="sng" dirty="0" smtClean="0"/>
              <a:t>Новые идеи</a:t>
            </a:r>
            <a:r>
              <a:rPr lang="ru-RU" sz="2400" b="1" dirty="0" smtClean="0"/>
              <a:t> </a:t>
            </a:r>
          </a:p>
          <a:p>
            <a:pPr marL="1244600" lvl="1" indent="-342900">
              <a:spcBef>
                <a:spcPts val="0"/>
              </a:spcBef>
              <a:spcAft>
                <a:spcPts val="3000"/>
              </a:spcAft>
              <a:buSzPct val="150000"/>
              <a:buFont typeface="Wingdings" panose="05000000000000000000" pitchFamily="2" charset="2"/>
              <a:buChar char="Ø"/>
              <a:tabLst>
                <a:tab pos="1169988" algn="l"/>
              </a:tabLst>
            </a:pPr>
            <a:r>
              <a:rPr lang="ru-RU" sz="2400" b="1" u="sng" dirty="0" smtClean="0"/>
              <a:t>Новые решения и технологии</a:t>
            </a:r>
            <a:endParaRPr lang="ru-RU" sz="2400" dirty="0"/>
          </a:p>
          <a:p>
            <a:pPr marL="1244600" lvl="1" indent="-342900">
              <a:spcBef>
                <a:spcPts val="0"/>
              </a:spcBef>
              <a:spcAft>
                <a:spcPts val="3000"/>
              </a:spcAft>
              <a:buSzPct val="150000"/>
              <a:buFont typeface="Wingdings" panose="05000000000000000000" pitchFamily="2" charset="2"/>
              <a:buChar char="Ø"/>
              <a:tabLst>
                <a:tab pos="1169988" algn="l"/>
              </a:tabLst>
            </a:pPr>
            <a:r>
              <a:rPr lang="ru-RU" sz="2400" b="1" u="sng" dirty="0" smtClean="0"/>
              <a:t>Новых партнёров и инвесторов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4869160"/>
            <a:ext cx="6419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для развития нефтегазохимического комплекса 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xmlns="" val="6061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Научно-образовательная инфраструктура НГХК Татарстана 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83090" y="1340816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540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/>
              <a:t>Академия наук Республики Татарстан</a:t>
            </a:r>
            <a:endParaRPr lang="ru-RU" sz="1600" b="1" kern="1200" dirty="0"/>
          </a:p>
        </p:txBody>
      </p:sp>
      <p:sp>
        <p:nvSpPr>
          <p:cNvPr id="12" name="Пятиугольник 11"/>
          <p:cNvSpPr/>
          <p:nvPr/>
        </p:nvSpPr>
        <p:spPr>
          <a:xfrm>
            <a:off x="115208" y="4869160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540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/>
              <a:t>Казанский федеральный </a:t>
            </a:r>
            <a:r>
              <a:rPr lang="ru-RU" sz="1600" b="1" dirty="0"/>
              <a:t>у</a:t>
            </a:r>
            <a:r>
              <a:rPr lang="ru-RU" sz="1600" b="1" kern="1200" dirty="0" smtClean="0"/>
              <a:t>ниверситет</a:t>
            </a:r>
            <a:endParaRPr lang="ru-RU" sz="1600" b="1" kern="1200" dirty="0"/>
          </a:p>
        </p:txBody>
      </p:sp>
      <p:sp>
        <p:nvSpPr>
          <p:cNvPr id="13" name="Пятиугольник 12"/>
          <p:cNvSpPr/>
          <p:nvPr/>
        </p:nvSpPr>
        <p:spPr>
          <a:xfrm>
            <a:off x="109160" y="4365104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540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/>
              <a:t>Казанский национальный исследователь-</a:t>
            </a:r>
            <a:r>
              <a:rPr lang="ru-RU" sz="1600" b="1" kern="1200" dirty="0" err="1" smtClean="0"/>
              <a:t>ский</a:t>
            </a:r>
            <a:r>
              <a:rPr lang="ru-RU" sz="1600" b="1" kern="1200" dirty="0" smtClean="0"/>
              <a:t> технологический университет </a:t>
            </a:r>
            <a:endParaRPr lang="ru-RU" sz="1600" b="1" kern="1200" dirty="0"/>
          </a:p>
        </p:txBody>
      </p:sp>
      <p:sp>
        <p:nvSpPr>
          <p:cNvPr id="14" name="Пятиугольник 13"/>
          <p:cNvSpPr/>
          <p:nvPr/>
        </p:nvSpPr>
        <p:spPr>
          <a:xfrm>
            <a:off x="109160" y="5373216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864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/>
              <a:t>Казанский национальный </a:t>
            </a:r>
            <a:r>
              <a:rPr lang="ru-RU" sz="1600" b="1" dirty="0" err="1" smtClean="0"/>
              <a:t>исследова-тельский</a:t>
            </a:r>
            <a:r>
              <a:rPr lang="ru-RU" sz="1600" b="1" dirty="0" smtClean="0"/>
              <a:t> технический </a:t>
            </a:r>
            <a:r>
              <a:rPr lang="ru-RU" sz="1600" b="1" dirty="0"/>
              <a:t>университет </a:t>
            </a:r>
          </a:p>
        </p:txBody>
      </p:sp>
      <p:sp>
        <p:nvSpPr>
          <p:cNvPr id="15" name="Пятиугольник 14"/>
          <p:cNvSpPr/>
          <p:nvPr/>
        </p:nvSpPr>
        <p:spPr>
          <a:xfrm>
            <a:off x="109160" y="5877272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540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/>
              <a:t>Казанский государственный энергетический университет</a:t>
            </a:r>
            <a:endParaRPr lang="ru-RU" sz="1600" b="1" kern="1200" dirty="0"/>
          </a:p>
        </p:txBody>
      </p:sp>
      <p:sp>
        <p:nvSpPr>
          <p:cNvPr id="16" name="Пятиугольник 15"/>
          <p:cNvSpPr/>
          <p:nvPr/>
        </p:nvSpPr>
        <p:spPr>
          <a:xfrm>
            <a:off x="83090" y="2348928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540000" tIns="36000" rIns="36000" bIns="36000" numCol="1" spcCol="1270" anchor="ctr" anchorCtr="0">
            <a:noAutofit/>
          </a:bodyPr>
          <a:lstStyle/>
          <a:p>
            <a:pPr marL="3175" lvl="0" indent="7938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/>
              <a:t>ИОФХ </a:t>
            </a:r>
            <a:r>
              <a:rPr lang="ru-RU" sz="1600" b="1" kern="1200" dirty="0" err="1" smtClean="0"/>
              <a:t>им.Арбузова</a:t>
            </a:r>
            <a:r>
              <a:rPr lang="ru-RU" sz="1600" b="1" kern="1200" dirty="0" smtClean="0"/>
              <a:t> КНЦ РАН</a:t>
            </a:r>
            <a:endParaRPr lang="ru-RU" sz="1600" b="1" kern="1200" dirty="0"/>
          </a:p>
        </p:txBody>
      </p:sp>
      <p:sp>
        <p:nvSpPr>
          <p:cNvPr id="17" name="Пятиугольник 16"/>
          <p:cNvSpPr/>
          <p:nvPr/>
        </p:nvSpPr>
        <p:spPr>
          <a:xfrm>
            <a:off x="83090" y="1844872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540000" tIns="36000" rIns="36000" bIns="36000" numCol="1" spcCol="1270" anchor="ctr" anchorCtr="0">
            <a:noAutofit/>
          </a:bodyPr>
          <a:lstStyle/>
          <a:p>
            <a:pPr marL="7938" lvl="0" indent="-7938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/>
              <a:t>ВНИИУС</a:t>
            </a:r>
            <a:endParaRPr lang="ru-RU" sz="1600" b="1" kern="1200" dirty="0"/>
          </a:p>
        </p:txBody>
      </p:sp>
      <p:sp>
        <p:nvSpPr>
          <p:cNvPr id="18" name="Пятиугольник 17"/>
          <p:cNvSpPr/>
          <p:nvPr/>
        </p:nvSpPr>
        <p:spPr>
          <a:xfrm>
            <a:off x="115208" y="3861096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756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err="1" smtClean="0"/>
              <a:t>Союзхимпромпроект</a:t>
            </a:r>
            <a:endParaRPr lang="ru-RU" sz="1600" b="1" kern="1200" dirty="0"/>
          </a:p>
        </p:txBody>
      </p:sp>
      <p:sp>
        <p:nvSpPr>
          <p:cNvPr id="19" name="Пятиугольник 18"/>
          <p:cNvSpPr/>
          <p:nvPr/>
        </p:nvSpPr>
        <p:spPr>
          <a:xfrm>
            <a:off x="115208" y="3357040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540000" tIns="36000" rIns="36000" bIns="36000" numCol="1" spcCol="1270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>
                <a:solidFill>
                  <a:srgbClr val="FF0000"/>
                </a:solidFill>
              </a:rPr>
              <a:t>ТАТ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НИПИ</a:t>
            </a:r>
            <a:r>
              <a:rPr lang="ru-RU" sz="1600" b="1" dirty="0">
                <a:solidFill>
                  <a:srgbClr val="00B050"/>
                </a:solidFill>
              </a:rPr>
              <a:t>НЕФТЬ</a:t>
            </a:r>
          </a:p>
        </p:txBody>
      </p:sp>
      <p:sp>
        <p:nvSpPr>
          <p:cNvPr id="20" name="Пятиугольник 19"/>
          <p:cNvSpPr/>
          <p:nvPr/>
        </p:nvSpPr>
        <p:spPr>
          <a:xfrm>
            <a:off x="101082" y="2852984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540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1200" dirty="0"/>
          </a:p>
        </p:txBody>
      </p:sp>
      <p:sp>
        <p:nvSpPr>
          <p:cNvPr id="21" name="Пятиугольник 20"/>
          <p:cNvSpPr/>
          <p:nvPr/>
        </p:nvSpPr>
        <p:spPr>
          <a:xfrm>
            <a:off x="113039" y="6381280"/>
            <a:ext cx="4464000" cy="432000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84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/>
              <a:t>Казанский </a:t>
            </a:r>
            <a:r>
              <a:rPr lang="ru-RU" sz="1600" b="1" dirty="0" smtClean="0"/>
              <a:t>архитектурно-строительный </a:t>
            </a:r>
            <a:r>
              <a:rPr lang="ru-RU" sz="1600" b="1" dirty="0"/>
              <a:t>университет</a:t>
            </a:r>
            <a:endParaRPr lang="ru-RU" sz="1600" b="1" kern="1200" dirty="0"/>
          </a:p>
        </p:txBody>
      </p:sp>
      <p:pic>
        <p:nvPicPr>
          <p:cNvPr id="24" name="Picture 6" descr="http://kpfu.ru/portal/docs/F588000100/Akademiya.nauk.R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87" t="552" r="13394" b="2"/>
          <a:stretch/>
        </p:blipFill>
        <p:spPr bwMode="auto">
          <a:xfrm>
            <a:off x="123413" y="1376816"/>
            <a:ext cx="430147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834" t="9429" r="10508" b="12097"/>
          <a:stretch/>
        </p:blipFill>
        <p:spPr bwMode="auto">
          <a:xfrm>
            <a:off x="177518" y="4905208"/>
            <a:ext cx="409628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9" descr="https://im3-tub-ru.yandex.net/i?id=43348d7a91283f0e0a78eb6fc496e212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568" y="4401152"/>
            <a:ext cx="396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837" b="37460"/>
          <a:stretch/>
        </p:blipFill>
        <p:spPr bwMode="auto">
          <a:xfrm>
            <a:off x="150269" y="5434607"/>
            <a:ext cx="770583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084" y="5913320"/>
            <a:ext cx="396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68" b="5133"/>
          <a:stretch/>
        </p:blipFill>
        <p:spPr bwMode="auto">
          <a:xfrm>
            <a:off x="164726" y="2371449"/>
            <a:ext cx="390302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7" descr="http://yunail.ru/yunail/images/m3c1097d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964" y="1880099"/>
            <a:ext cx="44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990" y="2879831"/>
            <a:ext cx="1647643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7" descr="C:\Users\Лиля\Desktop\logo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0064"/>
          <a:stretch/>
        </p:blipFill>
        <p:spPr bwMode="auto">
          <a:xfrm>
            <a:off x="-36512" y="3321040"/>
            <a:ext cx="669182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698" y="3905644"/>
            <a:ext cx="627906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im0-tub-ru.yandex.net/i?id=8bb8073f3c5d9ae2c7fa3a19b2c49681-l&amp;n=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098" y="6443387"/>
            <a:ext cx="594528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Нашивка 36"/>
          <p:cNvSpPr/>
          <p:nvPr/>
        </p:nvSpPr>
        <p:spPr>
          <a:xfrm>
            <a:off x="4500504" y="1340768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/>
              <a:t>Координация научной деятельности и налаживание сотрудничества в России и мире</a:t>
            </a:r>
            <a:endParaRPr lang="ru-RU" sz="1600" kern="1200" dirty="0"/>
          </a:p>
        </p:txBody>
      </p:sp>
      <p:sp>
        <p:nvSpPr>
          <p:cNvPr id="38" name="Нашивка 37"/>
          <p:cNvSpPr/>
          <p:nvPr/>
        </p:nvSpPr>
        <p:spPr>
          <a:xfrm>
            <a:off x="4500504" y="1844872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Научная работа в сфере производства </a:t>
            </a:r>
            <a:r>
              <a:rPr lang="ru-RU" sz="1600" dirty="0"/>
              <a:t>и потребления углеводородного сырья</a:t>
            </a:r>
            <a:endParaRPr lang="ru-RU" sz="1600" kern="1200" dirty="0"/>
          </a:p>
        </p:txBody>
      </p:sp>
      <p:sp>
        <p:nvSpPr>
          <p:cNvPr id="39" name="Нашивка 38"/>
          <p:cNvSpPr/>
          <p:nvPr/>
        </p:nvSpPr>
        <p:spPr>
          <a:xfrm>
            <a:off x="4500504" y="2348880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Физико-химические </a:t>
            </a:r>
            <a:r>
              <a:rPr lang="ru-RU" sz="1600" dirty="0"/>
              <a:t>и </a:t>
            </a:r>
            <a:r>
              <a:rPr lang="ru-RU" sz="1600" dirty="0" smtClean="0"/>
              <a:t>химико-биологические исследования</a:t>
            </a:r>
            <a:endParaRPr lang="ru-RU" sz="1600" kern="1200" dirty="0"/>
          </a:p>
        </p:txBody>
      </p:sp>
      <p:sp>
        <p:nvSpPr>
          <p:cNvPr id="40" name="Нашивка 39"/>
          <p:cNvSpPr/>
          <p:nvPr/>
        </p:nvSpPr>
        <p:spPr>
          <a:xfrm>
            <a:off x="4500504" y="2852984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Развитие </a:t>
            </a:r>
            <a:r>
              <a:rPr lang="ru-RU" sz="1600" dirty="0"/>
              <a:t>технологий в области производства мало- и </a:t>
            </a:r>
            <a:r>
              <a:rPr lang="ru-RU" sz="1600" dirty="0" err="1"/>
              <a:t>среднетоннажной</a:t>
            </a:r>
            <a:r>
              <a:rPr lang="ru-RU" sz="1600" dirty="0"/>
              <a:t> химии</a:t>
            </a:r>
            <a:endParaRPr lang="ru-RU" sz="1600" kern="1200" dirty="0"/>
          </a:p>
        </p:txBody>
      </p:sp>
      <p:sp>
        <p:nvSpPr>
          <p:cNvPr id="41" name="Нашивка 40"/>
          <p:cNvSpPr/>
          <p:nvPr/>
        </p:nvSpPr>
        <p:spPr>
          <a:xfrm>
            <a:off x="4500504" y="3357040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Научное обеспечение сектора нефтедобычи Республики Татарстан </a:t>
            </a:r>
            <a:endParaRPr lang="ru-RU" sz="1600" kern="1200" dirty="0"/>
          </a:p>
        </p:txBody>
      </p:sp>
      <p:sp>
        <p:nvSpPr>
          <p:cNvPr id="42" name="Нашивка 41"/>
          <p:cNvSpPr/>
          <p:nvPr/>
        </p:nvSpPr>
        <p:spPr>
          <a:xfrm>
            <a:off x="4500504" y="3861096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Проектирование химических производств</a:t>
            </a:r>
            <a:endParaRPr lang="ru-RU" sz="1600" kern="1200" dirty="0"/>
          </a:p>
        </p:txBody>
      </p:sp>
      <p:sp>
        <p:nvSpPr>
          <p:cNvPr id="43" name="Нашивка 42"/>
          <p:cNvSpPr/>
          <p:nvPr/>
        </p:nvSpPr>
        <p:spPr>
          <a:xfrm>
            <a:off x="4500504" y="4380803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Научная и образовательная деятельность в сфере нефтегазохимии</a:t>
            </a:r>
            <a:endParaRPr lang="ru-RU" sz="1600" kern="1200" dirty="0"/>
          </a:p>
        </p:txBody>
      </p:sp>
      <p:sp>
        <p:nvSpPr>
          <p:cNvPr id="44" name="Нашивка 43"/>
          <p:cNvSpPr/>
          <p:nvPr/>
        </p:nvSpPr>
        <p:spPr>
          <a:xfrm>
            <a:off x="4500504" y="4869208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Научная и образовательная деятельность в сфере нефтедобычи, химии, экологии </a:t>
            </a:r>
            <a:endParaRPr lang="ru-RU" sz="1600" kern="1200" dirty="0"/>
          </a:p>
        </p:txBody>
      </p:sp>
      <p:sp>
        <p:nvSpPr>
          <p:cNvPr id="45" name="Нашивка 44"/>
          <p:cNvSpPr/>
          <p:nvPr/>
        </p:nvSpPr>
        <p:spPr>
          <a:xfrm>
            <a:off x="4500504" y="5373264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Разработка композиционных материалов и конструкций из нефтехимического сырья</a:t>
            </a:r>
            <a:endParaRPr lang="ru-RU" sz="1600" kern="1200" dirty="0"/>
          </a:p>
        </p:txBody>
      </p:sp>
      <p:sp>
        <p:nvSpPr>
          <p:cNvPr id="46" name="Нашивка 45"/>
          <p:cNvSpPr/>
          <p:nvPr/>
        </p:nvSpPr>
        <p:spPr>
          <a:xfrm>
            <a:off x="4500504" y="5877272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Оптимизация химико-технологических процессов, исследование новых материалов</a:t>
            </a:r>
            <a:endParaRPr lang="ru-RU" sz="1600" kern="1200" dirty="0"/>
          </a:p>
        </p:txBody>
      </p:sp>
      <p:sp>
        <p:nvSpPr>
          <p:cNvPr id="47" name="Нашивка 46"/>
          <p:cNvSpPr/>
          <p:nvPr/>
        </p:nvSpPr>
        <p:spPr>
          <a:xfrm>
            <a:off x="4500504" y="6381376"/>
            <a:ext cx="4608000" cy="432000"/>
          </a:xfrm>
          <a:prstGeom prst="chevron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08000" tIns="36000" rIns="36000" bIns="3600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/>
              <a:t>Разработка технологий применения химических материалов в строительстве</a:t>
            </a:r>
            <a:endParaRPr lang="ru-RU" sz="1600" kern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7812360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1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9557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Единый укрупнённый центр технологических компетенций и передачи знаний КНИТУ в Нижнекамске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79968" y="2602669"/>
            <a:ext cx="3171952" cy="756000"/>
            <a:chOff x="4202116" y="846680"/>
            <a:chExt cx="1083720" cy="677325"/>
          </a:xfrm>
          <a:scene3d>
            <a:camera prst="orthographicFront"/>
            <a:lightRig rig="flat" dir="t"/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4202116" y="846680"/>
              <a:ext cx="1083720" cy="677325"/>
            </a:xfrm>
            <a:prstGeom prst="roundRect">
              <a:avLst>
                <a:gd name="adj" fmla="val 10000"/>
              </a:avLst>
            </a:prstGeom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Скругленный прямоугольник 6"/>
            <p:cNvSpPr/>
            <p:nvPr/>
          </p:nvSpPr>
          <p:spPr>
            <a:xfrm>
              <a:off x="4221954" y="866518"/>
              <a:ext cx="1044044" cy="637649"/>
            </a:xfrm>
            <a:prstGeom prst="rect">
              <a:avLst/>
            </a:prstGeom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" tIns="8890" rIns="13335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Филиал ПИ «</a:t>
              </a:r>
              <a:r>
                <a:rPr lang="ru-RU" kern="1200" dirty="0" err="1" smtClean="0"/>
                <a:t>Союзхимпромпроект</a:t>
              </a:r>
              <a:r>
                <a:rPr lang="ru-RU" kern="1200" dirty="0" smtClean="0"/>
                <a:t>»</a:t>
              </a:r>
              <a:endParaRPr lang="ru-RU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79968" y="3502685"/>
            <a:ext cx="3171952" cy="936000"/>
            <a:chOff x="4202116" y="1693337"/>
            <a:chExt cx="1083720" cy="677325"/>
          </a:xfrm>
          <a:scene3d>
            <a:camera prst="orthographicFront"/>
            <a:lightRig rig="flat" dir="t"/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4202116" y="1693337"/>
              <a:ext cx="1083720" cy="677325"/>
            </a:xfrm>
            <a:prstGeom prst="roundRect">
              <a:avLst>
                <a:gd name="adj" fmla="val 10000"/>
              </a:avLst>
            </a:prstGeom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Скругленный прямоугольник 8"/>
            <p:cNvSpPr/>
            <p:nvPr/>
          </p:nvSpPr>
          <p:spPr>
            <a:xfrm>
              <a:off x="4221954" y="1713175"/>
              <a:ext cx="1044044" cy="637649"/>
            </a:xfrm>
            <a:prstGeom prst="rect">
              <a:avLst/>
            </a:prstGeom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" tIns="8890" rIns="13335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Сертификационная лаборатория по полимерам и композитам</a:t>
              </a:r>
              <a:endParaRPr lang="ru-RU" kern="12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79968" y="4582805"/>
            <a:ext cx="3171952" cy="648000"/>
            <a:chOff x="4202116" y="2539993"/>
            <a:chExt cx="1083720" cy="677325"/>
          </a:xfrm>
          <a:scene3d>
            <a:camera prst="orthographicFront"/>
            <a:lightRig rig="fla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4202116" y="2539993"/>
              <a:ext cx="1083720" cy="677325"/>
            </a:xfrm>
            <a:prstGeom prst="roundRect">
              <a:avLst>
                <a:gd name="adj" fmla="val 10000"/>
              </a:avLst>
            </a:prstGeom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кругленный прямоугольник 10"/>
            <p:cNvSpPr/>
            <p:nvPr/>
          </p:nvSpPr>
          <p:spPr>
            <a:xfrm>
              <a:off x="4221954" y="2559831"/>
              <a:ext cx="1044044" cy="637649"/>
            </a:xfrm>
            <a:prstGeom prst="rect">
              <a:avLst/>
            </a:prstGeom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" tIns="8890" rIns="13335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Центр трансфера технологий</a:t>
              </a:r>
              <a:endParaRPr lang="ru-RU" kern="1200" dirty="0"/>
            </a:p>
          </p:txBody>
        </p:sp>
      </p:grpSp>
      <p:sp>
        <p:nvSpPr>
          <p:cNvPr id="9" name="Прямая соединительная линия 11"/>
          <p:cNvSpPr/>
          <p:nvPr/>
        </p:nvSpPr>
        <p:spPr>
          <a:xfrm>
            <a:off x="544503" y="2523826"/>
            <a:ext cx="135465" cy="30479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47963"/>
                </a:lnTo>
                <a:lnTo>
                  <a:pt x="135465" y="3047963"/>
                </a:lnTo>
              </a:path>
            </a:pathLst>
          </a:custGeom>
          <a:noFill/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Группа 9"/>
          <p:cNvGrpSpPr/>
          <p:nvPr/>
        </p:nvGrpSpPr>
        <p:grpSpPr>
          <a:xfrm>
            <a:off x="679968" y="5374893"/>
            <a:ext cx="3171952" cy="756000"/>
            <a:chOff x="4202116" y="3386650"/>
            <a:chExt cx="1083720" cy="677325"/>
          </a:xfrm>
          <a:scene3d>
            <a:camera prst="orthographicFront"/>
            <a:lightRig rig="flat" dir="t"/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202116" y="3386650"/>
              <a:ext cx="1083720" cy="677325"/>
            </a:xfrm>
            <a:prstGeom prst="roundRect">
              <a:avLst>
                <a:gd name="adj" fmla="val 10000"/>
              </a:avLst>
            </a:prstGeom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Скругленный прямоугольник 13"/>
            <p:cNvSpPr/>
            <p:nvPr/>
          </p:nvSpPr>
          <p:spPr>
            <a:xfrm>
              <a:off x="4221954" y="3406488"/>
              <a:ext cx="1044044" cy="637649"/>
            </a:xfrm>
            <a:prstGeom prst="rect">
              <a:avLst/>
            </a:prstGeom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" tIns="8890" rIns="13335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Парк технологического оборудования</a:t>
              </a:r>
              <a:endParaRPr lang="ru-RU" kern="1200" dirty="0"/>
            </a:p>
          </p:txBody>
        </p:sp>
      </p:grpSp>
      <p:sp>
        <p:nvSpPr>
          <p:cNvPr id="21" name="Прямая соединительная линия 3"/>
          <p:cNvSpPr/>
          <p:nvPr/>
        </p:nvSpPr>
        <p:spPr>
          <a:xfrm>
            <a:off x="553054" y="2486698"/>
            <a:ext cx="135465" cy="5079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7993"/>
                </a:lnTo>
                <a:lnTo>
                  <a:pt x="135465" y="507993"/>
                </a:lnTo>
              </a:path>
            </a:pathLst>
          </a:custGeom>
          <a:noFill/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Прямая соединительная линия 4"/>
          <p:cNvSpPr/>
          <p:nvPr/>
        </p:nvSpPr>
        <p:spPr>
          <a:xfrm>
            <a:off x="553054" y="2486698"/>
            <a:ext cx="135465" cy="13546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54650"/>
                </a:lnTo>
                <a:lnTo>
                  <a:pt x="135465" y="1354650"/>
                </a:lnTo>
              </a:path>
            </a:pathLst>
          </a:custGeom>
          <a:noFill/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Прямая соединительная линия 5"/>
          <p:cNvSpPr/>
          <p:nvPr/>
        </p:nvSpPr>
        <p:spPr>
          <a:xfrm>
            <a:off x="553054" y="2486698"/>
            <a:ext cx="135465" cy="220130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201307"/>
                </a:lnTo>
                <a:lnTo>
                  <a:pt x="135465" y="2201307"/>
                </a:lnTo>
              </a:path>
            </a:pathLst>
          </a:custGeom>
          <a:noFill/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" name="Группа 4"/>
          <p:cNvGrpSpPr/>
          <p:nvPr/>
        </p:nvGrpSpPr>
        <p:grpSpPr>
          <a:xfrm>
            <a:off x="409038" y="1630477"/>
            <a:ext cx="3586898" cy="821341"/>
            <a:chOff x="3931186" y="24"/>
            <a:chExt cx="1354650" cy="677325"/>
          </a:xfrm>
          <a:scene3d>
            <a:camera prst="orthographicFront"/>
            <a:lightRig rig="flat" dir="t"/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931186" y="24"/>
              <a:ext cx="1354650" cy="67732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3951024" y="19862"/>
              <a:ext cx="1314974" cy="63764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Структура Нижнекамского инжинирингового центра</a:t>
              </a:r>
              <a:endParaRPr lang="ru-RU" sz="2000" b="1" kern="1200" dirty="0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572000" y="1484784"/>
            <a:ext cx="4176464" cy="489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ru-RU" sz="2000" b="1" u="sng" dirty="0" smtClean="0"/>
              <a:t>Направления образовательной подготовки центра:</a:t>
            </a:r>
          </a:p>
          <a:p>
            <a:pPr marL="285750" indent="-285750">
              <a:lnSpc>
                <a:spcPct val="110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/>
              <a:t>Центр подготовки и переподготовки инженерно-технических работников и оценки квалификаций</a:t>
            </a:r>
          </a:p>
          <a:p>
            <a:pPr marL="285750" indent="-285750">
              <a:lnSpc>
                <a:spcPct val="110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Ц</a:t>
            </a:r>
            <a:r>
              <a:rPr lang="ru-RU" dirty="0" smtClean="0"/>
              <a:t>ентр сертификации специалистов в области информационных технологий </a:t>
            </a:r>
            <a:r>
              <a:rPr lang="en-US" dirty="0" smtClean="0"/>
              <a:t>Microsoft</a:t>
            </a:r>
            <a:endParaRPr lang="ru-RU" dirty="0" smtClean="0"/>
          </a:p>
          <a:p>
            <a:pPr marL="285750" indent="-285750">
              <a:lnSpc>
                <a:spcPct val="110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/>
              <a:t>Детский технопарк «</a:t>
            </a:r>
            <a:r>
              <a:rPr lang="ru-RU" dirty="0" err="1" smtClean="0"/>
              <a:t>Кванториум</a:t>
            </a:r>
            <a:r>
              <a:rPr lang="ru-RU" dirty="0" smtClean="0"/>
              <a:t>»</a:t>
            </a:r>
          </a:p>
          <a:p>
            <a:pPr marL="285750" indent="-285750">
              <a:lnSpc>
                <a:spcPct val="110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/>
              <a:t>Центр гражданско-</a:t>
            </a:r>
            <a:r>
              <a:rPr lang="ru-RU" dirty="0" err="1" smtClean="0"/>
              <a:t>патриатического</a:t>
            </a:r>
            <a:r>
              <a:rPr lang="ru-RU" dirty="0" smtClean="0"/>
              <a:t> воспитания и допризывной подготовки </a:t>
            </a:r>
          </a:p>
          <a:p>
            <a:pPr marL="285750" indent="-285750">
              <a:lnSpc>
                <a:spcPct val="110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/>
              <a:t>Центр специальной подготовки и аттестации сварщиков и дополнительного образования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817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488463532"/>
              </p:ext>
            </p:extLst>
          </p:nvPr>
        </p:nvGraphicFramePr>
        <p:xfrm>
          <a:off x="23526" y="1431714"/>
          <a:ext cx="903649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70" name="Picture 1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23" t="13946" r="18000" b="20859"/>
          <a:stretch/>
        </p:blipFill>
        <p:spPr bwMode="auto">
          <a:xfrm>
            <a:off x="7855063" y="6189269"/>
            <a:ext cx="1098249" cy="84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 descr="Business icons vector art - Download Business vectors - 109196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60" t="7540" r="72802" b="73832"/>
          <a:stretch/>
        </p:blipFill>
        <p:spPr bwMode="auto">
          <a:xfrm>
            <a:off x="7855063" y="5043648"/>
            <a:ext cx="947818" cy="89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Business icons vector art - Download Business vectors - 109196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234" t="12556" r="7054" b="71683"/>
          <a:stretch/>
        </p:blipFill>
        <p:spPr bwMode="auto">
          <a:xfrm>
            <a:off x="7503131" y="5075233"/>
            <a:ext cx="363108" cy="36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Научно-технические советы </a:t>
            </a:r>
            <a:br>
              <a:rPr lang="ru-RU" dirty="0" smtClean="0"/>
            </a:br>
            <a:r>
              <a:rPr lang="ru-RU" dirty="0" smtClean="0"/>
              <a:t>ОАО «Татнефтехиминвест-холдинг»</a:t>
            </a:r>
            <a:endParaRPr lang="ru-RU" dirty="0"/>
          </a:p>
        </p:txBody>
      </p:sp>
      <p:pic>
        <p:nvPicPr>
          <p:cNvPr id="12" name="Picture 8" descr="Business icons vector art - Download Business vectors - 109196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394" t="72770" r="45747" b="4751"/>
          <a:stretch/>
        </p:blipFill>
        <p:spPr bwMode="auto">
          <a:xfrm>
            <a:off x="7884368" y="3447938"/>
            <a:ext cx="936104" cy="891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9" name="Picture 9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54867" b="65455" l="8294" r="246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48" t="53543" r="73288" b="33222"/>
          <a:stretch/>
        </p:blipFill>
        <p:spPr bwMode="auto">
          <a:xfrm>
            <a:off x="7598076" y="1863762"/>
            <a:ext cx="1498049" cy="1085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54018" b="66394" l="77893" r="941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048" t="53770" r="7372" b="32059"/>
          <a:stretch/>
        </p:blipFill>
        <p:spPr bwMode="auto">
          <a:xfrm>
            <a:off x="8460432" y="4033202"/>
            <a:ext cx="718901" cy="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8" descr="Business icons vector art - Download Business vectors - 109196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80" t="50000" r="72739" b="31064"/>
          <a:stretch/>
        </p:blipFill>
        <p:spPr bwMode="auto">
          <a:xfrm>
            <a:off x="8730335" y="5177591"/>
            <a:ext cx="356718" cy="40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Business icons vector art - Download Business vectors - 109196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98" t="8120" r="29576" b="73969"/>
          <a:stretch/>
        </p:blipFill>
        <p:spPr bwMode="auto">
          <a:xfrm>
            <a:off x="7452320" y="5723742"/>
            <a:ext cx="485927" cy="31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1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364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920880" cy="936000"/>
          </a:xfrm>
        </p:spPr>
        <p:txBody>
          <a:bodyPr/>
          <a:lstStyle/>
          <a:p>
            <a:r>
              <a:rPr lang="ru-RU" dirty="0"/>
              <a:t>Экспертный совет </a:t>
            </a:r>
            <a:r>
              <a:rPr lang="ru-RU" dirty="0" smtClean="0"/>
              <a:t>ОАО </a:t>
            </a:r>
            <a:r>
              <a:rPr lang="ru-RU" dirty="0"/>
              <a:t>«Татнефтехиминвест-холдинг</a:t>
            </a:r>
            <a:r>
              <a:rPr lang="ru-RU" dirty="0" smtClean="0"/>
              <a:t>» по расширению использования нефтехимической продукции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855303122"/>
              </p:ext>
            </p:extLst>
          </p:nvPr>
        </p:nvGraphicFramePr>
        <p:xfrm>
          <a:off x="139552" y="1340768"/>
          <a:ext cx="903649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44" b="9292"/>
          <a:stretch/>
        </p:blipFill>
        <p:spPr bwMode="auto">
          <a:xfrm>
            <a:off x="7092280" y="1988840"/>
            <a:ext cx="1800200" cy="97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nenergy.ru/upload/iblock/ee4/ee42f61753436b5813f597766e3b4d7c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043" b="19457"/>
          <a:stretch/>
        </p:blipFill>
        <p:spPr bwMode="auto">
          <a:xfrm>
            <a:off x="35496" y="3861048"/>
            <a:ext cx="1227584" cy="87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tepleko.ru/images/stories/fg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866274"/>
            <a:ext cx="845440" cy="90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64088" y="3789040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Министерство транспорта </a:t>
            </a:r>
            <a:r>
              <a:rPr lang="ru-RU" sz="1600" b="1" dirty="0"/>
              <a:t>и дорожного хозяйства Республики Татарстан</a:t>
            </a:r>
          </a:p>
        </p:txBody>
      </p:sp>
      <p:pic>
        <p:nvPicPr>
          <p:cNvPr id="8" name="Picture 2" descr="C:\Users\user\Desktop\12\republic-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89040"/>
            <a:ext cx="792921" cy="76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kpfu.ru/portal/docs/F1412758293/72b1797b0422d10993e2a5ed4a36198a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75" r="20512"/>
          <a:stretch/>
        </p:blipFill>
        <p:spPr bwMode="auto">
          <a:xfrm>
            <a:off x="251520" y="4930719"/>
            <a:ext cx="771843" cy="8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912759"/>
            <a:ext cx="683935" cy="73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https://img.nagradion.ru/images/bf300x500/shields/shield2131415357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0468" y="3916814"/>
            <a:ext cx="740991" cy="73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mg.findtm.ru/img/tz_registered_img/27/276386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3316" y="5733256"/>
            <a:ext cx="646675" cy="83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s://petrodigest.ru/images/Pictures_for_articles/Tatneft/tatneft_logo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69160"/>
            <a:ext cx="1494095" cy="51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pbs.twimg.com/profile_images/562238529506246656/det7vI13.jpe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482841"/>
            <a:ext cx="720080" cy="71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1721" y="6407964"/>
            <a:ext cx="2214175" cy="261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64088" y="4581128"/>
            <a:ext cx="3706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Министерство </a:t>
            </a:r>
            <a:r>
              <a:rPr lang="ru-RU" sz="1600" b="1" dirty="0"/>
              <a:t>строительства, архитектуры и ЖКХ Республики Татарстан</a:t>
            </a:r>
          </a:p>
        </p:txBody>
      </p:sp>
      <p:pic>
        <p:nvPicPr>
          <p:cNvPr id="21" name="Picture 2" descr="C:\Users\user\Desktop\12\republic-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536947"/>
            <a:ext cx="792921" cy="76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3s.ru/upload/medialibrary/705/70594f6e13783fb7e55c93a11caa9ae3.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25" t="3384" r="12516" b="9905"/>
          <a:stretch/>
        </p:blipFill>
        <p:spPr bwMode="auto">
          <a:xfrm>
            <a:off x="1403648" y="5481312"/>
            <a:ext cx="713016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660233" y="5436513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Исполнительный комитет </a:t>
            </a:r>
            <a:r>
              <a:rPr lang="ru-RU" sz="1600" b="1" dirty="0"/>
              <a:t>города Казани</a:t>
            </a:r>
          </a:p>
        </p:txBody>
      </p:sp>
      <p:pic>
        <p:nvPicPr>
          <p:cNvPr id="2054" name="Picture 6" descr="http://kakdobratsyado.ru/wp-content/uploads/2017/03/kazan-gerb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 xmlns="">
                  <a14:imgLayer r:embed="rId21">
                    <a14:imgEffect>
                      <a14:backgroundRemoval t="0" b="9701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445224"/>
            <a:ext cx="469651" cy="57062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 xmlns="">
                  <a14:imgLayer r:embed="rId2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152" y="5714790"/>
            <a:ext cx="828976" cy="81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715474" y="6258798"/>
            <a:ext cx="22273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/>
              <a:t>ГКУ «</a:t>
            </a:r>
            <a:r>
              <a:rPr lang="ru-RU" sz="1600" b="1" dirty="0" err="1"/>
              <a:t>Главтатдортранс</a:t>
            </a:r>
            <a:r>
              <a:rPr lang="ru-RU" sz="1600" b="1" dirty="0"/>
              <a:t>»</a:t>
            </a:r>
          </a:p>
        </p:txBody>
      </p:sp>
      <p:pic>
        <p:nvPicPr>
          <p:cNvPr id="28" name="Picture 2" descr="C:\Users\user\Desktop\12\republic-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9319" y="6049115"/>
            <a:ext cx="792921" cy="76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56" b="13308"/>
          <a:stretch/>
        </p:blipFill>
        <p:spPr bwMode="auto">
          <a:xfrm>
            <a:off x="3059832" y="4797152"/>
            <a:ext cx="1440160" cy="726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https://fedorischev.info/sites/default/files/2017-08/vniigaz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06" y="5815902"/>
            <a:ext cx="1234355" cy="70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2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8480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051720" y="2366962"/>
            <a:ext cx="6693336" cy="1854126"/>
          </a:xfrm>
        </p:spPr>
        <p:txBody>
          <a:bodyPr/>
          <a:lstStyle/>
          <a:p>
            <a:pPr algn="ctr" fontAlgn="t"/>
            <a:r>
              <a:rPr lang="ru-RU" dirty="0">
                <a:latin typeface="Cambria" pitchFamily="18" charset="0"/>
              </a:rPr>
              <a:t>Программное развитие нефтегазохимического комплекса </a:t>
            </a:r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Республики Татарстан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557881762"/>
              </p:ext>
            </p:extLst>
          </p:nvPr>
        </p:nvGraphicFramePr>
        <p:xfrm>
          <a:off x="0" y="2924944"/>
          <a:ext cx="899160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433" y="2029319"/>
            <a:ext cx="1906596" cy="113877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txBody>
          <a:bodyPr wrap="square">
            <a:spAutoFit/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1700" b="1" dirty="0"/>
              <a:t>Программа </a:t>
            </a:r>
          </a:p>
          <a:p>
            <a:pPr algn="ctr">
              <a:defRPr/>
            </a:pPr>
            <a:r>
              <a:rPr lang="ru-RU" sz="1700" b="1" dirty="0"/>
              <a:t>развития </a:t>
            </a:r>
            <a:r>
              <a:rPr lang="ru-RU" sz="1700" b="1" dirty="0" smtClean="0"/>
              <a:t>НГХК РТ </a:t>
            </a:r>
            <a:endParaRPr lang="ru-RU" sz="1700" b="1" dirty="0"/>
          </a:p>
          <a:p>
            <a:pPr algn="ctr">
              <a:defRPr/>
            </a:pPr>
            <a:r>
              <a:rPr lang="ru-RU" sz="1700" b="1" dirty="0"/>
              <a:t>на 1999-2003 годы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48085" y="2029319"/>
            <a:ext cx="1907891" cy="11387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1700" b="1" dirty="0"/>
              <a:t>Программа </a:t>
            </a:r>
          </a:p>
          <a:p>
            <a:pPr algn="ctr">
              <a:defRPr/>
            </a:pPr>
            <a:r>
              <a:rPr lang="ru-RU" sz="1700" b="1" dirty="0"/>
              <a:t>развития НГХК РТ</a:t>
            </a:r>
            <a:r>
              <a:rPr lang="ru-RU" sz="1700" b="1" dirty="0" smtClean="0"/>
              <a:t> </a:t>
            </a:r>
          </a:p>
          <a:p>
            <a:pPr algn="ctr">
              <a:defRPr/>
            </a:pPr>
            <a:r>
              <a:rPr lang="ru-RU" sz="1700" b="1" dirty="0" smtClean="0"/>
              <a:t>на </a:t>
            </a:r>
            <a:r>
              <a:rPr lang="ru-RU" sz="1700" b="1" dirty="0"/>
              <a:t>2004-2008 годы 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1907704" y="2240596"/>
            <a:ext cx="424488" cy="521389"/>
          </a:xfrm>
          <a:prstGeom prst="right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32041" y="2033205"/>
            <a:ext cx="1872207" cy="11387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1700" b="1" dirty="0"/>
              <a:t>Программа </a:t>
            </a:r>
          </a:p>
          <a:p>
            <a:pPr algn="ctr">
              <a:defRPr/>
            </a:pPr>
            <a:r>
              <a:rPr lang="ru-RU" sz="1700" b="1" dirty="0"/>
              <a:t>развития НГХК РТ</a:t>
            </a:r>
            <a:r>
              <a:rPr lang="ru-RU" sz="1700" b="1" dirty="0" smtClean="0"/>
              <a:t> </a:t>
            </a:r>
            <a:endParaRPr lang="ru-RU" sz="1700" b="1" dirty="0"/>
          </a:p>
          <a:p>
            <a:pPr algn="ctr">
              <a:defRPr/>
            </a:pPr>
            <a:r>
              <a:rPr lang="ru-RU" sz="1700" b="1" dirty="0"/>
              <a:t>на </a:t>
            </a:r>
            <a:r>
              <a:rPr lang="ru-RU" sz="1700" b="1" dirty="0" smtClean="0"/>
              <a:t>2010-2014 </a:t>
            </a:r>
            <a:r>
              <a:rPr lang="ru-RU" sz="1700" b="1" dirty="0"/>
              <a:t>годы 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4427984" y="2212008"/>
            <a:ext cx="432048" cy="521389"/>
          </a:xfrm>
          <a:prstGeom prst="right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44" y="142851"/>
            <a:ext cx="8173572" cy="765869"/>
          </a:xfrm>
        </p:spPr>
        <p:txBody>
          <a:bodyPr>
            <a:noAutofit/>
          </a:bodyPr>
          <a:lstStyle/>
          <a:p>
            <a:r>
              <a:rPr lang="ru-RU" dirty="0" smtClean="0"/>
              <a:t>Комплексное развитие отраслей НГХК в рамках программно-целевого подхода 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6804248" y="2178472"/>
            <a:ext cx="432048" cy="521389"/>
          </a:xfrm>
          <a:prstGeom prst="right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36296" y="1988840"/>
            <a:ext cx="1872208" cy="1138773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1700" b="1" dirty="0"/>
              <a:t>Программа </a:t>
            </a:r>
          </a:p>
          <a:p>
            <a:pPr algn="ctr">
              <a:defRPr/>
            </a:pPr>
            <a:r>
              <a:rPr lang="ru-RU" sz="1700" b="1" dirty="0"/>
              <a:t>развития НГХК РТ </a:t>
            </a:r>
          </a:p>
          <a:p>
            <a:pPr algn="ctr">
              <a:defRPr/>
            </a:pPr>
            <a:r>
              <a:rPr lang="ru-RU" sz="1700" b="1" dirty="0"/>
              <a:t>на </a:t>
            </a:r>
            <a:r>
              <a:rPr lang="ru-RU" sz="1700" b="1" dirty="0" smtClean="0"/>
              <a:t>2015-2019 </a:t>
            </a:r>
            <a:r>
              <a:rPr lang="ru-RU" sz="1700" b="1" dirty="0"/>
              <a:t>годы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8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768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529438922"/>
              </p:ext>
            </p:extLst>
          </p:nvPr>
        </p:nvGraphicFramePr>
        <p:xfrm>
          <a:off x="107504" y="2349721"/>
          <a:ext cx="9036496" cy="4391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 Box 123"/>
          <p:cNvSpPr txBox="1">
            <a:spLocks noChangeArrowheads="1"/>
          </p:cNvSpPr>
          <p:nvPr/>
        </p:nvSpPr>
        <p:spPr bwMode="auto">
          <a:xfrm>
            <a:off x="1115616" y="2711822"/>
            <a:ext cx="267969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1999-2003 гг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. </a:t>
            </a:r>
          </a:p>
          <a:p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(Первая </a:t>
            </a:r>
            <a:endParaRPr lang="ru-RU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программа</a:t>
            </a:r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) </a:t>
            </a:r>
          </a:p>
        </p:txBody>
      </p:sp>
      <p:sp>
        <p:nvSpPr>
          <p:cNvPr id="21" name="Text Box 123"/>
          <p:cNvSpPr txBox="1">
            <a:spLocks noChangeArrowheads="1"/>
          </p:cNvSpPr>
          <p:nvPr/>
        </p:nvSpPr>
        <p:spPr bwMode="auto">
          <a:xfrm>
            <a:off x="2873605" y="2258869"/>
            <a:ext cx="270650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2004-2008 гг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. </a:t>
            </a:r>
          </a:p>
          <a:p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(Вторая </a:t>
            </a:r>
            <a:endParaRPr lang="ru-RU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программа</a:t>
            </a:r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) 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7376391" y="3128847"/>
            <a:ext cx="1804121" cy="44416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accent2"/>
                </a:solidFill>
                <a:cs typeface="Times New Roman" pitchFamily="18" charset="0"/>
              </a:rPr>
              <a:t>Татарстан</a:t>
            </a:r>
            <a:endParaRPr lang="ru-RU" sz="2400" b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6313292" y="5091009"/>
            <a:ext cx="2723204" cy="714255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accent1"/>
                </a:solidFill>
                <a:cs typeface="Times New Roman" pitchFamily="18" charset="0"/>
              </a:rPr>
              <a:t>в среднем по регионам России</a:t>
            </a:r>
            <a:endParaRPr lang="ru-RU" sz="2400" b="1" dirty="0">
              <a:solidFill>
                <a:schemeClr val="accent1"/>
              </a:solidFill>
              <a:cs typeface="Times New Roman" pitchFamily="18" charset="0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Динамика производства в химии и нефтехимии России и Татарстана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(в % к уровню 1990 года)</a:t>
            </a:r>
            <a:endParaRPr lang="ru-RU" sz="2400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2267744" y="3861047"/>
            <a:ext cx="144016" cy="1587089"/>
          </a:xfrm>
          <a:prstGeom prst="straightConnector1">
            <a:avLst/>
          </a:prstGeom>
          <a:ln w="28575">
            <a:prstDash val="lgDash"/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411760" y="3873169"/>
            <a:ext cx="1080120" cy="1140007"/>
          </a:xfrm>
          <a:prstGeom prst="straightConnector1">
            <a:avLst/>
          </a:prstGeom>
          <a:ln w="28575">
            <a:prstDash val="lgDash"/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3795308" y="3189169"/>
            <a:ext cx="128620" cy="1465422"/>
          </a:xfrm>
          <a:prstGeom prst="straightConnector1">
            <a:avLst/>
          </a:prstGeom>
          <a:ln w="28575">
            <a:prstDash val="lgDash"/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3924104" y="3189169"/>
            <a:ext cx="1151952" cy="671878"/>
          </a:xfrm>
          <a:prstGeom prst="straightConnector1">
            <a:avLst/>
          </a:prstGeom>
          <a:ln w="28575">
            <a:prstDash val="lgDash"/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 Box 123"/>
          <p:cNvSpPr txBox="1">
            <a:spLocks noChangeArrowheads="1"/>
          </p:cNvSpPr>
          <p:nvPr/>
        </p:nvSpPr>
        <p:spPr bwMode="auto">
          <a:xfrm>
            <a:off x="4499992" y="1484784"/>
            <a:ext cx="181329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2010-2014 гг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. </a:t>
            </a: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(Третья </a:t>
            </a: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программа</a:t>
            </a:r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) 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5724128" y="2420888"/>
            <a:ext cx="144016" cy="1104220"/>
          </a:xfrm>
          <a:prstGeom prst="straightConnector1">
            <a:avLst/>
          </a:prstGeom>
          <a:ln w="28575">
            <a:prstDash val="lgDash"/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943877" y="2420888"/>
            <a:ext cx="1004387" cy="504056"/>
          </a:xfrm>
          <a:prstGeom prst="straightConnector1">
            <a:avLst/>
          </a:prstGeom>
          <a:ln w="28575">
            <a:prstDash val="lgDash"/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Text Box 123"/>
          <p:cNvSpPr txBox="1">
            <a:spLocks noChangeArrowheads="1"/>
          </p:cNvSpPr>
          <p:nvPr/>
        </p:nvSpPr>
        <p:spPr bwMode="auto">
          <a:xfrm>
            <a:off x="6329989" y="1340768"/>
            <a:ext cx="184241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2015-2019 гг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. </a:t>
            </a: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(Четвёртая </a:t>
            </a: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программа</a:t>
            </a:r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) </a:t>
            </a: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7376391" y="2276872"/>
            <a:ext cx="75930" cy="648072"/>
          </a:xfrm>
          <a:prstGeom prst="straightConnector1">
            <a:avLst/>
          </a:prstGeom>
          <a:ln w="28575">
            <a:prstDash val="lgDash"/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7501184" y="2258869"/>
            <a:ext cx="1031256" cy="342039"/>
          </a:xfrm>
          <a:prstGeom prst="straightConnector1">
            <a:avLst/>
          </a:prstGeom>
          <a:ln w="28575">
            <a:prstDash val="lgDash"/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4052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72" y="71414"/>
            <a:ext cx="8533612" cy="990600"/>
          </a:xfrm>
        </p:spPr>
        <p:txBody>
          <a:bodyPr/>
          <a:lstStyle/>
          <a:p>
            <a:r>
              <a:rPr lang="ru-RU" dirty="0" smtClean="0"/>
              <a:t>Реализация инвестиционных проектов </a:t>
            </a:r>
            <a:br>
              <a:rPr lang="ru-RU" dirty="0" smtClean="0"/>
            </a:br>
            <a:r>
              <a:rPr lang="ru-RU" dirty="0" smtClean="0"/>
              <a:t>в 1-ю </a:t>
            </a:r>
            <a:r>
              <a:rPr lang="ru-RU" dirty="0"/>
              <a:t>Программу развития НГХК </a:t>
            </a:r>
            <a:r>
              <a:rPr lang="ru-RU" dirty="0" smtClean="0"/>
              <a:t>РТ,</a:t>
            </a:r>
            <a:br>
              <a:rPr lang="ru-RU" dirty="0" smtClean="0"/>
            </a:br>
            <a:r>
              <a:rPr lang="ru-RU" sz="2400" dirty="0" smtClean="0"/>
              <a:t>1999-2003гг.</a:t>
            </a:r>
            <a:endParaRPr lang="ru-RU" sz="3200" dirty="0"/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62376" y="1644215"/>
            <a:ext cx="3097255" cy="1532727"/>
          </a:xfrm>
          <a:prstGeom prst="wedgeRectCallout">
            <a:avLst>
              <a:gd name="adj1" fmla="val -16071"/>
              <a:gd name="adj2" fmla="val 69377"/>
            </a:avLst>
          </a:prstGeom>
          <a:solidFill>
            <a:sysClr val="window" lastClr="FFFFFF"/>
          </a:solidFill>
          <a:ln w="28575" cap="flat" cmpd="sng" algn="ctr">
            <a:solidFill>
              <a:srgbClr val="73C95B">
                <a:lumMod val="50000"/>
              </a:srgbClr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неэтилированновый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автомобильный бензин и компоненты углеводородных фракций, бутадиеновые каучуки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</a:t>
            </a:r>
            <a:r>
              <a:rPr kumimoji="0" lang="ru-RU" sz="13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Нэфис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3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Косметикс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туалетное мыло (модернизация)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 «</a:t>
            </a:r>
            <a:r>
              <a:rPr kumimoji="0" lang="ru-RU" sz="13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Тасма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-Холдинг»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возобновление производства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323528" y="4725144"/>
            <a:ext cx="3384376" cy="992579"/>
          </a:xfrm>
          <a:prstGeom prst="wedgeRectCallout">
            <a:avLst>
              <a:gd name="adj1" fmla="val 25161"/>
              <a:gd name="adj2" fmla="val -78870"/>
            </a:avLst>
          </a:prstGeom>
          <a:ln w="28575">
            <a:solidFill>
              <a:srgbClr val="73C95B">
                <a:lumMod val="50000"/>
              </a:srgbClr>
            </a:solidFill>
          </a:ln>
        </p:spPr>
        <p:txBody>
          <a:bodyPr wrap="square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«Нижнекамскнефтехим»: 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нефтеполимерная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смола, 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термополимерная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олифа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«Казаньоргсинтез»: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полиэтилен высокого давления (наращение)</a:t>
            </a:r>
            <a:endParaRPr kumimoji="0" lang="ru-RU" sz="13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75856" y="1628800"/>
            <a:ext cx="2916000" cy="1532727"/>
          </a:xfrm>
          <a:prstGeom prst="wedgeRectCallout">
            <a:avLst>
              <a:gd name="adj1" fmla="val -10350"/>
              <a:gd name="adj2" fmla="val 78337"/>
            </a:avLst>
          </a:prstGeom>
          <a:ln w="28575">
            <a:solidFill>
              <a:srgbClr val="73C95B">
                <a:lumMod val="50000"/>
              </a:srgbClr>
            </a:solidFill>
          </a:ln>
        </p:spPr>
        <p:txBody>
          <a:bodyPr wrap="square">
            <a:spAutoFit/>
          </a:bodyPr>
          <a:lstStyle/>
          <a:p>
            <a:pPr marL="88900" marR="0" lvl="0" indent="-8890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простые полиэфиры</a:t>
            </a:r>
          </a:p>
          <a:p>
            <a:pPr marL="88900" marR="0" lvl="0" indent="-8890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«Казаньоргсинтез»: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полиэтилен низкого давления, полиэтилен высокого давления (реконструкция), полиэтиленовые трубы (реконструкция), полимерная тара (реконструкция)</a:t>
            </a:r>
            <a:endParaRPr kumimoji="0" lang="ru-RU" sz="13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716016" y="4707284"/>
            <a:ext cx="4356000" cy="1712777"/>
          </a:xfrm>
          <a:prstGeom prst="wedgeRectCallout">
            <a:avLst>
              <a:gd name="adj1" fmla="val -18108"/>
              <a:gd name="adj2" fmla="val -66559"/>
            </a:avLst>
          </a:prstGeom>
          <a:ln w="28575">
            <a:solidFill>
              <a:srgbClr val="73C95B">
                <a:lumMod val="50000"/>
              </a:srgbClr>
            </a:solidFill>
          </a:ln>
        </p:spPr>
        <p:txBody>
          <a:bodyPr wrap="square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метил-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трет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-бутиловый эфир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«Казаньоргсинтез»: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этилен (наращение), полиэтилен высокого давления (наращение), продуты для нефтепромыслов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«Татнефть»: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базовый комплекс Нижнекамского НПЗ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«ТАИФ-НК»</a:t>
            </a:r>
            <a:r>
              <a:rPr kumimoji="0" lang="ru-RU" sz="13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комплекс гидроочистки сернистых дистиллятов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6300192" y="1628800"/>
            <a:ext cx="2736000" cy="1532727"/>
          </a:xfrm>
          <a:prstGeom prst="wedgeRectCallout">
            <a:avLst>
              <a:gd name="adj1" fmla="val 2711"/>
              <a:gd name="adj2" fmla="val 78729"/>
            </a:avLst>
          </a:prstGeom>
          <a:ln w="28575">
            <a:solidFill>
              <a:srgbClr val="73C95B">
                <a:lumMod val="50000"/>
              </a:srgbClr>
            </a:solidFill>
          </a:ln>
        </p:spPr>
        <p:txBody>
          <a:bodyPr wrap="square">
            <a:spAutoFit/>
          </a:bodyPr>
          <a:lstStyle/>
          <a:p>
            <a:pPr marL="107950" marR="0" lvl="0" indent="-1079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«Нижнекамскнефтехим»:</a:t>
            </a:r>
            <a:r>
              <a:rPr kumimoji="0" lang="en-US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полистирол (1-я очередь)</a:t>
            </a:r>
          </a:p>
          <a:p>
            <a:pPr marL="107950" marR="0" lvl="0" indent="-1079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«ТАИФ-НК»: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установка 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висбрекинга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гудрона, установка по выделению серы с узлом грануляции</a:t>
            </a:r>
          </a:p>
          <a:p>
            <a:pPr marL="107950" marR="0" lvl="0" indent="-1079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«Тасма-Холдинг»: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аэрокосмические плёнки</a:t>
            </a:r>
          </a:p>
        </p:txBody>
      </p:sp>
      <p:sp>
        <p:nvSpPr>
          <p:cNvPr id="17" name="Стрелка вправо с вырезом 16"/>
          <p:cNvSpPr/>
          <p:nvPr/>
        </p:nvSpPr>
        <p:spPr>
          <a:xfrm>
            <a:off x="62376" y="3393136"/>
            <a:ext cx="9000000" cy="1260000"/>
          </a:xfrm>
          <a:prstGeom prst="notchedRightArrow">
            <a:avLst/>
          </a:prstGeom>
          <a:solidFill>
            <a:srgbClr val="ADDB7B"/>
          </a:solidFill>
          <a:ln>
            <a:solidFill>
              <a:srgbClr val="ADDB7B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863520" y="3753176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827584" y="382518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1999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591712" y="3753176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555776" y="382518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2000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4319904" y="3753176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283968" y="382518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2001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940152" y="3753176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904216" y="382518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2002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7524328" y="3753176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7488392" y="382518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2003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33300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ая выноска 17"/>
          <p:cNvSpPr/>
          <p:nvPr/>
        </p:nvSpPr>
        <p:spPr>
          <a:xfrm>
            <a:off x="108376" y="1340768"/>
            <a:ext cx="3276000" cy="2076910"/>
          </a:xfrm>
          <a:prstGeom prst="wedgeRectCallout">
            <a:avLst>
              <a:gd name="adj1" fmla="val -33996"/>
              <a:gd name="adj2" fmla="val 58483"/>
            </a:avLst>
          </a:prstGeom>
          <a:solidFill>
            <a:sysClr val="window" lastClr="FFFFFF"/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 tIns="18000" bIns="18000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простые полиэфиры (наращение),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галобутиловые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каучуки, бутадиеновые каучуки на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неодимовом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катализаторе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«Казаньоргсинтез»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этилен (наращение), композитные материалы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АО «КВАРТ»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динамические термоэластопласты, металлопленочные рукава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«Химический завод им. 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Л.Я.Карпова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сульфат натрия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Тасма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-Холдинг»: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радиографические плёнки, смесевая присадка</a:t>
            </a: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92968" y="4293096"/>
            <a:ext cx="2715344" cy="1762978"/>
          </a:xfrm>
          <a:prstGeom prst="wedgeRectCallout">
            <a:avLst>
              <a:gd name="adj1" fmla="val 20621"/>
              <a:gd name="adj2" fmla="val -56650"/>
            </a:avLst>
          </a:prstGeom>
          <a:solidFill>
            <a:sysClr val="window" lastClr="FFFFFF"/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 tIns="18000" bIns="18000" anchor="b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88900" algn="l"/>
              </a:tabLst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полистирол (2-я очередь)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88900" algn="l"/>
              </a:tabLst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«Химический завод им. 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Л.Я.Карпова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магний сернокислый 7-водный (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реконструция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),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экструдированный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пенополистирол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88900" algn="l"/>
              </a:tabLst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Тасма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-Холдинг»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карбоксиметилцеллюлоза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из древесной целлюлозы, продукция нефтепромысловой химии, ингибитор коррозии и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деэмульгатор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3477345" y="1943722"/>
            <a:ext cx="2643335" cy="1449046"/>
          </a:xfrm>
          <a:prstGeom prst="wedgeRectCallout">
            <a:avLst>
              <a:gd name="adj1" fmla="val -42151"/>
              <a:gd name="adj2" fmla="val 60422"/>
            </a:avLst>
          </a:prstGeom>
          <a:solidFill>
            <a:sysClr val="window" lastClr="FFFFFF"/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 tIns="18000" bIns="18000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полипропилен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«Казаньоргсинтез»: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полиэтилен низкого давления (наращение), этилен (реконструкция), фенол (реконструкция)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«Хитон»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аэрозольное производство (модернизация)</a:t>
            </a:r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2880320" y="4293096"/>
            <a:ext cx="3312368" cy="2233876"/>
          </a:xfrm>
          <a:prstGeom prst="wedgeRectCallout">
            <a:avLst>
              <a:gd name="adj1" fmla="val 15698"/>
              <a:gd name="adj2" fmla="val -55369"/>
            </a:avLst>
          </a:prstGeom>
          <a:solidFill>
            <a:sysClr val="window" lastClr="FFFFFF"/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 tIns="18000" bIns="18000" anchor="b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«ТАИФ-НК»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переработка газового конденсата, установка по производству битума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бутилкаучуки (наращение), бутадиеновые каучуки на литиевом катализаторе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«Казаньоргсинтез»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lang="ru-RU" sz="1200" kern="0" dirty="0" err="1">
                <a:solidFill>
                  <a:prstClr val="black"/>
                </a:solidFill>
              </a:rPr>
              <a:t>б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исфенол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-А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АО «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Нижнекамскшина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легковые шины 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Нэфис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Косметикс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синтетические моющие средства(наращение)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Технополис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«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Химград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создание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Технополиса</a:t>
            </a:r>
            <a:endParaRPr kumimoji="0" lang="ru-RU" sz="1200" b="1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«Химический завод им. 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Л.Я.Карпова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катализатор дегидрирования изобутана 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6229008" y="1340768"/>
            <a:ext cx="2844000" cy="2076910"/>
          </a:xfrm>
          <a:prstGeom prst="wedgeRectCallout">
            <a:avLst>
              <a:gd name="adj1" fmla="val -35549"/>
              <a:gd name="adj2" fmla="val 55006"/>
            </a:avLst>
          </a:prstGeom>
          <a:solidFill>
            <a:sysClr val="window" lastClr="FFFFFF">
              <a:alpha val="78000"/>
            </a:sysClr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 tIns="18000" bIns="18000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полистирол (3-я очередь),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«Казаньоргсинтез»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полиэтилен низкого давления (наращение), поликарбонат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АО «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Нижнекамсктехуглерод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техуглерод (модернизация)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«Казанский завод синтетического каучука»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тиокол (модернизация), герметики (расширение)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СафПласт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 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листы сотового и монолитного поликарбоната</a:t>
            </a:r>
          </a:p>
        </p:txBody>
      </p:sp>
      <p:sp>
        <p:nvSpPr>
          <p:cNvPr id="23" name="Прямоугольная выноска 22"/>
          <p:cNvSpPr/>
          <p:nvPr/>
        </p:nvSpPr>
        <p:spPr>
          <a:xfrm>
            <a:off x="6264696" y="4293096"/>
            <a:ext cx="2795607" cy="2547808"/>
          </a:xfrm>
          <a:prstGeom prst="wedgeRectCallout">
            <a:avLst>
              <a:gd name="adj1" fmla="val 7907"/>
              <a:gd name="adj2" fmla="val -57073"/>
            </a:avLst>
          </a:prstGeom>
          <a:solidFill>
            <a:sysClr val="window" lastClr="FFFFFF"/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 tIns="18000" bIns="18000" anchor="b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полиэтилен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«Казаньоргсинтез»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этилен (наращение)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Шинный комплекс «Татнефть»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завод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цельнометаллокордных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шин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Нэфис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Косметикс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синтетические моющие средства (реконструкция), жидкие моющие средства (модернизация), сухие чистящие средства, завод </a:t>
            </a:r>
          </a:p>
          <a:p>
            <a:pPr marL="106363" marR="0" lvl="0" indent="-106363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АО «КВАРТ»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изделия из динамических термоэластопластов, неформовые изделия из СКЭПТ, рукава низкого давления, предприятие «КВАРТ-СИДЖИТ»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496" y="71414"/>
            <a:ext cx="8214190" cy="990600"/>
          </a:xfrm>
        </p:spPr>
        <p:txBody>
          <a:bodyPr/>
          <a:lstStyle/>
          <a:p>
            <a:r>
              <a:rPr lang="ru-RU" dirty="0"/>
              <a:t>Реализация инвестиционных проектов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во 2-ю Программу </a:t>
            </a:r>
            <a:r>
              <a:rPr lang="ru-RU" dirty="0"/>
              <a:t>развития НГХК РТ,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2004-2009гг</a:t>
            </a:r>
            <a:r>
              <a:rPr lang="ru-RU" sz="2400" dirty="0"/>
              <a:t>.</a:t>
            </a:r>
            <a:endParaRPr lang="ru-RU" sz="3200" dirty="0"/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0" y="3429096"/>
            <a:ext cx="9073008" cy="864000"/>
          </a:xfrm>
          <a:prstGeom prst="notchedRightArrow">
            <a:avLst>
              <a:gd name="adj1" fmla="val 50000"/>
              <a:gd name="adj2" fmla="val 41730"/>
            </a:avLst>
          </a:prstGeom>
          <a:solidFill>
            <a:srgbClr val="ADDB7B"/>
          </a:solidFill>
          <a:ln>
            <a:solidFill>
              <a:srgbClr val="ADDB7B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31472" y="3645176"/>
            <a:ext cx="524503" cy="432000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95536" y="368126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2004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3183401" y="3645176"/>
            <a:ext cx="524503" cy="432000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3131840" y="368126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2006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644008" y="3645176"/>
            <a:ext cx="524503" cy="432000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4608072" y="368126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2007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6156176" y="3645176"/>
            <a:ext cx="524503" cy="432000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6120240" y="368126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2008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524328" y="3645176"/>
            <a:ext cx="524503" cy="432000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7488392" y="368126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2009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763688" y="3645176"/>
            <a:ext cx="524503" cy="432000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1727752" y="3681264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2005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40577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>
            <a:off x="35496" y="1664833"/>
            <a:ext cx="2808312" cy="1892826"/>
          </a:xfrm>
          <a:prstGeom prst="wedgeRectCallout">
            <a:avLst>
              <a:gd name="adj1" fmla="val -13657"/>
              <a:gd name="adj2" fmla="val 69551"/>
            </a:avLst>
          </a:prstGeom>
          <a:solidFill>
            <a:srgbClr val="FFFFFF">
              <a:alpha val="74902"/>
            </a:srgbClr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>
            <a:spAutoFit/>
          </a:bodyPr>
          <a:lstStyle/>
          <a:p>
            <a:pPr marL="82550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«П-Д Татнефть-</a:t>
            </a:r>
            <a:r>
              <a:rPr kumimoji="0" lang="ru-RU" sz="13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Алабуга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Стекловолокно»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стекловолокно и продукция на его основе</a:t>
            </a:r>
          </a:p>
          <a:p>
            <a:pPr marL="82550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ИП «Камские Поляны»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мультифиламентные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нити, стретч-плёнка </a:t>
            </a:r>
          </a:p>
          <a:p>
            <a:pPr marL="82550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</a:t>
            </a:r>
            <a:r>
              <a:rPr kumimoji="0" lang="ru-RU" sz="13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Данафлекс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-Нано»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гибкая упаковка </a:t>
            </a:r>
          </a:p>
          <a:p>
            <a:pPr marL="82550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«НПП «</a:t>
            </a:r>
            <a:r>
              <a:rPr kumimoji="0" lang="ru-RU" sz="13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Тасма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фоторегистрирующие материалы</a:t>
            </a: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154843" y="5011866"/>
            <a:ext cx="3574025" cy="1532727"/>
          </a:xfrm>
          <a:prstGeom prst="wedgeRectCallout">
            <a:avLst>
              <a:gd name="adj1" fmla="val 25196"/>
              <a:gd name="adj2" fmla="val -66956"/>
            </a:avLst>
          </a:prstGeom>
          <a:solidFill>
            <a:srgbClr val="FFFFFF">
              <a:alpha val="74902"/>
            </a:srgbClr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>
            <a:spAutoFit/>
          </a:bodyPr>
          <a:lstStyle/>
          <a:p>
            <a:pPr marL="92075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«Татнефть»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ТАНЕКО</a:t>
            </a:r>
            <a:endParaRPr kumimoji="0" lang="ru-RU" sz="13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92075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«Нуран-Пласт»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полиолефиновый композиционный материал</a:t>
            </a:r>
          </a:p>
          <a:p>
            <a:pPr marL="92075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«Полюс-Пласт»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сотовый поликарбонат</a:t>
            </a:r>
          </a:p>
          <a:p>
            <a:pPr marL="92075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«Завод «Эластик»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нетканый материал 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Спанбонд</a:t>
            </a:r>
            <a:endParaRPr kumimoji="0" lang="ru-RU" sz="13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92075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метил-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трет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-бутиловый эфир (модернизация)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2957239" y="1484784"/>
            <a:ext cx="3054921" cy="2072875"/>
          </a:xfrm>
          <a:prstGeom prst="wedgeRectCallout">
            <a:avLst>
              <a:gd name="adj1" fmla="val -3465"/>
              <a:gd name="adj2" fmla="val 69482"/>
            </a:avLst>
          </a:prstGeom>
          <a:ln w="28575">
            <a:solidFill>
              <a:srgbClr val="73C95B">
                <a:lumMod val="50000"/>
              </a:srgbClr>
            </a:solidFill>
          </a:ln>
        </p:spPr>
        <p:txBody>
          <a:bodyPr wrap="square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«ТАИФ-НК»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дизельное топливо стандарта Евро-5 </a:t>
            </a:r>
          </a:p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«Эр </a:t>
            </a:r>
            <a:r>
              <a:rPr kumimoji="0" lang="ru-RU" sz="13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Ликид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Алабуга»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завод по производству кислорода и азота</a:t>
            </a:r>
          </a:p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</a:t>
            </a:r>
            <a:r>
              <a:rPr kumimoji="0" lang="ru-RU" sz="13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СафПласт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соединительные профили из поликарбоната, листы акрилового стекла, листы с рифлёной поверхностью из поликарбоната и полиметилметакрилат </a:t>
            </a:r>
          </a:p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ЗАО «КАПО-Композит»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агрегаты механизации крыла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872881" y="5013176"/>
            <a:ext cx="5163615" cy="1712777"/>
          </a:xfrm>
          <a:prstGeom prst="wedgeRectCallout">
            <a:avLst>
              <a:gd name="adj1" fmla="val -7559"/>
              <a:gd name="adj2" fmla="val -67751"/>
            </a:avLst>
          </a:prstGeom>
          <a:ln w="28575">
            <a:solidFill>
              <a:srgbClr val="73C95B">
                <a:lumMod val="50000"/>
              </a:srgbClr>
            </a:solidFill>
          </a:ln>
        </p:spPr>
        <p:txBody>
          <a:bodyPr wrap="square" rIns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АБС-пластик </a:t>
            </a:r>
          </a:p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 «Дельрус Чистополь»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продукция медицинского назначения</a:t>
            </a:r>
          </a:p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Технополис</a:t>
            </a: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«Химград»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однокомпонентная полиуретановая пена, строительная химия концерна BASF </a:t>
            </a:r>
          </a:p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«МультиПласт»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3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ИП «М-7»):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строительные материалы</a:t>
            </a:r>
          </a:p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 «Эгида»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эластичный 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пенополиуретан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(модернизация)</a:t>
            </a:r>
          </a:p>
          <a:p>
            <a:pPr marL="171450" marR="0" lvl="0" indent="-1714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300" b="1" i="1" kern="0" smtClean="0">
                <a:solidFill>
                  <a:prstClr val="black"/>
                </a:solidFill>
              </a:rPr>
              <a:t>ОО</a:t>
            </a: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 «Техстрой»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полиэтиленовы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трубы (напорные, для горячего водоснабжения, с защитной оболочкой), двухслойные гофрированные трубы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6129802" y="1484923"/>
            <a:ext cx="2906694" cy="2252924"/>
          </a:xfrm>
          <a:prstGeom prst="wedgeRectCallout">
            <a:avLst>
              <a:gd name="adj1" fmla="val 2971"/>
              <a:gd name="adj2" fmla="val 64206"/>
            </a:avLst>
          </a:prstGeom>
          <a:ln w="28575">
            <a:solidFill>
              <a:srgbClr val="73C95B">
                <a:lumMod val="50000"/>
              </a:srgbClr>
            </a:solidFill>
          </a:ln>
        </p:spPr>
        <p:txBody>
          <a:bodyPr wrap="square">
            <a:spAutoFit/>
          </a:bodyPr>
          <a:lstStyle/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«ТАНЕКО»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первый пусковой комплекс, комбинированная установка гидрокрекинга вакуумного газойля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  <a:r>
              <a:rPr kumimoji="0" lang="ru-RU" sz="13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полистирол (4-я очередь)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«Нижнекамскнефтехим»: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катализаторы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ООО</a:t>
            </a:r>
            <a:r>
              <a:rPr kumimoji="0" lang="ru-RU" sz="13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«Ай-Пласт»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поддоны, полимерные контейнеры</a:t>
            </a:r>
          </a:p>
          <a:p>
            <a:pPr marL="106363" marR="0" lvl="0" indent="-106363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1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ОАО «Тасма»</a:t>
            </a:r>
            <a:r>
              <a:rPr kumimoji="0" lang="ru-RU" sz="1300" b="0" i="1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термоусадочная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и многослойная барьерная плёнка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496" y="71414"/>
            <a:ext cx="7965970" cy="990600"/>
          </a:xfrm>
        </p:spPr>
        <p:txBody>
          <a:bodyPr/>
          <a:lstStyle/>
          <a:p>
            <a:r>
              <a:rPr lang="ru-RU" dirty="0"/>
              <a:t>Реализация инвестиционных </a:t>
            </a:r>
            <a:r>
              <a:rPr lang="ru-RU" dirty="0" smtClean="0"/>
              <a:t>проектов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3-ю Программу развития НГХК РТ,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2400" dirty="0"/>
              <a:t>2010-2014гг.</a:t>
            </a:r>
            <a:endParaRPr lang="ru-RU" sz="3200" dirty="0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35496" y="3825168"/>
            <a:ext cx="9000000" cy="1116000"/>
          </a:xfrm>
          <a:prstGeom prst="notchedRightArrow">
            <a:avLst/>
          </a:prstGeom>
          <a:solidFill>
            <a:srgbClr val="ADDB7B"/>
          </a:solidFill>
          <a:ln>
            <a:solidFill>
              <a:srgbClr val="ADDB7B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36640" y="4113200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800704" y="4185208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2010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564832" y="4113200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528896" y="4185208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2011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293024" y="4113200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257088" y="4185208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2012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913272" y="4113200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877336" y="4185208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2013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497448" y="4113200"/>
            <a:ext cx="524503" cy="524503"/>
          </a:xfrm>
          <a:prstGeom prst="ellipse">
            <a:avLst/>
          </a:prstGeom>
          <a:solidFill>
            <a:schemeClr val="accent1">
              <a:lumMod val="50000"/>
            </a:schemeClr>
          </a:solidFill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7461512" y="4185208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u="sng" dirty="0" smtClean="0">
                <a:solidFill>
                  <a:schemeClr val="bg1"/>
                </a:solidFill>
              </a:rPr>
              <a:t>2014</a:t>
            </a:r>
            <a:endParaRPr lang="ru-RU" sz="1600" b="1" i="1" u="sng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75701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343160" y="2295524"/>
            <a:ext cx="5934092" cy="990600"/>
          </a:xfrm>
        </p:spPr>
        <p:txBody>
          <a:bodyPr/>
          <a:lstStyle/>
          <a:p>
            <a:pPr algn="ctr"/>
            <a:r>
              <a:rPr lang="ru-RU" dirty="0" smtClean="0"/>
              <a:t>Характеристика нефтегазохимичекого комплекса </a:t>
            </a:r>
            <a:br>
              <a:rPr lang="ru-RU" dirty="0" smtClean="0"/>
            </a:br>
            <a:r>
              <a:rPr lang="ru-RU" dirty="0" smtClean="0"/>
              <a:t>Республики Татарстан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4379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инвестиционных проектов </a:t>
            </a:r>
            <a:br>
              <a:rPr lang="ru-RU" dirty="0"/>
            </a:br>
            <a:r>
              <a:rPr lang="ru-RU" dirty="0"/>
              <a:t>в </a:t>
            </a:r>
            <a:r>
              <a:rPr lang="ru-RU" dirty="0" smtClean="0"/>
              <a:t>4-ю </a:t>
            </a:r>
            <a:r>
              <a:rPr lang="ru-RU" dirty="0"/>
              <a:t>Программу развития НГХК РТ, </a:t>
            </a:r>
            <a:br>
              <a:rPr lang="ru-RU" dirty="0"/>
            </a:br>
            <a:r>
              <a:rPr lang="ru-RU" sz="2400" dirty="0" smtClean="0"/>
              <a:t>2015-2019гг.</a:t>
            </a:r>
            <a:endParaRPr lang="ru-RU" sz="2400" dirty="0"/>
          </a:p>
        </p:txBody>
      </p:sp>
      <p:sp>
        <p:nvSpPr>
          <p:cNvPr id="36" name="Прямоугольная выноска 35"/>
          <p:cNvSpPr/>
          <p:nvPr/>
        </p:nvSpPr>
        <p:spPr>
          <a:xfrm>
            <a:off x="35495" y="1317538"/>
            <a:ext cx="3240000" cy="2664000"/>
          </a:xfrm>
          <a:prstGeom prst="wedgeRectCallout">
            <a:avLst>
              <a:gd name="adj1" fmla="val -18594"/>
              <a:gd name="adj2" fmla="val 60733"/>
            </a:avLst>
          </a:prstGeom>
          <a:solidFill>
            <a:srgbClr val="FFFFFF">
              <a:alpha val="74902"/>
            </a:srgbClr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 lIns="36000" tIns="36000" rIns="36000" bIns="36000">
            <a:spAutoFit/>
          </a:bodyPr>
          <a:lstStyle/>
          <a:p>
            <a:pPr marL="82550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А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 «Аммоний»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аммиак метанол,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карбамид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82550" marR="0" lvl="0" indent="-8255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О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АО «ТАИФ-НК»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бензин стандарта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«Евро-5»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</a:p>
          <a:p>
            <a:pPr marL="82550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</a:t>
            </a:r>
            <a:r>
              <a:rPr lang="ru-RU" sz="1200" b="1" i="1" kern="0" dirty="0">
                <a:solidFill>
                  <a:prstClr val="black"/>
                </a:solidFill>
              </a:rPr>
              <a:t>«Нижнекамскнефтехим»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моноэтиленгликоль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(наращение),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триизобутилалюминий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82550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ПАО «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Нэфис</a:t>
            </a:r>
            <a:r>
              <a:rPr kumimoji="0" lang="ru-RU" sz="1200" b="1" i="1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Косметикс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</a:t>
            </a:r>
            <a:r>
              <a:rPr lang="ru-RU" sz="1200" kern="0" dirty="0" smtClean="0">
                <a:solidFill>
                  <a:prstClr val="black"/>
                </a:solidFill>
              </a:rPr>
              <a:t>средства</a:t>
            </a:r>
            <a:r>
              <a:rPr kumimoji="0" lang="ru-RU" sz="1200" b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для волос</a:t>
            </a:r>
          </a:p>
          <a:p>
            <a:pPr marL="82550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>
                <a:solidFill>
                  <a:prstClr val="black"/>
                </a:solidFill>
              </a:rPr>
              <a:t>ПАО </a:t>
            </a:r>
            <a:r>
              <a:rPr lang="ru-RU" sz="1200" b="1" i="1" kern="0" dirty="0">
                <a:solidFill>
                  <a:prstClr val="black"/>
                </a:solidFill>
              </a:rPr>
              <a:t>«Казаньоргсинтез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»: </a:t>
            </a:r>
            <a:r>
              <a:rPr lang="ru-RU" sz="1200" kern="0" dirty="0" smtClean="0">
                <a:solidFill>
                  <a:prstClr val="black"/>
                </a:solidFill>
              </a:rPr>
              <a:t>линия ПНД</a:t>
            </a:r>
          </a:p>
          <a:p>
            <a:pPr marL="82550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>
                <a:solidFill>
                  <a:prstClr val="black"/>
                </a:solidFill>
              </a:rPr>
              <a:t>ПАО </a:t>
            </a:r>
            <a:r>
              <a:rPr lang="ru-RU" sz="1200" b="1" i="1" kern="0" dirty="0">
                <a:solidFill>
                  <a:prstClr val="black"/>
                </a:solidFill>
              </a:rPr>
              <a:t>«КВАРТ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»:  </a:t>
            </a:r>
            <a:r>
              <a:rPr lang="ru-RU" sz="1200" kern="0" dirty="0" smtClean="0">
                <a:solidFill>
                  <a:prstClr val="black"/>
                </a:solidFill>
              </a:rPr>
              <a:t>линия </a:t>
            </a:r>
            <a:r>
              <a:rPr lang="ru-RU" sz="1200" kern="0" dirty="0" err="1" smtClean="0">
                <a:solidFill>
                  <a:prstClr val="black"/>
                </a:solidFill>
              </a:rPr>
              <a:t>резиносмешения</a:t>
            </a:r>
            <a:endParaRPr lang="ru-RU" sz="1200" kern="0" dirty="0" smtClean="0">
              <a:solidFill>
                <a:prstClr val="black"/>
              </a:solidFill>
            </a:endParaRPr>
          </a:p>
          <a:p>
            <a:pPr marL="82550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СП </a:t>
            </a:r>
            <a:r>
              <a:rPr lang="ru-RU" sz="1200" b="1" i="1" kern="0" dirty="0" smtClean="0">
                <a:solidFill>
                  <a:prstClr val="black"/>
                </a:solidFill>
              </a:rPr>
              <a:t> ПАО </a:t>
            </a:r>
            <a:r>
              <a:rPr lang="ru-RU" sz="1200" b="1" i="1" kern="0" dirty="0">
                <a:solidFill>
                  <a:prstClr val="black"/>
                </a:solidFill>
              </a:rPr>
              <a:t>«Татнефть» и </a:t>
            </a:r>
            <a:r>
              <a:rPr lang="ru-RU" sz="1200" b="1" i="1" kern="0" dirty="0" err="1">
                <a:solidFill>
                  <a:prstClr val="black"/>
                </a:solidFill>
              </a:rPr>
              <a:t>Марангони</a:t>
            </a:r>
            <a:r>
              <a:rPr lang="ru-RU" sz="1200" b="1" i="1" kern="0" dirty="0">
                <a:solidFill>
                  <a:prstClr val="black"/>
                </a:solidFill>
              </a:rPr>
              <a:t> </a:t>
            </a:r>
            <a:r>
              <a:rPr lang="ru-RU" sz="1200" b="1" i="1" kern="0" dirty="0" err="1">
                <a:solidFill>
                  <a:prstClr val="black"/>
                </a:solidFill>
              </a:rPr>
              <a:t>С.п.А</a:t>
            </a:r>
            <a:r>
              <a:rPr lang="ru-RU" sz="1200" b="1" i="1" kern="0" dirty="0">
                <a:solidFill>
                  <a:prstClr val="black"/>
                </a:solidFill>
              </a:rPr>
              <a:t>.: </a:t>
            </a:r>
            <a:r>
              <a:rPr lang="ru-RU" sz="1200" kern="0" dirty="0" smtClean="0">
                <a:solidFill>
                  <a:prstClr val="black"/>
                </a:solidFill>
              </a:rPr>
              <a:t>восстановление грузовых шин ЦМК</a:t>
            </a:r>
          </a:p>
          <a:p>
            <a:pPr marL="82550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ИП «Камские Поляны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»</a:t>
            </a:r>
            <a:r>
              <a:rPr lang="ru-RU" sz="1200" kern="0" dirty="0" smtClean="0">
                <a:solidFill>
                  <a:prstClr val="black"/>
                </a:solidFill>
              </a:rPr>
              <a:t>: 2 линии </a:t>
            </a:r>
            <a:r>
              <a:rPr lang="ru-RU" sz="1200" kern="0" dirty="0" err="1" smtClean="0">
                <a:solidFill>
                  <a:prstClr val="black"/>
                </a:solidFill>
              </a:rPr>
              <a:t>стретч</a:t>
            </a:r>
            <a:r>
              <a:rPr lang="ru-RU" sz="1200" kern="0" dirty="0" smtClean="0">
                <a:solidFill>
                  <a:prstClr val="black"/>
                </a:solidFill>
              </a:rPr>
              <a:t>-плёнки</a:t>
            </a:r>
          </a:p>
          <a:p>
            <a:pPr marL="82550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>
                <a:solidFill>
                  <a:prstClr val="black"/>
                </a:solidFill>
              </a:rPr>
              <a:t>ООО «</a:t>
            </a:r>
            <a:r>
              <a:rPr lang="ru-RU" sz="1200" b="1" i="1" kern="0" dirty="0" err="1" smtClean="0">
                <a:solidFill>
                  <a:prstClr val="black"/>
                </a:solidFill>
              </a:rPr>
              <a:t>Алабуга</a:t>
            </a:r>
            <a:r>
              <a:rPr lang="ru-RU" sz="1200" b="1" i="1" kern="0" dirty="0" smtClean="0">
                <a:solidFill>
                  <a:prstClr val="black"/>
                </a:solidFill>
              </a:rPr>
              <a:t>-Волокно»: </a:t>
            </a:r>
            <a:r>
              <a:rPr lang="ru-RU" sz="1200" kern="0" dirty="0" smtClean="0">
                <a:solidFill>
                  <a:prstClr val="black"/>
                </a:solidFill>
              </a:rPr>
              <a:t>углеродное волокно</a:t>
            </a:r>
          </a:p>
          <a:p>
            <a:pPr marL="82550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ООО 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«3М ВОЛГА</a:t>
            </a:r>
            <a:r>
              <a:rPr lang="ru-RU" sz="1200" i="1" kern="0" dirty="0" smtClean="0">
                <a:solidFill>
                  <a:prstClr val="black"/>
                </a:solidFill>
              </a:rPr>
              <a:t>»: </a:t>
            </a:r>
            <a:r>
              <a:rPr lang="ru-RU" sz="1200" kern="0" dirty="0" smtClean="0">
                <a:solidFill>
                  <a:prstClr val="black"/>
                </a:solidFill>
              </a:rPr>
              <a:t>жидкие антикоррозионные покрытия</a:t>
            </a:r>
          </a:p>
          <a:p>
            <a:pPr marL="82550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ООО «П-Д Татнефть-</a:t>
            </a:r>
            <a:r>
              <a:rPr lang="ru-RU" sz="1200" b="1" i="1" kern="0" dirty="0" err="1">
                <a:solidFill>
                  <a:prstClr val="black"/>
                </a:solidFill>
              </a:rPr>
              <a:t>Алабуга</a:t>
            </a:r>
            <a:r>
              <a:rPr lang="ru-RU" sz="1200" b="1" i="1" kern="0" dirty="0">
                <a:solidFill>
                  <a:prstClr val="black"/>
                </a:solidFill>
              </a:rPr>
              <a:t> Стекловолокно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»: </a:t>
            </a:r>
            <a:r>
              <a:rPr lang="ru-RU" sz="1200" kern="0" dirty="0" err="1" smtClean="0">
                <a:solidFill>
                  <a:prstClr val="black"/>
                </a:solidFill>
              </a:rPr>
              <a:t>крученые</a:t>
            </a:r>
            <a:r>
              <a:rPr lang="ru-RU" sz="1200" kern="0" dirty="0" smtClean="0">
                <a:solidFill>
                  <a:prstClr val="black"/>
                </a:solidFill>
              </a:rPr>
              <a:t> стеклонити</a:t>
            </a:r>
          </a:p>
        </p:txBody>
      </p:sp>
      <p:sp>
        <p:nvSpPr>
          <p:cNvPr id="38" name="Прямоугольная выноска 37"/>
          <p:cNvSpPr/>
          <p:nvPr/>
        </p:nvSpPr>
        <p:spPr>
          <a:xfrm>
            <a:off x="3419872" y="1340768"/>
            <a:ext cx="2484000" cy="2399494"/>
          </a:xfrm>
          <a:prstGeom prst="wedgeRectCallout">
            <a:avLst>
              <a:gd name="adj1" fmla="val -8765"/>
              <a:gd name="adj2" fmla="val 72636"/>
            </a:avLst>
          </a:prstGeom>
          <a:solidFill>
            <a:srgbClr val="FFFFFF"/>
          </a:solidFill>
          <a:ln w="28575">
            <a:solidFill>
              <a:srgbClr val="73C95B">
                <a:lumMod val="50000"/>
              </a:srgbClr>
            </a:solidFill>
            <a:prstDash val="solid"/>
          </a:ln>
        </p:spPr>
        <p:txBody>
          <a:bodyPr wrap="square" lIns="36000" tIns="36000" rIns="36000" bIns="36000">
            <a:spAutoFit/>
          </a:bodyPr>
          <a:lstStyle/>
          <a:p>
            <a:pPr marL="85725" lvl="0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ПАО «Нижнекамскнефтехим»</a:t>
            </a:r>
            <a:r>
              <a:rPr lang="ru-RU" sz="1200" i="1" kern="0" dirty="0"/>
              <a:t>: </a:t>
            </a:r>
            <a:r>
              <a:rPr lang="ru-RU" sz="1200" i="1" kern="0" dirty="0" err="1" smtClean="0"/>
              <a:t>изопреновый</a:t>
            </a:r>
            <a:r>
              <a:rPr lang="ru-RU" sz="1200" i="1" kern="0" dirty="0" smtClean="0"/>
              <a:t> каучук (наращение), </a:t>
            </a:r>
            <a:r>
              <a:rPr lang="ru-RU" sz="1200" kern="0" dirty="0" smtClean="0"/>
              <a:t>высококонцентрированный формальдегид</a:t>
            </a:r>
          </a:p>
          <a:p>
            <a:pPr marL="85725" lvl="0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/>
              <a:t>ОАО «ТАИФ»: </a:t>
            </a:r>
            <a:r>
              <a:rPr lang="ru-RU" sz="1200" i="1" kern="0" dirty="0" smtClean="0"/>
              <a:t>энергетический </a:t>
            </a:r>
            <a:r>
              <a:rPr lang="ru-RU" sz="1200" i="1" kern="0" dirty="0"/>
              <a:t>блок мощностью 405 МВт на Казанской ТЭЦ-3</a:t>
            </a:r>
          </a:p>
          <a:p>
            <a:pPr marL="85725" lvl="0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kern="0" dirty="0"/>
              <a:t>ООО «</a:t>
            </a:r>
            <a:r>
              <a:rPr lang="ru-RU" sz="1200" b="1" kern="0" dirty="0" err="1"/>
              <a:t>Коттон</a:t>
            </a:r>
            <a:r>
              <a:rPr lang="ru-RU" sz="1200" b="1" kern="0" dirty="0"/>
              <a:t> </a:t>
            </a:r>
            <a:r>
              <a:rPr lang="ru-RU" sz="1200" b="1" kern="0" dirty="0" err="1"/>
              <a:t>Вэй</a:t>
            </a:r>
            <a:r>
              <a:rPr lang="ru-RU" sz="1200" b="1" kern="0" dirty="0" smtClean="0"/>
              <a:t>»: </a:t>
            </a:r>
            <a:r>
              <a:rPr lang="ru-RU" sz="1200" kern="0" dirty="0" smtClean="0"/>
              <a:t>производственно-логистический комплекс  </a:t>
            </a:r>
            <a:r>
              <a:rPr lang="ru-RU" sz="1200" kern="0" dirty="0"/>
              <a:t>по обработке </a:t>
            </a:r>
            <a:r>
              <a:rPr lang="ru-RU" sz="1200" kern="0" dirty="0" smtClean="0"/>
              <a:t>текстиля</a:t>
            </a:r>
            <a:endParaRPr lang="ru-RU" sz="1200" i="1" kern="0" dirty="0"/>
          </a:p>
          <a:p>
            <a:pPr marL="85725" lvl="0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/>
              <a:t>ООО </a:t>
            </a:r>
            <a:r>
              <a:rPr lang="ru-RU" sz="1200" b="1" i="1" kern="0" dirty="0"/>
              <a:t>«ДАНАФЛЕКС-АЛАБУГА»: </a:t>
            </a:r>
            <a:r>
              <a:rPr lang="ru-RU" sz="1200" kern="0" dirty="0"/>
              <a:t> упаковочные материалы</a:t>
            </a:r>
          </a:p>
          <a:p>
            <a:pPr marL="85725" lvl="0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/>
              <a:t>ООО </a:t>
            </a:r>
            <a:r>
              <a:rPr lang="ru-RU" sz="1200" b="1" i="1" kern="0" dirty="0"/>
              <a:t>«ТАТ-</a:t>
            </a:r>
            <a:r>
              <a:rPr lang="ru-RU" sz="1200" b="1" i="1" kern="0" dirty="0" err="1"/>
              <a:t>Адвенира</a:t>
            </a:r>
            <a:r>
              <a:rPr lang="ru-RU" sz="1200" b="1" i="1" kern="0" dirty="0" smtClean="0"/>
              <a:t>»: </a:t>
            </a:r>
            <a:r>
              <a:rPr lang="ru-RU" sz="1200" kern="0" dirty="0" smtClean="0"/>
              <a:t>антикоррозионные покрытия</a:t>
            </a:r>
          </a:p>
        </p:txBody>
      </p:sp>
      <p:sp>
        <p:nvSpPr>
          <p:cNvPr id="39" name="Прямоугольная выноска 38"/>
          <p:cNvSpPr/>
          <p:nvPr/>
        </p:nvSpPr>
        <p:spPr>
          <a:xfrm>
            <a:off x="5076056" y="4962305"/>
            <a:ext cx="4032000" cy="1872000"/>
          </a:xfrm>
          <a:prstGeom prst="wedgeRectCallout">
            <a:avLst>
              <a:gd name="adj1" fmla="val -23607"/>
              <a:gd name="adj2" fmla="val -60875"/>
            </a:avLst>
          </a:prstGeom>
          <a:noFill/>
          <a:ln w="28575">
            <a:solidFill>
              <a:srgbClr val="73C95B">
                <a:lumMod val="50000"/>
              </a:srgbClr>
            </a:solidFill>
            <a:prstDash val="solid"/>
          </a:ln>
        </p:spPr>
        <p:txBody>
          <a:bodyPr wrap="square" lIns="36000" tIns="36000" rIns="0" bIns="0">
            <a:spAutoFit/>
          </a:bodyPr>
          <a:lstStyle/>
          <a:p>
            <a:pPr marL="87313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/>
              <a:t>АО </a:t>
            </a:r>
            <a:r>
              <a:rPr lang="ru-RU" sz="1200" b="1" i="1" kern="0" dirty="0"/>
              <a:t>«ТАНЕКО»: </a:t>
            </a:r>
            <a:r>
              <a:rPr lang="ru-RU" sz="1200" kern="0" dirty="0"/>
              <a:t>установки </a:t>
            </a:r>
            <a:r>
              <a:rPr lang="ru-RU" sz="1200" kern="0" dirty="0" smtClean="0"/>
              <a:t>изомеризации, гидроочистки </a:t>
            </a:r>
            <a:r>
              <a:rPr lang="ru-RU" sz="1200" kern="0" dirty="0" err="1"/>
              <a:t>нафты</a:t>
            </a:r>
            <a:r>
              <a:rPr lang="ru-RU" sz="1200" kern="0" dirty="0"/>
              <a:t>, </a:t>
            </a:r>
            <a:r>
              <a:rPr lang="ru-RU" sz="1200" kern="0" dirty="0" smtClean="0"/>
              <a:t>керосина и </a:t>
            </a:r>
            <a:r>
              <a:rPr lang="ru-RU" sz="1200" kern="0" dirty="0" err="1" smtClean="0"/>
              <a:t>диз</a:t>
            </a:r>
            <a:r>
              <a:rPr lang="ru-RU" sz="1200" kern="0" dirty="0" smtClean="0"/>
              <a:t>. </a:t>
            </a:r>
            <a:r>
              <a:rPr lang="ru-RU" sz="1200" kern="0" dirty="0"/>
              <a:t>топлива, </a:t>
            </a:r>
            <a:r>
              <a:rPr lang="ru-RU" sz="1200" kern="0" dirty="0" smtClean="0"/>
              <a:t>кат</a:t>
            </a:r>
            <a:r>
              <a:rPr lang="ru-RU" sz="1200" kern="0" dirty="0"/>
              <a:t>. </a:t>
            </a:r>
            <a:r>
              <a:rPr lang="ru-RU" sz="1200" kern="0" dirty="0" err="1"/>
              <a:t>р</a:t>
            </a:r>
            <a:r>
              <a:rPr lang="ru-RU" sz="1200" kern="0" dirty="0" err="1" smtClean="0"/>
              <a:t>иформинга</a:t>
            </a:r>
            <a:r>
              <a:rPr lang="ru-RU" sz="1200" kern="0" dirty="0" smtClean="0"/>
              <a:t>, ст. смешения бензинов</a:t>
            </a:r>
          </a:p>
          <a:p>
            <a:pPr marL="87313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ПАО «Нижнекамскнефтехим»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: </a:t>
            </a:r>
            <a:r>
              <a:rPr lang="ru-RU" sz="1200" kern="0" dirty="0" smtClean="0"/>
              <a:t>изопрен (наращение)</a:t>
            </a:r>
          </a:p>
          <a:p>
            <a:pPr marL="87313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kern="0" dirty="0"/>
              <a:t>ООО «Нижнекамский завод шин ЦМК</a:t>
            </a:r>
            <a:r>
              <a:rPr lang="ru-RU" sz="1200" b="1" kern="0" dirty="0" smtClean="0"/>
              <a:t>»:  </a:t>
            </a:r>
            <a:r>
              <a:rPr lang="ru-RU" sz="1200" kern="0" dirty="0" smtClean="0"/>
              <a:t>шины  </a:t>
            </a:r>
            <a:r>
              <a:rPr lang="en-US" sz="1200" kern="0" dirty="0" smtClean="0"/>
              <a:t>KAMA </a:t>
            </a:r>
            <a:r>
              <a:rPr lang="en-US" sz="1200" kern="0" dirty="0"/>
              <a:t>PRO</a:t>
            </a:r>
            <a:endParaRPr lang="ru-RU" sz="1200" kern="0" dirty="0" smtClean="0"/>
          </a:p>
          <a:p>
            <a:pPr marL="87313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kern="0" dirty="0"/>
              <a:t>ПАО «КВАРТ»: </a:t>
            </a:r>
            <a:r>
              <a:rPr lang="ru-RU" sz="1200" kern="0" dirty="0" smtClean="0"/>
              <a:t>плоско-сворачиваемые рукава </a:t>
            </a:r>
            <a:r>
              <a:rPr lang="ru-RU" sz="1200" kern="0" dirty="0"/>
              <a:t>из пластиката </a:t>
            </a:r>
            <a:r>
              <a:rPr lang="ru-RU" sz="1200" kern="0" dirty="0" smtClean="0"/>
              <a:t>ПВХ</a:t>
            </a:r>
          </a:p>
          <a:p>
            <a:pPr marL="87313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kern="0" dirty="0"/>
              <a:t>ООО «Хитон-пласт 2»:  </a:t>
            </a:r>
            <a:r>
              <a:rPr lang="ru-RU" sz="1200" kern="0" dirty="0" smtClean="0"/>
              <a:t>бамперы </a:t>
            </a:r>
            <a:r>
              <a:rPr lang="en-US" sz="1200" kern="0" dirty="0"/>
              <a:t>Ford Transit</a:t>
            </a:r>
            <a:endParaRPr lang="ru-RU" sz="1200" kern="0" dirty="0" smtClean="0"/>
          </a:p>
          <a:p>
            <a:pPr marL="87313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kern="0" dirty="0" smtClean="0"/>
              <a:t>ООО «Русский воск»:</a:t>
            </a:r>
            <a:r>
              <a:rPr lang="ru-RU" sz="1200" kern="0" dirty="0" smtClean="0"/>
              <a:t> полиэтиленовый воск</a:t>
            </a:r>
          </a:p>
          <a:p>
            <a:pPr marL="87313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kern="0" dirty="0" smtClean="0"/>
              <a:t>ООО «ПК «</a:t>
            </a:r>
            <a:r>
              <a:rPr lang="ru-RU" sz="1200" b="1" kern="0" dirty="0" err="1" smtClean="0"/>
              <a:t>Полигран</a:t>
            </a:r>
            <a:r>
              <a:rPr lang="ru-RU" sz="1200" b="1" kern="0" dirty="0"/>
              <a:t>»: </a:t>
            </a:r>
            <a:r>
              <a:rPr lang="ru-RU" sz="1200" kern="0" dirty="0" smtClean="0"/>
              <a:t>композитные материалы 2 линия</a:t>
            </a:r>
          </a:p>
          <a:p>
            <a:pPr marL="87313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ИП «Камские Поляны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»</a:t>
            </a:r>
            <a:r>
              <a:rPr lang="ru-RU" sz="1200" kern="0" dirty="0">
                <a:solidFill>
                  <a:prstClr val="black"/>
                </a:solidFill>
              </a:rPr>
              <a:t>:  </a:t>
            </a:r>
            <a:r>
              <a:rPr lang="ru-RU" sz="1200" kern="0" dirty="0" smtClean="0">
                <a:solidFill>
                  <a:prstClr val="black"/>
                </a:solidFill>
              </a:rPr>
              <a:t>полое волокно</a:t>
            </a:r>
            <a:endParaRPr lang="ru-RU" sz="1200" kern="0" dirty="0" smtClean="0"/>
          </a:p>
        </p:txBody>
      </p:sp>
      <p:sp>
        <p:nvSpPr>
          <p:cNvPr id="37" name="Прямоугольная выноска 36"/>
          <p:cNvSpPr/>
          <p:nvPr/>
        </p:nvSpPr>
        <p:spPr>
          <a:xfrm>
            <a:off x="35496" y="4941168"/>
            <a:ext cx="4968000" cy="1872000"/>
          </a:xfrm>
          <a:prstGeom prst="wedgeRectCallout">
            <a:avLst>
              <a:gd name="adj1" fmla="val 5538"/>
              <a:gd name="adj2" fmla="val -60024"/>
            </a:avLst>
          </a:prstGeom>
          <a:solidFill>
            <a:srgbClr val="FFFFFF"/>
          </a:solidFill>
          <a:ln w="28575">
            <a:solidFill>
              <a:srgbClr val="73C95B">
                <a:lumMod val="50000"/>
              </a:srgbClr>
            </a:solidFill>
          </a:ln>
        </p:spPr>
        <p:txBody>
          <a:bodyPr wrap="square" lIns="36000" tIns="36000" rIns="0" bIns="0">
            <a:spAutoFit/>
          </a:bodyPr>
          <a:lstStyle/>
          <a:p>
            <a:pPr marL="92075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>
                <a:solidFill>
                  <a:prstClr val="black"/>
                </a:solidFill>
              </a:rPr>
              <a:t>АО «ТАНЕКО»: </a:t>
            </a:r>
            <a:r>
              <a:rPr lang="ru-RU" sz="1200" kern="0" dirty="0" smtClean="0">
                <a:solidFill>
                  <a:prstClr val="black"/>
                </a:solidFill>
              </a:rPr>
              <a:t>установка замедленного коксования</a:t>
            </a:r>
          </a:p>
          <a:p>
            <a:pPr marL="92075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ПАО «Нижнекамскнефтехим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»</a:t>
            </a:r>
            <a:r>
              <a:rPr lang="ru-RU" sz="1200" i="1" kern="0" dirty="0" smtClean="0">
                <a:solidFill>
                  <a:prstClr val="black"/>
                </a:solidFill>
              </a:rPr>
              <a:t>: </a:t>
            </a:r>
            <a:r>
              <a:rPr lang="ru-RU" sz="1200" kern="0" dirty="0" smtClean="0">
                <a:solidFill>
                  <a:prstClr val="black"/>
                </a:solidFill>
              </a:rPr>
              <a:t>альфа-олефины (модернизация)</a:t>
            </a:r>
          </a:p>
          <a:p>
            <a:pPr marL="92075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b="1" i="1" kern="0" dirty="0" err="1">
                <a:solidFill>
                  <a:prstClr val="black"/>
                </a:solidFill>
              </a:rPr>
              <a:t>Nanopharma</a:t>
            </a:r>
            <a:r>
              <a:rPr lang="en-US" sz="1200" b="1" i="1" kern="0" dirty="0">
                <a:solidFill>
                  <a:prstClr val="black"/>
                </a:solidFill>
              </a:rPr>
              <a:t> </a:t>
            </a:r>
            <a:r>
              <a:rPr lang="en-US" sz="1200" b="1" i="1" kern="0" dirty="0" smtClean="0">
                <a:solidFill>
                  <a:prstClr val="black"/>
                </a:solidFill>
              </a:rPr>
              <a:t>Development</a:t>
            </a:r>
            <a:r>
              <a:rPr lang="ru-RU" sz="1200" b="1" i="1" kern="0" dirty="0" smtClean="0">
                <a:solidFill>
                  <a:prstClr val="black"/>
                </a:solidFill>
              </a:rPr>
              <a:t>: </a:t>
            </a:r>
            <a:r>
              <a:rPr lang="ru-RU" sz="1200" kern="0" dirty="0" smtClean="0">
                <a:solidFill>
                  <a:prstClr val="black"/>
                </a:solidFill>
              </a:rPr>
              <a:t>лабораторно-промышленный комплекс </a:t>
            </a:r>
            <a:r>
              <a:rPr lang="ru-RU" sz="1200" kern="0" dirty="0">
                <a:solidFill>
                  <a:prstClr val="black"/>
                </a:solidFill>
              </a:rPr>
              <a:t>по разработке </a:t>
            </a:r>
            <a:r>
              <a:rPr lang="ru-RU" sz="1200" kern="0" dirty="0" smtClean="0">
                <a:solidFill>
                  <a:prstClr val="black"/>
                </a:solidFill>
              </a:rPr>
              <a:t>лекарств </a:t>
            </a:r>
          </a:p>
          <a:p>
            <a:pPr marL="92075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Региональный центр инжиниринга биотехнологий </a:t>
            </a:r>
            <a:r>
              <a:rPr lang="ru-RU" sz="1200" b="1" i="1" kern="0" dirty="0" smtClean="0">
                <a:solidFill>
                  <a:prstClr val="black"/>
                </a:solidFill>
              </a:rPr>
              <a:t>РТ</a:t>
            </a:r>
          </a:p>
          <a:p>
            <a:pPr marL="92075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>
                <a:solidFill>
                  <a:prstClr val="black"/>
                </a:solidFill>
              </a:rPr>
              <a:t>ООО </a:t>
            </a:r>
            <a:r>
              <a:rPr lang="ru-RU" sz="1200" b="1" i="1" kern="0" dirty="0">
                <a:solidFill>
                  <a:prstClr val="black"/>
                </a:solidFill>
              </a:rPr>
              <a:t>«ПТО «Медтехника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»: </a:t>
            </a:r>
            <a:r>
              <a:rPr lang="ru-RU" sz="1200" kern="0" dirty="0" smtClean="0">
                <a:solidFill>
                  <a:prstClr val="black"/>
                </a:solidFill>
              </a:rPr>
              <a:t>рассасывающийся </a:t>
            </a:r>
            <a:r>
              <a:rPr lang="ru-RU" sz="1200" kern="0" dirty="0">
                <a:solidFill>
                  <a:prstClr val="black"/>
                </a:solidFill>
              </a:rPr>
              <a:t>шовный материал </a:t>
            </a:r>
            <a:endParaRPr lang="ru-RU" sz="1200" kern="0" dirty="0" smtClean="0">
              <a:solidFill>
                <a:prstClr val="black"/>
              </a:solidFill>
            </a:endParaRPr>
          </a:p>
          <a:p>
            <a:pPr marL="92075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ООО «</a:t>
            </a:r>
            <a:r>
              <a:rPr lang="ru-RU" sz="1200" b="1" i="1" kern="0" dirty="0" err="1">
                <a:solidFill>
                  <a:prstClr val="black"/>
                </a:solidFill>
              </a:rPr>
              <a:t>ЗаряД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»: </a:t>
            </a:r>
            <a:r>
              <a:rPr lang="ru-RU" sz="1200" kern="0" dirty="0" smtClean="0">
                <a:solidFill>
                  <a:prstClr val="black"/>
                </a:solidFill>
              </a:rPr>
              <a:t>хоккейные клюшки из </a:t>
            </a:r>
            <a:r>
              <a:rPr lang="ru-RU" sz="1200" kern="0" dirty="0" err="1" smtClean="0">
                <a:solidFill>
                  <a:prstClr val="black"/>
                </a:solidFill>
              </a:rPr>
              <a:t>углеволокна</a:t>
            </a:r>
            <a:endParaRPr lang="ru-RU" sz="1200" kern="0" dirty="0">
              <a:solidFill>
                <a:prstClr val="black"/>
              </a:solidFill>
            </a:endParaRPr>
          </a:p>
          <a:p>
            <a:pPr marL="92075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>
                <a:solidFill>
                  <a:prstClr val="black"/>
                </a:solidFill>
              </a:rPr>
              <a:t>ООО «Казанский </a:t>
            </a:r>
            <a:r>
              <a:rPr lang="ru-RU" sz="1200" b="1" i="1" kern="0" dirty="0">
                <a:solidFill>
                  <a:prstClr val="black"/>
                </a:solidFill>
              </a:rPr>
              <a:t>завод современной </a:t>
            </a:r>
            <a:r>
              <a:rPr lang="ru-RU" sz="1200" b="1" i="1" kern="0" dirty="0" smtClean="0">
                <a:solidFill>
                  <a:prstClr val="black"/>
                </a:solidFill>
              </a:rPr>
              <a:t>упаковки</a:t>
            </a:r>
            <a:r>
              <a:rPr lang="ru-RU" sz="1200" b="1" kern="0" dirty="0" smtClean="0">
                <a:solidFill>
                  <a:prstClr val="black"/>
                </a:solidFill>
              </a:rPr>
              <a:t>»</a:t>
            </a:r>
            <a:r>
              <a:rPr kumimoji="0" lang="ru-RU" sz="1200" b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полипропиленовые мешки </a:t>
            </a:r>
          </a:p>
          <a:p>
            <a:pPr marL="92075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ООО «</a:t>
            </a:r>
            <a:r>
              <a:rPr lang="ru-RU" sz="1200" b="1" i="1" kern="0" dirty="0" err="1">
                <a:solidFill>
                  <a:prstClr val="black"/>
                </a:solidFill>
              </a:rPr>
              <a:t>Аксалют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»: </a:t>
            </a:r>
            <a:r>
              <a:rPr lang="ru-RU" sz="1200" kern="0" dirty="0" smtClean="0">
                <a:solidFill>
                  <a:prstClr val="black"/>
                </a:solidFill>
              </a:rPr>
              <a:t>сшитый</a:t>
            </a:r>
            <a:r>
              <a:rPr lang="ru-RU" sz="1200" b="1" kern="0" dirty="0" smtClean="0">
                <a:solidFill>
                  <a:prstClr val="black"/>
                </a:solidFill>
              </a:rPr>
              <a:t> </a:t>
            </a:r>
            <a:r>
              <a:rPr kumimoji="0" lang="ru-RU" sz="1200" b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вспененный полиэтилен</a:t>
            </a:r>
          </a:p>
          <a:p>
            <a:pPr marL="92075" lvl="0" indent="-825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prstClr val="black"/>
                </a:solidFill>
              </a:rPr>
              <a:t>ООО НПП </a:t>
            </a:r>
            <a:r>
              <a:rPr lang="ru-RU" sz="1200" b="1" i="1" kern="0" dirty="0" smtClean="0">
                <a:solidFill>
                  <a:prstClr val="black"/>
                </a:solidFill>
              </a:rPr>
              <a:t>«Завод </a:t>
            </a:r>
            <a:r>
              <a:rPr lang="ru-RU" sz="1200" b="1" i="1" kern="0" dirty="0">
                <a:solidFill>
                  <a:prstClr val="black"/>
                </a:solidFill>
              </a:rPr>
              <a:t>стеклопластиковых </a:t>
            </a:r>
            <a:r>
              <a:rPr lang="ru-RU" sz="1200" b="1" i="1" kern="0" dirty="0" smtClean="0">
                <a:solidFill>
                  <a:prstClr val="black"/>
                </a:solidFill>
              </a:rPr>
              <a:t>труб»: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lang="ru-RU" sz="1200" kern="0" dirty="0" smtClean="0">
                <a:solidFill>
                  <a:prstClr val="black"/>
                </a:solidFill>
              </a:rPr>
              <a:t>стеклопластиковые трубы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5496" y="3933056"/>
            <a:ext cx="9000000" cy="1116000"/>
            <a:chOff x="35496" y="3609144"/>
            <a:chExt cx="9000000" cy="1116000"/>
          </a:xfrm>
        </p:grpSpPr>
        <p:sp>
          <p:nvSpPr>
            <p:cNvPr id="41" name="Стрелка вправо с вырезом 40"/>
            <p:cNvSpPr/>
            <p:nvPr/>
          </p:nvSpPr>
          <p:spPr>
            <a:xfrm>
              <a:off x="35496" y="3609144"/>
              <a:ext cx="9000000" cy="1116000"/>
            </a:xfrm>
            <a:prstGeom prst="notchedRightArrow">
              <a:avLst/>
            </a:prstGeom>
            <a:solidFill>
              <a:srgbClr val="ADDB7B"/>
            </a:solidFill>
            <a:ln>
              <a:solidFill>
                <a:srgbClr val="ADDB7B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836640" y="3897176"/>
              <a:ext cx="524503" cy="52450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00704" y="3969184"/>
              <a:ext cx="61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u="sng" dirty="0" smtClean="0">
                  <a:solidFill>
                    <a:schemeClr val="bg1"/>
                  </a:solidFill>
                </a:rPr>
                <a:t>201</a:t>
              </a:r>
              <a:r>
                <a:rPr lang="ru-RU" sz="1600" b="1" i="1" u="sng" dirty="0" smtClean="0">
                  <a:solidFill>
                    <a:schemeClr val="bg1"/>
                  </a:solidFill>
                </a:rPr>
                <a:t>5</a:t>
              </a:r>
              <a:endParaRPr lang="ru-RU" sz="1600" b="1" i="1" u="sng" dirty="0">
                <a:solidFill>
                  <a:schemeClr val="bg1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2564832" y="3897176"/>
              <a:ext cx="524503" cy="52450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528896" y="3969184"/>
              <a:ext cx="61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u="sng" dirty="0" smtClean="0">
                  <a:solidFill>
                    <a:schemeClr val="bg1"/>
                  </a:solidFill>
                </a:rPr>
                <a:t>201</a:t>
              </a:r>
              <a:r>
                <a:rPr lang="ru-RU" sz="1600" b="1" i="1" u="sng" dirty="0" smtClean="0">
                  <a:solidFill>
                    <a:schemeClr val="bg1"/>
                  </a:solidFill>
                </a:rPr>
                <a:t>6</a:t>
              </a:r>
              <a:endParaRPr lang="ru-RU" sz="1600" b="1" i="1" u="sng" dirty="0">
                <a:solidFill>
                  <a:schemeClr val="bg1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4293024" y="3897176"/>
              <a:ext cx="524503" cy="52450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257088" y="3969184"/>
              <a:ext cx="61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u="sng" dirty="0" smtClean="0">
                  <a:solidFill>
                    <a:schemeClr val="bg1"/>
                  </a:solidFill>
                </a:rPr>
                <a:t>201</a:t>
              </a:r>
              <a:r>
                <a:rPr lang="ru-RU" sz="1600" b="1" i="1" u="sng" dirty="0" smtClean="0">
                  <a:solidFill>
                    <a:schemeClr val="bg1"/>
                  </a:solidFill>
                </a:rPr>
                <a:t>7</a:t>
              </a:r>
              <a:endParaRPr lang="ru-RU" sz="1600" b="1" i="1" u="sng" dirty="0">
                <a:solidFill>
                  <a:schemeClr val="bg1"/>
                </a:solidFill>
              </a:endParaRPr>
            </a:p>
          </p:txBody>
        </p:sp>
        <p:sp>
          <p:nvSpPr>
            <p:cNvPr id="48" name="Овал 47"/>
            <p:cNvSpPr/>
            <p:nvPr/>
          </p:nvSpPr>
          <p:spPr>
            <a:xfrm>
              <a:off x="5913272" y="3897176"/>
              <a:ext cx="524503" cy="52450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77336" y="3969184"/>
              <a:ext cx="61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u="sng" dirty="0" smtClean="0">
                  <a:solidFill>
                    <a:schemeClr val="bg1"/>
                  </a:solidFill>
                </a:rPr>
                <a:t>201</a:t>
              </a:r>
              <a:r>
                <a:rPr lang="ru-RU" sz="1600" b="1" i="1" u="sng" dirty="0" smtClean="0">
                  <a:solidFill>
                    <a:schemeClr val="bg1"/>
                  </a:solidFill>
                </a:rPr>
                <a:t>8</a:t>
              </a:r>
              <a:endParaRPr lang="ru-RU" sz="1600" b="1" i="1" u="sng" dirty="0">
                <a:solidFill>
                  <a:schemeClr val="bg1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7497448" y="3897176"/>
              <a:ext cx="524503" cy="52450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461512" y="3969184"/>
              <a:ext cx="61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u="sng" dirty="0" smtClean="0">
                  <a:solidFill>
                    <a:schemeClr val="bg1"/>
                  </a:solidFill>
                </a:rPr>
                <a:t>201</a:t>
              </a:r>
              <a:r>
                <a:rPr lang="ru-RU" sz="1600" b="1" i="1" u="sng" dirty="0" smtClean="0">
                  <a:solidFill>
                    <a:schemeClr val="bg1"/>
                  </a:solidFill>
                </a:rPr>
                <a:t>9</a:t>
              </a:r>
              <a:endParaRPr lang="ru-RU" sz="1600" b="1" i="1" u="sng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Прямоугольная выноска 39"/>
          <p:cNvSpPr/>
          <p:nvPr/>
        </p:nvSpPr>
        <p:spPr>
          <a:xfrm>
            <a:off x="6012160" y="1305080"/>
            <a:ext cx="2952000" cy="2844000"/>
          </a:xfrm>
          <a:prstGeom prst="wedgeRectCallout">
            <a:avLst>
              <a:gd name="adj1" fmla="val 6380"/>
              <a:gd name="adj2" fmla="val 54534"/>
            </a:avLst>
          </a:prstGeom>
          <a:noFill/>
          <a:ln w="28575">
            <a:solidFill>
              <a:srgbClr val="73C95B">
                <a:lumMod val="50000"/>
              </a:srgbClr>
            </a:solidFill>
            <a:prstDash val="lgDash"/>
          </a:ln>
        </p:spPr>
        <p:txBody>
          <a:bodyPr wrap="square" lIns="36000" tIns="36000" rIns="0" bIns="0">
            <a:spAutoFit/>
          </a:bodyPr>
          <a:lstStyle/>
          <a:p>
            <a:pPr marL="23813" indent="-238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/>
              <a:t>ОАО «ТАИФ-НК»</a:t>
            </a:r>
            <a:r>
              <a:rPr lang="ru-RU" sz="1200" i="1" kern="0" dirty="0"/>
              <a:t>: </a:t>
            </a:r>
            <a:r>
              <a:rPr lang="ru-RU" sz="1200" kern="0" dirty="0"/>
              <a:t>комплекс по глубокой переработке тяжёлых остатков  </a:t>
            </a:r>
          </a:p>
          <a:p>
            <a:pPr marL="23813" lvl="0" indent="-238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ОАО «ТАНЕКО»</a:t>
            </a:r>
            <a:r>
              <a:rPr kumimoji="0" lang="ru-RU" sz="12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: </a:t>
            </a:r>
            <a:r>
              <a:rPr lang="ru-RU" sz="1200" kern="0" dirty="0" smtClean="0"/>
              <a:t>гидроочистка тяжёлого газойля, кат. </a:t>
            </a:r>
            <a:r>
              <a:rPr lang="ru-RU" sz="1200" kern="0" dirty="0"/>
              <a:t>крекинг, ЭЛОУ АВТ-6</a:t>
            </a:r>
          </a:p>
          <a:p>
            <a:pPr marL="23813" indent="-238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 smtClean="0"/>
              <a:t>ПАО «КВАРТ»: </a:t>
            </a:r>
            <a:r>
              <a:rPr lang="ru-RU" sz="1200" kern="0" dirty="0" smtClean="0"/>
              <a:t>рукава высокого давления навивочной конструкции</a:t>
            </a:r>
          </a:p>
          <a:p>
            <a:pPr marL="23813" indent="-238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kern="0" dirty="0"/>
              <a:t>ООО «Камский завод полимерных материалов</a:t>
            </a:r>
            <a:r>
              <a:rPr lang="ru-RU" sz="1200" b="1" kern="0" dirty="0" smtClean="0"/>
              <a:t>»: </a:t>
            </a:r>
            <a:r>
              <a:rPr lang="en-US" sz="1200" kern="0" dirty="0"/>
              <a:t>FFS </a:t>
            </a:r>
            <a:r>
              <a:rPr lang="ru-RU" sz="1200" kern="0" dirty="0" smtClean="0"/>
              <a:t>плёнка</a:t>
            </a:r>
          </a:p>
          <a:p>
            <a:pPr marL="23813" lvl="0" indent="-238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kern="0" dirty="0" smtClean="0"/>
              <a:t>ООО </a:t>
            </a:r>
            <a:r>
              <a:rPr lang="ru-RU" sz="1200" b="1" kern="0" dirty="0"/>
              <a:t>«Август-</a:t>
            </a:r>
            <a:r>
              <a:rPr lang="ru-RU" sz="1200" b="1" kern="0" dirty="0" err="1"/>
              <a:t>Алабуга</a:t>
            </a:r>
            <a:r>
              <a:rPr lang="ru-RU" sz="1200" b="1" kern="0" dirty="0"/>
              <a:t>»:</a:t>
            </a:r>
            <a:r>
              <a:rPr lang="ru-RU" sz="1200" kern="0" dirty="0"/>
              <a:t> средства защиты </a:t>
            </a:r>
            <a:r>
              <a:rPr lang="ru-RU" sz="1200" kern="0" dirty="0" smtClean="0"/>
              <a:t>растений</a:t>
            </a:r>
          </a:p>
          <a:p>
            <a:pPr marL="87313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/>
              <a:t>ООО «</a:t>
            </a:r>
            <a:r>
              <a:rPr lang="ru-RU" sz="1200" b="1" i="1" kern="0" dirty="0" err="1"/>
              <a:t>Транснефть</a:t>
            </a:r>
            <a:r>
              <a:rPr lang="ru-RU" sz="1200" b="1" i="1" kern="0" dirty="0"/>
              <a:t> - Синтез»</a:t>
            </a:r>
            <a:r>
              <a:rPr lang="ru-RU" sz="1200" i="1" kern="0" dirty="0"/>
              <a:t>: </a:t>
            </a:r>
            <a:r>
              <a:rPr lang="ru-RU" sz="1200" kern="0" dirty="0" err="1"/>
              <a:t>противотурбулентные</a:t>
            </a:r>
            <a:r>
              <a:rPr lang="ru-RU" sz="1200" kern="0" dirty="0"/>
              <a:t> присадки</a:t>
            </a:r>
          </a:p>
          <a:p>
            <a:pPr marL="87313" lvl="0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/>
              <a:t>ООО «ТН - </a:t>
            </a:r>
            <a:r>
              <a:rPr lang="ru-RU" sz="1200" b="1" i="1" kern="0" dirty="0" err="1"/>
              <a:t>Алабуга</a:t>
            </a:r>
            <a:r>
              <a:rPr lang="ru-RU" sz="1200" b="1" i="1" kern="0" dirty="0"/>
              <a:t>»</a:t>
            </a:r>
            <a:r>
              <a:rPr lang="ru-RU" sz="1200" i="1" kern="0" dirty="0"/>
              <a:t>: </a:t>
            </a:r>
            <a:r>
              <a:rPr lang="ru-RU" sz="1200" kern="0" dirty="0" smtClean="0"/>
              <a:t>монтажные </a:t>
            </a:r>
            <a:r>
              <a:rPr lang="ru-RU" sz="1200" kern="0" dirty="0"/>
              <a:t>пены</a:t>
            </a:r>
          </a:p>
          <a:p>
            <a:pPr marL="87313" lvl="0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/>
              <a:t>ООО «ИНКО-ТЭК Агро </a:t>
            </a:r>
            <a:r>
              <a:rPr lang="ru-RU" sz="1200" b="1" i="1" kern="0" dirty="0" err="1"/>
              <a:t>Алабуга</a:t>
            </a:r>
            <a:r>
              <a:rPr lang="ru-RU" sz="1200" b="1" i="1" kern="0" dirty="0"/>
              <a:t>»: </a:t>
            </a:r>
            <a:r>
              <a:rPr lang="ru-RU" sz="1200" kern="0" dirty="0"/>
              <a:t>комплексные минеральные </a:t>
            </a:r>
            <a:r>
              <a:rPr lang="ru-RU" sz="1200" kern="0" dirty="0" smtClean="0"/>
              <a:t>удобрения</a:t>
            </a:r>
          </a:p>
          <a:p>
            <a:pPr marL="87313" lvl="0" indent="-85725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/>
              <a:t>ООО ПКФ «КНТ-Пласт»: </a:t>
            </a:r>
            <a:r>
              <a:rPr lang="ru-RU" sz="1200" kern="0" dirty="0" smtClean="0"/>
              <a:t>ПВХ-пластикаты, ПВХ-плёнка</a:t>
            </a:r>
            <a:endParaRPr lang="ru-RU" sz="1200" kern="0" dirty="0"/>
          </a:p>
          <a:p>
            <a:pPr marL="23813" lvl="0" indent="-238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ru-RU" sz="1200" kern="0" dirty="0"/>
          </a:p>
        </p:txBody>
      </p:sp>
      <p:sp>
        <p:nvSpPr>
          <p:cNvPr id="20" name="TextBox 19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81208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07704" y="2366962"/>
            <a:ext cx="6912768" cy="2430190"/>
          </a:xfrm>
        </p:spPr>
        <p:txBody>
          <a:bodyPr/>
          <a:lstStyle/>
          <a:p>
            <a:pPr algn="ctr"/>
            <a:r>
              <a:rPr lang="ru-RU" dirty="0">
                <a:latin typeface="Cambria" pitchFamily="18" charset="0"/>
              </a:rPr>
              <a:t>Приоритетные инвестиционные проекты нефтегазохимического комплекса </a:t>
            </a:r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Республики Татарстан </a:t>
            </a:r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(в процессе реализации)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900000"/>
            <a:r>
              <a:rPr lang="ru-RU" dirty="0">
                <a:latin typeface="Cambria" pitchFamily="18" charset="0"/>
              </a:rPr>
              <a:t>ОАО «ТАНЕКО»: </a:t>
            </a:r>
            <a:r>
              <a:rPr lang="ru-RU" dirty="0" smtClean="0">
                <a:latin typeface="Cambria" pitchFamily="18" charset="0"/>
              </a:rPr>
              <a:t>перспективы развития</a:t>
            </a:r>
            <a:endParaRPr lang="ru-RU" dirty="0"/>
          </a:p>
        </p:txBody>
      </p:sp>
      <p:pic>
        <p:nvPicPr>
          <p:cNvPr id="9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877"/>
          <a:stretch>
            <a:fillRect/>
          </a:stretch>
        </p:blipFill>
        <p:spPr bwMode="auto">
          <a:xfrm>
            <a:off x="251520" y="116632"/>
            <a:ext cx="107153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179512" y="1346364"/>
            <a:ext cx="5400600" cy="4912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rgbClr val="DEA900"/>
              </a:buClr>
            </a:pPr>
            <a:r>
              <a:rPr lang="ru-RU" sz="2000" b="1" dirty="0" smtClean="0"/>
              <a:t>2019</a:t>
            </a:r>
            <a:endParaRPr lang="ru-RU" sz="2000" dirty="0" smtClean="0"/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/>
              <a:t>ЭЛОУ-АВТ-6</a:t>
            </a:r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Вакуумный блок </a:t>
            </a:r>
            <a:r>
              <a:rPr lang="ru-RU" dirty="0" err="1" smtClean="0"/>
              <a:t>висбрекинга</a:t>
            </a:r>
            <a:endParaRPr lang="ru-RU" dirty="0"/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err="1" smtClean="0"/>
              <a:t>Сульфолан</a:t>
            </a:r>
            <a:endParaRPr lang="ru-RU" dirty="0" smtClean="0"/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 Гидроочистка </a:t>
            </a:r>
            <a:r>
              <a:rPr lang="ru-RU" dirty="0" err="1"/>
              <a:t>тяжелого</a:t>
            </a:r>
            <a:r>
              <a:rPr lang="ru-RU" dirty="0"/>
              <a:t> газойля коксования</a:t>
            </a:r>
          </a:p>
          <a:p>
            <a:pPr>
              <a:lnSpc>
                <a:spcPct val="90000"/>
              </a:lnSpc>
              <a:buClr>
                <a:srgbClr val="DEA900"/>
              </a:buClr>
            </a:pPr>
            <a:r>
              <a:rPr lang="ru-RU" sz="2000" b="1" dirty="0" smtClean="0"/>
              <a:t>2020</a:t>
            </a:r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Каталитический крекинг</a:t>
            </a:r>
            <a:r>
              <a:rPr lang="en-US" dirty="0" smtClean="0"/>
              <a:t> </a:t>
            </a:r>
            <a:endParaRPr lang="ru-RU" b="1" dirty="0" smtClean="0"/>
          </a:p>
          <a:p>
            <a:pPr>
              <a:lnSpc>
                <a:spcPct val="90000"/>
              </a:lnSpc>
              <a:buClr>
                <a:srgbClr val="DEA900"/>
              </a:buClr>
            </a:pPr>
            <a:r>
              <a:rPr lang="ru-RU" sz="2000" b="1" dirty="0" smtClean="0"/>
              <a:t>2021</a:t>
            </a:r>
          </a:p>
          <a:p>
            <a:pPr marL="720000" indent="-285750">
              <a:lnSpc>
                <a:spcPct val="9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Комплекс получения ароматики</a:t>
            </a:r>
            <a:endParaRPr lang="ru-RU" dirty="0"/>
          </a:p>
          <a:p>
            <a:pPr marL="720000" indent="-285750">
              <a:lnSpc>
                <a:spcPct val="9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err="1" smtClean="0"/>
              <a:t>Изодепарафинизация</a:t>
            </a:r>
            <a:r>
              <a:rPr lang="ru-RU" dirty="0" smtClean="0"/>
              <a:t> </a:t>
            </a:r>
            <a:r>
              <a:rPr lang="ru-RU" dirty="0" err="1"/>
              <a:t>ДТ</a:t>
            </a:r>
            <a:endParaRPr lang="ru-RU" dirty="0"/>
          </a:p>
          <a:p>
            <a:pPr marL="720000" indent="-285750">
              <a:lnSpc>
                <a:spcPct val="9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Гидроочистка средних </a:t>
            </a:r>
            <a:r>
              <a:rPr lang="ru-RU" dirty="0"/>
              <a:t>дистиллятов</a:t>
            </a:r>
          </a:p>
          <a:p>
            <a:pPr marL="720000" indent="-285750">
              <a:lnSpc>
                <a:spcPct val="9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Производство водорода</a:t>
            </a:r>
          </a:p>
          <a:p>
            <a:pPr>
              <a:lnSpc>
                <a:spcPct val="90000"/>
              </a:lnSpc>
              <a:buClr>
                <a:srgbClr val="DEA900"/>
              </a:buClr>
            </a:pPr>
            <a:r>
              <a:rPr lang="ru-RU" sz="2000" b="1" dirty="0" smtClean="0"/>
              <a:t>2022</a:t>
            </a:r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err="1"/>
              <a:t>ГФУ</a:t>
            </a:r>
            <a:endParaRPr lang="ru-RU" dirty="0"/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err="1" smtClean="0"/>
              <a:t>Алкилирование</a:t>
            </a:r>
            <a:endParaRPr lang="ru-RU" dirty="0"/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Производство </a:t>
            </a:r>
            <a:r>
              <a:rPr lang="ru-RU" dirty="0" err="1"/>
              <a:t>МТБЭ</a:t>
            </a:r>
            <a:endParaRPr lang="ru-RU" dirty="0"/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/>
              <a:t>Гидроочистка </a:t>
            </a:r>
            <a:r>
              <a:rPr lang="ru-RU" dirty="0" smtClean="0"/>
              <a:t>нафты </a:t>
            </a:r>
            <a:r>
              <a:rPr lang="ru-RU" dirty="0"/>
              <a:t>- 2</a:t>
            </a:r>
            <a:endParaRPr lang="ru-RU" dirty="0" smtClean="0"/>
          </a:p>
          <a:p>
            <a:pPr>
              <a:lnSpc>
                <a:spcPct val="90000"/>
              </a:lnSpc>
              <a:buClr>
                <a:srgbClr val="DEA900"/>
              </a:buClr>
            </a:pPr>
            <a:r>
              <a:rPr lang="ru-RU" sz="2000" b="1" dirty="0" smtClean="0"/>
              <a:t>2026</a:t>
            </a:r>
            <a:endParaRPr lang="ru-RU" sz="2000" b="1" dirty="0"/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 err="1"/>
              <a:t>Гидроконверсия</a:t>
            </a:r>
            <a:endParaRPr lang="ru-RU" dirty="0"/>
          </a:p>
          <a:p>
            <a:pPr marL="720000" indent="-285750">
              <a:lnSpc>
                <a:spcPct val="80000"/>
              </a:lnSpc>
              <a:buClr>
                <a:srgbClr val="DEA900"/>
              </a:buClr>
              <a:buFont typeface="Wingdings" panose="05000000000000000000" pitchFamily="2" charset="2"/>
              <a:buChar char="q"/>
            </a:pPr>
            <a:r>
              <a:rPr lang="ru-RU" dirty="0"/>
              <a:t>Г</a:t>
            </a:r>
            <a:r>
              <a:rPr lang="ru-RU" dirty="0" smtClean="0"/>
              <a:t>идрокрекинг - 2</a:t>
            </a:r>
            <a:endParaRPr lang="en-US" dirty="0"/>
          </a:p>
        </p:txBody>
      </p:sp>
      <p:pic>
        <p:nvPicPr>
          <p:cNvPr id="13" name="Picture 2" descr="http://www.nnpz.ru/foto/2012-03/5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1412776"/>
            <a:ext cx="2808312" cy="1872208"/>
          </a:xfrm>
          <a:prstGeom prst="rect">
            <a:avLst/>
          </a:prstGeom>
          <a:ln>
            <a:noFill/>
          </a:ln>
          <a:effectLst/>
          <a:scene3d>
            <a:camera prst="perspectiveLeft"/>
            <a:lightRig rig="threePt" dir="t"/>
          </a:scene3d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9588010"/>
              </p:ext>
            </p:extLst>
          </p:nvPr>
        </p:nvGraphicFramePr>
        <p:xfrm>
          <a:off x="4356480" y="4234045"/>
          <a:ext cx="4536000" cy="2291299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376000"/>
                <a:gridCol w="1080000"/>
                <a:gridCol w="1080000"/>
              </a:tblGrid>
              <a:tr h="315053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  <a:tr h="60146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Объем переработки, 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</a:rPr>
                        <a:t>млн.тонн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8,6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14,8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  <a:tr h="343695">
                <a:tc gridSpan="3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Производство продукции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5720" marR="45720" anchor="ctr"/>
                </a:tc>
              </a:tr>
              <a:tr h="34369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Дизельное топливо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2,1*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7,4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  <a:tr h="34369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800" dirty="0" err="1" smtClean="0">
                          <a:solidFill>
                            <a:schemeClr val="tx1"/>
                          </a:solidFill>
                        </a:rPr>
                        <a:t>Автобензины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,1*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1,7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  <a:tr h="34369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800" dirty="0" err="1" smtClean="0">
                          <a:solidFill>
                            <a:schemeClr val="tx1"/>
                          </a:solidFill>
                        </a:rPr>
                        <a:t>Авиакеросин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0,2**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1,1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5004048" y="3801997"/>
            <a:ext cx="38018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Основные показатели, млн.тонн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83968" y="6505599"/>
            <a:ext cx="4716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i="1" dirty="0" smtClean="0"/>
              <a:t>* объем реализации, ** показатель за 2017 год</a:t>
            </a:r>
            <a:endParaRPr lang="ru-RU" sz="1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19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ru-RU" dirty="0" smtClean="0"/>
              <a:t>Объём переработки сырья – 390 тыс.тонн в год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dirty="0" smtClean="0"/>
              <a:t>Выпуск продукции – 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317 тыс.тонн в год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4270679843"/>
              </p:ext>
            </p:extLst>
          </p:nvPr>
        </p:nvGraphicFramePr>
        <p:xfrm>
          <a:off x="1475656" y="2133600"/>
          <a:ext cx="3020144" cy="4248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Объект 21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3480400283"/>
              </p:ext>
            </p:extLst>
          </p:nvPr>
        </p:nvGraphicFramePr>
        <p:xfrm>
          <a:off x="4648200" y="2133600"/>
          <a:ext cx="4038600" cy="4248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813970" cy="936000"/>
          </a:xfrm>
        </p:spPr>
        <p:txBody>
          <a:bodyPr/>
          <a:lstStyle/>
          <a:p>
            <a:r>
              <a:rPr lang="ru-RU" dirty="0" smtClean="0"/>
              <a:t>Группа «Татнефть»: </a:t>
            </a:r>
            <a:r>
              <a:rPr lang="ru-RU" dirty="0" err="1" smtClean="0"/>
              <a:t>газонефтехимическое</a:t>
            </a:r>
            <a:r>
              <a:rPr lang="ru-RU" dirty="0" smtClean="0"/>
              <a:t> направление</a:t>
            </a:r>
            <a:endParaRPr lang="ru-RU" dirty="0"/>
          </a:p>
        </p:txBody>
      </p:sp>
      <p:pic>
        <p:nvPicPr>
          <p:cNvPr id="8" name="Picture 14" descr="C:\Documents and Settings\user\Рабочий стол\логотипы\татнефть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5135686"/>
            <a:ext cx="1080000" cy="309538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624" y="3649568"/>
            <a:ext cx="1080000" cy="28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44" t="13594" r="71052" b="79012"/>
          <a:stretch/>
        </p:blipFill>
        <p:spPr bwMode="auto">
          <a:xfrm>
            <a:off x="107504" y="2576526"/>
            <a:ext cx="1080000" cy="27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Левая фигурная скобка 20"/>
          <p:cNvSpPr/>
          <p:nvPr/>
        </p:nvSpPr>
        <p:spPr>
          <a:xfrm>
            <a:off x="1259632" y="4437112"/>
            <a:ext cx="288032" cy="1800200"/>
          </a:xfrm>
          <a:prstGeom prst="lef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205" y="0"/>
            <a:ext cx="654403" cy="119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9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9196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taifnk.ru/pics/z04_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012" y="1268760"/>
            <a:ext cx="2772308" cy="1825684"/>
          </a:xfrm>
          <a:prstGeom prst="rect">
            <a:avLst/>
          </a:prstGeom>
          <a:ln>
            <a:noFill/>
          </a:ln>
          <a:effectLst/>
          <a:scene3d>
            <a:camera prst="perspectiveLeft"/>
            <a:lightRig rig="threePt" dir="t"/>
          </a:scene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900000"/>
            <a:r>
              <a:rPr lang="ru-RU" dirty="0"/>
              <a:t>ОАО «ТАИФ-НК»: строительство комплекса глубокой переработки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0538867"/>
              </p:ext>
            </p:extLst>
          </p:nvPr>
        </p:nvGraphicFramePr>
        <p:xfrm>
          <a:off x="3347864" y="3573016"/>
          <a:ext cx="5652608" cy="2877312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664296"/>
                <a:gridCol w="1152128"/>
                <a:gridCol w="1836184"/>
              </a:tblGrid>
              <a:tr h="420182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после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реализации проекта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2547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600" dirty="0" smtClean="0"/>
                        <a:t>Глубина переработки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75,2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*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98,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  <a:tr h="225476">
                <a:tc gridSpan="3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Основные виды продукции,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млн.тонн</a:t>
                      </a:r>
                      <a:endParaRPr lang="ru-RU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47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600" dirty="0" smtClean="0"/>
                        <a:t>Дизельное топливо</a:t>
                      </a:r>
                      <a:endParaRPr lang="en-US" sz="1600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2,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  <a:tr h="37899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600" dirty="0" smtClean="0"/>
                        <a:t>Прямогонный бензин и бензин газовый стабильный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1,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2,2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  <a:tr h="22547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600" dirty="0" err="1" smtClean="0"/>
                        <a:t>Автобензины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0,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0,7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  <a:tr h="37899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600" dirty="0" smtClean="0"/>
                        <a:t>Авиационный и технический керосин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0,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0,6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  <a:tr h="22547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600" dirty="0" smtClean="0"/>
                        <a:t>Мазут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2,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860032" y="3170004"/>
            <a:ext cx="26386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Основные показатели</a:t>
            </a:r>
          </a:p>
        </p:txBody>
      </p:sp>
      <p:pic>
        <p:nvPicPr>
          <p:cNvPr id="11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22" t="1520" r="20512" b="65199"/>
          <a:stretch/>
        </p:blipFill>
        <p:spPr bwMode="auto">
          <a:xfrm>
            <a:off x="462038" y="116632"/>
            <a:ext cx="941610" cy="95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4282" y="1556792"/>
            <a:ext cx="407196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/>
              <a:t>Мощность по </a:t>
            </a:r>
            <a:r>
              <a:rPr lang="ru-RU" sz="2000" b="1" u="sng" dirty="0" smtClean="0"/>
              <a:t>сырью </a:t>
            </a:r>
            <a:endParaRPr lang="ru-RU" sz="2000" b="1" u="sng" dirty="0"/>
          </a:p>
          <a:p>
            <a:r>
              <a:rPr lang="ru-RU" dirty="0" smtClean="0">
                <a:solidFill>
                  <a:prstClr val="black"/>
                </a:solidFill>
              </a:rPr>
              <a:t>3,7 </a:t>
            </a:r>
            <a:r>
              <a:rPr lang="ru-RU" dirty="0" err="1" smtClean="0">
                <a:solidFill>
                  <a:prstClr val="black"/>
                </a:solidFill>
              </a:rPr>
              <a:t>млн.тонн</a:t>
            </a:r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2492896"/>
            <a:ext cx="47149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prstClr val="black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Ввод в эксплуатацию</a:t>
            </a:r>
            <a:endParaRPr lang="ru-RU" sz="2000" i="1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2019 год</a:t>
            </a:r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4581128"/>
            <a:ext cx="342161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prstClr val="black"/>
                </a:solidFill>
              </a:rPr>
              <a:t>Базовое проектирование</a:t>
            </a:r>
            <a:r>
              <a:rPr lang="ru-RU" sz="2000" i="1" dirty="0" smtClean="0">
                <a:solidFill>
                  <a:prstClr val="black"/>
                </a:solidFill>
              </a:rPr>
              <a:t> </a:t>
            </a:r>
          </a:p>
          <a:p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Kellogg Brown and Root </a:t>
            </a:r>
            <a:endParaRPr lang="ru-RU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(США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инжиниринговая компания)</a:t>
            </a:r>
            <a:endParaRPr lang="ru-RU" sz="16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3356992"/>
            <a:ext cx="4213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prstClr val="black"/>
                </a:solidFill>
              </a:rPr>
              <a:t>Технология</a:t>
            </a:r>
            <a:endParaRPr lang="ru-RU" sz="2000" i="1" dirty="0" smtClean="0">
              <a:solidFill>
                <a:prstClr val="black"/>
              </a:solidFill>
            </a:endParaRPr>
          </a:p>
          <a:p>
            <a:r>
              <a:rPr lang="en-US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Veba</a:t>
            </a: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Combi</a:t>
            </a: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-Cracking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(лицензиар – </a:t>
            </a: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BP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ru-RU" sz="16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6525344"/>
            <a:ext cx="3131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* по состоянию на январь 2018 г. </a:t>
            </a:r>
            <a:endParaRPr lang="ru-RU" sz="14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8422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900000"/>
            <a:r>
              <a:rPr lang="ru-RU" dirty="0" smtClean="0">
                <a:latin typeface="Cambria" pitchFamily="18" charset="0"/>
              </a:rPr>
              <a:t>ПАО «Нижнекамскнефтехим»:</a:t>
            </a:r>
            <a:br>
              <a:rPr lang="ru-RU" dirty="0" smtClean="0">
                <a:latin typeface="Cambria" pitchFamily="18" charset="0"/>
              </a:rPr>
            </a:br>
            <a:r>
              <a:rPr lang="ru-RU" dirty="0" smtClean="0">
                <a:latin typeface="Cambria" pitchFamily="18" charset="0"/>
              </a:rPr>
              <a:t>стратегия развития</a:t>
            </a:r>
            <a:endParaRPr lang="ru-RU" sz="3200" dirty="0">
              <a:latin typeface="Cambria" pitchFamily="18" charset="0"/>
            </a:endParaRPr>
          </a:p>
        </p:txBody>
      </p:sp>
      <p:pic>
        <p:nvPicPr>
          <p:cNvPr id="17" name="Picture 8" descr="C:\Documents and Settings\user\Рабочий стол\логотипы\нкнх.bmp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16632"/>
            <a:ext cx="1035402" cy="936104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60040" y="1556792"/>
            <a:ext cx="3995936" cy="5321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sz="2000" b="1" u="sng" dirty="0" smtClean="0"/>
              <a:t>Основные проекты</a:t>
            </a:r>
            <a:endParaRPr lang="en-US" sz="2000" b="1" u="sng" dirty="0" smtClean="0"/>
          </a:p>
          <a:p>
            <a:pPr>
              <a:lnSpc>
                <a:spcPct val="90000"/>
              </a:lnSpc>
            </a:pPr>
            <a:endParaRPr lang="ru-RU" sz="1600" dirty="0" smtClean="0"/>
          </a:p>
          <a:p>
            <a:pPr>
              <a:lnSpc>
                <a:spcPct val="90000"/>
              </a:lnSpc>
            </a:pPr>
            <a:r>
              <a:rPr lang="ru-RU" sz="1600" b="1" dirty="0" smtClean="0"/>
              <a:t>Организация </a:t>
            </a:r>
            <a:r>
              <a:rPr lang="ru-RU" sz="1600" b="1" dirty="0"/>
              <a:t>производства </a:t>
            </a:r>
            <a:r>
              <a:rPr lang="ru-RU" sz="1600" b="1" dirty="0" smtClean="0"/>
              <a:t>ДССК</a:t>
            </a:r>
            <a:endParaRPr lang="ru-RU" sz="1600" b="1" dirty="0"/>
          </a:p>
          <a:p>
            <a:pPr>
              <a:lnSpc>
                <a:spcPct val="90000"/>
              </a:lnSpc>
            </a:pPr>
            <a:r>
              <a:rPr lang="ru-RU" sz="1600" b="1" dirty="0"/>
              <a:t>периодическим </a:t>
            </a:r>
            <a:r>
              <a:rPr lang="ru-RU" sz="1600" b="1" dirty="0" smtClean="0"/>
              <a:t>способом</a:t>
            </a:r>
          </a:p>
          <a:p>
            <a:pPr marL="530225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i="1" dirty="0" smtClean="0"/>
              <a:t>ДССК</a:t>
            </a:r>
            <a:r>
              <a:rPr lang="en-US" sz="1600" i="1" dirty="0" smtClean="0"/>
              <a:t> - </a:t>
            </a:r>
            <a:r>
              <a:rPr lang="ru-RU" sz="1600" i="1" dirty="0" smtClean="0"/>
              <a:t>50</a:t>
            </a:r>
            <a:r>
              <a:rPr lang="en-US" sz="1600" i="1" dirty="0" smtClean="0"/>
              <a:t> </a:t>
            </a:r>
            <a:r>
              <a:rPr lang="ru-RU" sz="1600" i="1" dirty="0" err="1" smtClean="0"/>
              <a:t>тыс.тонн</a:t>
            </a:r>
            <a:endParaRPr lang="en-US" sz="1600" i="1" dirty="0" smtClean="0"/>
          </a:p>
          <a:p>
            <a:pPr>
              <a:lnSpc>
                <a:spcPct val="90000"/>
              </a:lnSpc>
            </a:pPr>
            <a:endParaRPr lang="ru-RU" sz="1600" b="1" dirty="0" smtClean="0"/>
          </a:p>
          <a:p>
            <a:pPr>
              <a:lnSpc>
                <a:spcPct val="90000"/>
              </a:lnSpc>
            </a:pPr>
            <a:r>
              <a:rPr lang="ru-RU" sz="1600" b="1" dirty="0"/>
              <a:t>Строительство </a:t>
            </a:r>
            <a:r>
              <a:rPr lang="ru-RU" sz="1600" b="1" dirty="0" err="1" smtClean="0"/>
              <a:t>ПГУ</a:t>
            </a:r>
            <a:r>
              <a:rPr lang="ru-RU" sz="1600" b="1" dirty="0" smtClean="0"/>
              <a:t>-ТЭС</a:t>
            </a:r>
          </a:p>
          <a:p>
            <a:pPr marL="530225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b="1" dirty="0"/>
              <a:t> </a:t>
            </a:r>
            <a:r>
              <a:rPr lang="ru-RU" sz="1600" i="1" dirty="0"/>
              <a:t>общая мощность 495 </a:t>
            </a:r>
            <a:r>
              <a:rPr lang="ru-RU" sz="1600" i="1" dirty="0" smtClean="0"/>
              <a:t>МВт</a:t>
            </a:r>
          </a:p>
          <a:p>
            <a:pPr marL="530225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i="1" dirty="0" err="1" smtClean="0"/>
              <a:t>ЕРС</a:t>
            </a:r>
            <a:r>
              <a:rPr lang="ru-RU" sz="1600" i="1" dirty="0"/>
              <a:t>-контракт с компанией </a:t>
            </a:r>
            <a:r>
              <a:rPr lang="en-US" sz="1600" i="1" dirty="0"/>
              <a:t>Siemens (</a:t>
            </a:r>
            <a:r>
              <a:rPr lang="ru-RU" sz="1600" i="1" dirty="0"/>
              <a:t>Германия</a:t>
            </a:r>
            <a:r>
              <a:rPr lang="ru-RU" sz="1600" i="1" dirty="0" smtClean="0"/>
              <a:t>)</a:t>
            </a:r>
            <a:endParaRPr lang="en-US" sz="1600" i="1" dirty="0" smtClean="0"/>
          </a:p>
          <a:p>
            <a:pPr marL="244475">
              <a:lnSpc>
                <a:spcPct val="90000"/>
              </a:lnSpc>
              <a:buClr>
                <a:schemeClr val="accent5">
                  <a:lumMod val="50000"/>
                </a:schemeClr>
              </a:buClr>
            </a:pPr>
            <a:endParaRPr lang="ru-RU" sz="1600" i="1" dirty="0"/>
          </a:p>
          <a:p>
            <a:pPr>
              <a:lnSpc>
                <a:spcPct val="90000"/>
              </a:lnSpc>
            </a:pPr>
            <a:r>
              <a:rPr lang="ru-RU" sz="1600" b="1" dirty="0" smtClean="0"/>
              <a:t>Новый </a:t>
            </a:r>
            <a:r>
              <a:rPr lang="ru-RU" sz="1600" b="1" dirty="0" err="1"/>
              <a:t>олефиновый</a:t>
            </a:r>
            <a:r>
              <a:rPr lang="ru-RU" sz="1600" b="1" dirty="0"/>
              <a:t> комплекс и его </a:t>
            </a:r>
            <a:r>
              <a:rPr lang="ru-RU" sz="1600" b="1" dirty="0" smtClean="0"/>
              <a:t>производные</a:t>
            </a:r>
          </a:p>
          <a:p>
            <a:pPr marL="530225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i="1" dirty="0"/>
              <a:t>этилен 600 тыс. тонн в </a:t>
            </a:r>
            <a:r>
              <a:rPr lang="ru-RU" sz="1600" i="1" dirty="0" smtClean="0"/>
              <a:t>год</a:t>
            </a:r>
          </a:p>
          <a:p>
            <a:pPr marL="530225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i="1" dirty="0" err="1" smtClean="0"/>
              <a:t>ЕР</a:t>
            </a:r>
            <a:r>
              <a:rPr lang="ru-RU" sz="1600" i="1" dirty="0" smtClean="0"/>
              <a:t>-контракт </a:t>
            </a:r>
            <a:r>
              <a:rPr lang="ru-RU" sz="1600" i="1" dirty="0"/>
              <a:t>с </a:t>
            </a:r>
            <a:r>
              <a:rPr lang="ru-RU" sz="1600" i="1" dirty="0" smtClean="0"/>
              <a:t>компанией </a:t>
            </a:r>
            <a:r>
              <a:rPr lang="en-US" sz="1600" i="1" dirty="0" smtClean="0"/>
              <a:t>Linde </a:t>
            </a:r>
            <a:r>
              <a:rPr lang="ru-RU" sz="1600" i="1" dirty="0" smtClean="0"/>
              <a:t>(Германия)</a:t>
            </a:r>
            <a:endParaRPr lang="en-US" sz="1600" i="1" dirty="0" smtClean="0"/>
          </a:p>
          <a:p>
            <a:pPr marL="244475">
              <a:lnSpc>
                <a:spcPct val="90000"/>
              </a:lnSpc>
              <a:buClr>
                <a:schemeClr val="accent5">
                  <a:lumMod val="50000"/>
                </a:schemeClr>
              </a:buClr>
            </a:pPr>
            <a:endParaRPr lang="en-US" sz="1600" i="1" dirty="0"/>
          </a:p>
          <a:p>
            <a:pPr marL="4763">
              <a:lnSpc>
                <a:spcPct val="90000"/>
              </a:lnSpc>
              <a:buClr>
                <a:schemeClr val="accent5">
                  <a:lumMod val="50000"/>
                </a:schemeClr>
              </a:buClr>
            </a:pPr>
            <a:r>
              <a:rPr lang="ru-RU" sz="1600" b="1" dirty="0" smtClean="0"/>
              <a:t>Строительство </a:t>
            </a:r>
            <a:r>
              <a:rPr lang="ru-RU" sz="1600" b="1" dirty="0"/>
              <a:t>производства </a:t>
            </a:r>
            <a:r>
              <a:rPr lang="ru-RU" sz="1600" b="1" dirty="0" smtClean="0"/>
              <a:t>метанола</a:t>
            </a:r>
          </a:p>
          <a:p>
            <a:pPr marL="530225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i="1" dirty="0"/>
              <a:t>м</a:t>
            </a:r>
            <a:r>
              <a:rPr lang="ru-RU" sz="1600" i="1" dirty="0" smtClean="0"/>
              <a:t>етанол </a:t>
            </a:r>
            <a:r>
              <a:rPr lang="ru-RU" sz="1600" i="1" dirty="0"/>
              <a:t>- 500 тыс. тонн в </a:t>
            </a:r>
            <a:r>
              <a:rPr lang="ru-RU" sz="1600" i="1" dirty="0" smtClean="0"/>
              <a:t>год</a:t>
            </a:r>
          </a:p>
          <a:p>
            <a:pPr marL="530225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i="1" dirty="0"/>
              <a:t>к</a:t>
            </a:r>
            <a:r>
              <a:rPr lang="ru-RU" sz="1600" i="1" dirty="0" smtClean="0"/>
              <a:t>онтракт с компанией </a:t>
            </a:r>
            <a:r>
              <a:rPr lang="en-US" sz="1600" i="1" dirty="0" err="1" smtClean="0"/>
              <a:t>Haldor</a:t>
            </a:r>
            <a:r>
              <a:rPr lang="en-US" sz="1600" i="1" dirty="0" smtClean="0"/>
              <a:t> </a:t>
            </a:r>
            <a:r>
              <a:rPr lang="en-US" sz="1600" i="1" dirty="0" err="1"/>
              <a:t>Topsoe</a:t>
            </a:r>
            <a:r>
              <a:rPr lang="en-US" sz="1600" i="1" dirty="0"/>
              <a:t> (</a:t>
            </a:r>
            <a:r>
              <a:rPr lang="ru-RU" sz="1600" i="1" dirty="0"/>
              <a:t>Дания)</a:t>
            </a:r>
          </a:p>
          <a:p>
            <a:pPr marL="530225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endParaRPr lang="en-US" sz="1600" i="1" dirty="0" smtClean="0"/>
          </a:p>
          <a:p>
            <a:pPr marL="4763">
              <a:lnSpc>
                <a:spcPct val="90000"/>
              </a:lnSpc>
              <a:buClr>
                <a:schemeClr val="accent5">
                  <a:lumMod val="50000"/>
                </a:schemeClr>
              </a:buClr>
            </a:pPr>
            <a:r>
              <a:rPr lang="ru-RU" sz="1600" b="1" dirty="0" smtClean="0"/>
              <a:t> </a:t>
            </a:r>
            <a:endParaRPr lang="en-US" sz="16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3861048"/>
            <a:ext cx="4104456" cy="2351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/>
              <a:t>Другие направления деятельности</a:t>
            </a:r>
            <a:endParaRPr lang="en-US" sz="2000" b="1" u="sng" dirty="0" smtClean="0"/>
          </a:p>
          <a:p>
            <a:pPr algn="ctr"/>
            <a:endParaRPr lang="en-US" sz="1600" dirty="0"/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 smtClean="0"/>
              <a:t>Программы по энергосбережению и защите окружающей среды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 smtClean="0"/>
              <a:t>Развитие технологий по производству импортозамещающих компонентов</a:t>
            </a:r>
            <a:endParaRPr lang="en-US" sz="1600" dirty="0"/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 smtClean="0"/>
              <a:t>Модернизация и повышение эффективности существующего оборудования</a:t>
            </a:r>
            <a:endParaRPr lang="ru-RU" sz="1600" dirty="0"/>
          </a:p>
        </p:txBody>
      </p:sp>
      <p:pic>
        <p:nvPicPr>
          <p:cNvPr id="2050" name="Picture 2" descr="PJSC NIZHNEKAMSKNEFTEKH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40168"/>
            <a:ext cx="4752528" cy="1544816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824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900000"/>
            <a:r>
              <a:rPr lang="ru-RU" dirty="0" smtClean="0"/>
              <a:t>ПАО «Казаньоргсинтез»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ru-RU" dirty="0" smtClean="0"/>
              <a:t>планы развития</a:t>
            </a:r>
            <a:endParaRPr lang="ru-RU" dirty="0"/>
          </a:p>
        </p:txBody>
      </p:sp>
      <p:pic>
        <p:nvPicPr>
          <p:cNvPr id="3" name="Picture 2" descr="C:\Documents and Settings\user\Мои документы\Мои рисунки\0_К работе\логотипы НГХК РТ\КОС 2.bmp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16632"/>
            <a:ext cx="1005546" cy="100811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424847"/>
            <a:ext cx="4752528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rgbClr val="DEA900"/>
              </a:buClr>
            </a:pPr>
            <a:r>
              <a:rPr lang="ru-RU" b="1" dirty="0"/>
              <a:t>до 2020 года</a:t>
            </a:r>
          </a:p>
          <a:p>
            <a:pPr marL="720000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наращение </a:t>
            </a:r>
            <a:r>
              <a:rPr lang="ru-RU" dirty="0"/>
              <a:t>переработки пропана в качестве сырья пиролиза на заводе </a:t>
            </a:r>
            <a:r>
              <a:rPr lang="ru-RU" dirty="0" smtClean="0"/>
              <a:t>этилена</a:t>
            </a:r>
            <a:endParaRPr lang="ru-RU" dirty="0"/>
          </a:p>
          <a:p>
            <a:pPr marL="720000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модернизация </a:t>
            </a:r>
            <a:r>
              <a:rPr lang="ru-RU" dirty="0"/>
              <a:t>завода </a:t>
            </a:r>
            <a:r>
              <a:rPr lang="ru-RU" dirty="0" smtClean="0"/>
              <a:t>поликарбоната с </a:t>
            </a:r>
            <a:r>
              <a:rPr lang="ru-RU" dirty="0"/>
              <a:t>наращением </a:t>
            </a:r>
            <a:r>
              <a:rPr lang="ru-RU" dirty="0" smtClean="0"/>
              <a:t>мощности до </a:t>
            </a:r>
            <a:r>
              <a:rPr lang="ru-RU" dirty="0"/>
              <a:t>100 тыс. </a:t>
            </a:r>
            <a:r>
              <a:rPr lang="ru-RU" dirty="0" smtClean="0"/>
              <a:t>тонн в год</a:t>
            </a:r>
          </a:p>
          <a:p>
            <a:pPr marL="720000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модернизация </a:t>
            </a:r>
            <a:r>
              <a:rPr lang="ru-RU" dirty="0"/>
              <a:t>производства кумола на заводе </a:t>
            </a:r>
            <a:r>
              <a:rPr lang="ru-RU" dirty="0" err="1"/>
              <a:t>Бисфенола</a:t>
            </a:r>
            <a:r>
              <a:rPr lang="ru-RU" dirty="0"/>
              <a:t> А</a:t>
            </a:r>
            <a:endParaRPr lang="ru-RU" dirty="0" smtClean="0"/>
          </a:p>
          <a:p>
            <a:pPr marL="434250">
              <a:lnSpc>
                <a:spcPct val="90000"/>
              </a:lnSpc>
              <a:buClr>
                <a:schemeClr val="accent5">
                  <a:lumMod val="50000"/>
                </a:schemeClr>
              </a:buClr>
            </a:pPr>
            <a:endParaRPr lang="ru-RU" dirty="0" smtClean="0"/>
          </a:p>
          <a:p>
            <a:pPr>
              <a:lnSpc>
                <a:spcPct val="90000"/>
              </a:lnSpc>
              <a:buClr>
                <a:srgbClr val="DEA900"/>
              </a:buClr>
            </a:pPr>
            <a:r>
              <a:rPr lang="ru-RU" b="1" dirty="0"/>
              <a:t>до 2022 года</a:t>
            </a:r>
          </a:p>
          <a:p>
            <a:pPr marL="720000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модернизация </a:t>
            </a:r>
            <a:r>
              <a:rPr lang="ru-RU" dirty="0"/>
              <a:t>реактора </a:t>
            </a:r>
            <a:r>
              <a:rPr lang="ru-RU" dirty="0" smtClean="0"/>
              <a:t>«В» на производств</a:t>
            </a:r>
            <a:r>
              <a:rPr lang="ru-RU" dirty="0"/>
              <a:t>е</a:t>
            </a:r>
            <a:r>
              <a:rPr lang="ru-RU" dirty="0" smtClean="0"/>
              <a:t> ПЭНД</a:t>
            </a:r>
            <a:endParaRPr lang="en-US" dirty="0" smtClean="0"/>
          </a:p>
          <a:p>
            <a:pPr marL="720000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строительство </a:t>
            </a:r>
            <a:r>
              <a:rPr lang="ru-RU" dirty="0"/>
              <a:t>установки производства </a:t>
            </a:r>
            <a:r>
              <a:rPr lang="ru-RU" dirty="0" err="1" smtClean="0"/>
              <a:t>сэвиленов</a:t>
            </a:r>
            <a:r>
              <a:rPr lang="ru-RU" dirty="0" smtClean="0"/>
              <a:t> </a:t>
            </a:r>
            <a:endParaRPr lang="ru-RU" dirty="0"/>
          </a:p>
          <a:p>
            <a:pPr marL="720000" indent="-285750">
              <a:lnSpc>
                <a:spcPct val="90000"/>
              </a:lnSpc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 smtClean="0"/>
              <a:t>строительство </a:t>
            </a:r>
            <a:r>
              <a:rPr lang="ru-RU" dirty="0"/>
              <a:t>электрогенерирующей установки </a:t>
            </a:r>
            <a:r>
              <a:rPr lang="ru-RU" dirty="0" err="1" smtClean="0"/>
              <a:t>ПГУ</a:t>
            </a:r>
            <a:r>
              <a:rPr lang="ru-RU" dirty="0" smtClean="0"/>
              <a:t>-250</a:t>
            </a:r>
            <a:endParaRPr lang="ru-RU" dirty="0"/>
          </a:p>
        </p:txBody>
      </p:sp>
      <p:pic>
        <p:nvPicPr>
          <p:cNvPr id="5" name="Picture 2" descr="Polycarbonat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604" y="2060848"/>
            <a:ext cx="3696091" cy="1243231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ressure and gas pip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8461" y="3847916"/>
            <a:ext cx="3736027" cy="1256664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538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816" y="142852"/>
            <a:ext cx="7429552" cy="1143000"/>
          </a:xfrm>
        </p:spPr>
        <p:txBody>
          <a:bodyPr>
            <a:noAutofit/>
          </a:bodyPr>
          <a:lstStyle/>
          <a:p>
            <a:r>
              <a:rPr lang="ru-RU" dirty="0"/>
              <a:t>Организация производства </a:t>
            </a:r>
            <a:r>
              <a:rPr lang="ru-RU" dirty="0" err="1" smtClean="0"/>
              <a:t>биопротеина</a:t>
            </a:r>
            <a:r>
              <a:rPr lang="ru-RU" dirty="0" smtClean="0"/>
              <a:t> (</a:t>
            </a:r>
            <a:r>
              <a:rPr lang="ru-RU" dirty="0" err="1"/>
              <a:t>гаприна</a:t>
            </a:r>
            <a:r>
              <a:rPr lang="ru-RU" dirty="0" smtClean="0"/>
              <a:t>) </a:t>
            </a:r>
            <a:r>
              <a:rPr lang="ru-RU" dirty="0"/>
              <a:t>из природного газа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4955" y="1340768"/>
            <a:ext cx="6331262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ru-RU" sz="2000" b="1" u="sng" dirty="0" err="1" smtClean="0">
                <a:cs typeface="Times New Roman" pitchFamily="18" charset="0"/>
              </a:rPr>
              <a:t>Гаприн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 </a:t>
            </a:r>
            <a:r>
              <a:rPr lang="ru-RU" sz="1600" dirty="0" smtClean="0">
                <a:latin typeface="+mj-lt"/>
                <a:cs typeface="Times New Roman" pitchFamily="18" charset="0"/>
              </a:rPr>
              <a:t>– </a:t>
            </a:r>
            <a:r>
              <a:rPr lang="ru-RU" sz="1600" dirty="0"/>
              <a:t>бактериальная биомасса из природного газа с содержанием белка  70-79%. По составу является полноценным белковым продуктом  с высоким содержанием витаминов группы В (особенно В12), аминокислот  и микроэлементов. Предназначен для использования  в качестве компонента комбикормов и </a:t>
            </a:r>
            <a:r>
              <a:rPr lang="ru-RU" sz="1600" dirty="0" err="1" smtClean="0"/>
              <a:t>белково</a:t>
            </a:r>
            <a:r>
              <a:rPr lang="ru-RU" sz="1600" dirty="0" smtClean="0"/>
              <a:t>-витаминных добавок </a:t>
            </a:r>
            <a:r>
              <a:rPr lang="ru-RU" sz="1600" dirty="0"/>
              <a:t> в   животноводстве,   </a:t>
            </a:r>
            <a:r>
              <a:rPr lang="ru-RU" sz="1600" dirty="0" smtClean="0"/>
              <a:t>птицеводстве</a:t>
            </a:r>
            <a:r>
              <a:rPr lang="ru-RU" sz="1600" dirty="0"/>
              <a:t>   </a:t>
            </a:r>
            <a:r>
              <a:rPr lang="ru-RU" sz="1600" dirty="0" smtClean="0"/>
              <a:t>и</a:t>
            </a:r>
            <a:r>
              <a:rPr lang="ru-RU" sz="1600" dirty="0"/>
              <a:t> </a:t>
            </a:r>
            <a:r>
              <a:rPr lang="ru-RU" sz="1600" dirty="0" smtClean="0"/>
              <a:t>рыбоводстве.</a:t>
            </a:r>
          </a:p>
          <a:p>
            <a:pPr algn="ctr">
              <a:spcAft>
                <a:spcPts val="1800"/>
              </a:spcAft>
            </a:pPr>
            <a:r>
              <a:rPr lang="ru-RU" dirty="0" smtClean="0"/>
              <a:t>В </a:t>
            </a:r>
            <a:r>
              <a:rPr lang="ru-RU" dirty="0"/>
              <a:t>настоящее время </a:t>
            </a:r>
            <a:r>
              <a:rPr lang="ru-RU" b="1" i="1" dirty="0"/>
              <a:t>действующих установок по производству </a:t>
            </a:r>
            <a:r>
              <a:rPr lang="ru-RU" b="1" i="1" dirty="0" err="1"/>
              <a:t>гаприна</a:t>
            </a:r>
            <a:r>
              <a:rPr lang="ru-RU" b="1" i="1" dirty="0"/>
              <a:t> в России не существует</a:t>
            </a:r>
            <a:r>
              <a:rPr lang="ru-RU" i="1" dirty="0" smtClean="0"/>
              <a:t>.</a:t>
            </a:r>
          </a:p>
        </p:txBody>
      </p:sp>
      <p:pic>
        <p:nvPicPr>
          <p:cNvPr id="14338" name="Picture 2" descr="Кормовые дрожжи и БВ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462413"/>
            <a:ext cx="2124710" cy="1699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26549" y="4149080"/>
            <a:ext cx="714990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q"/>
            </a:pPr>
            <a:r>
              <a:rPr lang="ru-RU" sz="2200" b="1" u="sng" dirty="0" smtClean="0"/>
              <a:t>Производство</a:t>
            </a:r>
            <a:r>
              <a:rPr lang="ru-RU" sz="2200" b="1" dirty="0" smtClean="0"/>
              <a:t>: </a:t>
            </a:r>
            <a:r>
              <a:rPr lang="ru-RU" sz="2000" dirty="0"/>
              <a:t>ООО «</a:t>
            </a:r>
            <a:r>
              <a:rPr lang="ru-RU" sz="2000" dirty="0" err="1"/>
              <a:t>Протелюкс</a:t>
            </a:r>
            <a:r>
              <a:rPr lang="ru-RU" sz="2000" dirty="0"/>
              <a:t> Алабуга</a:t>
            </a:r>
            <a:r>
              <a:rPr lang="ru-RU" sz="2000" dirty="0" smtClean="0"/>
              <a:t>»</a:t>
            </a:r>
          </a:p>
          <a:p>
            <a:pPr marL="342900" indent="-3429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q"/>
            </a:pPr>
            <a:r>
              <a:rPr lang="ru-RU" sz="2200" b="1" u="sng" dirty="0" smtClean="0"/>
              <a:t>Расположение</a:t>
            </a:r>
            <a:r>
              <a:rPr lang="ru-RU" sz="2200" b="1" dirty="0" smtClean="0"/>
              <a:t>: </a:t>
            </a:r>
            <a:r>
              <a:rPr lang="ru-RU" sz="2000" dirty="0" smtClean="0"/>
              <a:t>площадка </a:t>
            </a:r>
            <a:r>
              <a:rPr lang="ru-RU" sz="2000" dirty="0"/>
              <a:t>ОЭЗ «Алабуга</a:t>
            </a:r>
            <a:r>
              <a:rPr lang="ru-RU" sz="2000" dirty="0" smtClean="0"/>
              <a:t>»</a:t>
            </a:r>
          </a:p>
          <a:p>
            <a:pPr marL="342900" indent="-3429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q"/>
            </a:pPr>
            <a:r>
              <a:rPr lang="ru-RU" sz="2200" b="1" u="sng" dirty="0" smtClean="0"/>
              <a:t>Мощность</a:t>
            </a:r>
            <a:r>
              <a:rPr lang="ru-RU" sz="2200" b="1" dirty="0" smtClean="0"/>
              <a:t>: </a:t>
            </a:r>
            <a:r>
              <a:rPr lang="ru-RU" sz="2000" dirty="0"/>
              <a:t>100 </a:t>
            </a:r>
            <a:r>
              <a:rPr lang="ru-RU" sz="2000" dirty="0" err="1" smtClean="0"/>
              <a:t>тыс.тонн</a:t>
            </a:r>
            <a:r>
              <a:rPr lang="ru-RU" sz="2000" dirty="0" smtClean="0"/>
              <a:t> продукции</a:t>
            </a:r>
            <a:endParaRPr lang="ru-RU" sz="2000" dirty="0"/>
          </a:p>
          <a:p>
            <a:pPr marL="342900" indent="-3429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q"/>
            </a:pPr>
            <a:r>
              <a:rPr lang="ru-RU" sz="2200" b="1" u="sng" dirty="0" smtClean="0"/>
              <a:t>Переработка </a:t>
            </a:r>
            <a:r>
              <a:rPr lang="ru-RU" sz="2200" b="1" u="sng" dirty="0"/>
              <a:t>природного газа</a:t>
            </a:r>
            <a:r>
              <a:rPr lang="ru-RU" sz="2200" b="1" dirty="0"/>
              <a:t>: </a:t>
            </a:r>
            <a:r>
              <a:rPr lang="ru-RU" sz="2000" dirty="0"/>
              <a:t>180 </a:t>
            </a:r>
            <a:r>
              <a:rPr lang="ru-RU" sz="2000" dirty="0" err="1" smtClean="0"/>
              <a:t>млн.куб.м</a:t>
            </a:r>
            <a:endParaRPr lang="ru-RU" sz="2000" dirty="0" smtClean="0"/>
          </a:p>
          <a:p>
            <a:pPr marL="342900" indent="-3429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q"/>
            </a:pPr>
            <a:r>
              <a:rPr lang="ru-RU" sz="2200" b="1" u="sng" dirty="0" smtClean="0"/>
              <a:t>Инвестиции</a:t>
            </a:r>
            <a:r>
              <a:rPr lang="ru-RU" sz="2200" b="1" dirty="0" smtClean="0"/>
              <a:t>: </a:t>
            </a:r>
            <a:r>
              <a:rPr lang="ru-RU" sz="2000" dirty="0"/>
              <a:t>18 </a:t>
            </a:r>
            <a:r>
              <a:rPr lang="ru-RU" sz="2000" dirty="0" err="1"/>
              <a:t>млрд.рублей</a:t>
            </a:r>
            <a:r>
              <a:rPr lang="ru-RU" sz="2000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390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343160" y="2366962"/>
            <a:ext cx="5934092" cy="990600"/>
          </a:xfrm>
        </p:spPr>
        <p:txBody>
          <a:bodyPr/>
          <a:lstStyle/>
          <a:p>
            <a:pPr algn="ctr"/>
            <a:r>
              <a:rPr lang="ru-RU" dirty="0">
                <a:latin typeface="Cambria" panose="02040503050406030204" pitchFamily="18" charset="0"/>
              </a:rPr>
              <a:t>Перспективные инвестиционные проекты нефтегазохимического комплекса </a:t>
            </a:r>
            <a:br>
              <a:rPr lang="ru-RU" dirty="0">
                <a:latin typeface="Cambria" panose="02040503050406030204" pitchFamily="18" charset="0"/>
              </a:rPr>
            </a:br>
            <a:r>
              <a:rPr lang="ru-RU" dirty="0">
                <a:latin typeface="Cambria" panose="02040503050406030204" pitchFamily="18" charset="0"/>
              </a:rPr>
              <a:t>Республики Татарстан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Дуга 52"/>
          <p:cNvSpPr/>
          <p:nvPr/>
        </p:nvSpPr>
        <p:spPr>
          <a:xfrm rot="5400000" flipV="1">
            <a:off x="4760301" y="5414539"/>
            <a:ext cx="1327992" cy="1103732"/>
          </a:xfrm>
          <a:prstGeom prst="arc">
            <a:avLst>
              <a:gd name="adj1" fmla="val 17915086"/>
              <a:gd name="adj2" fmla="val 2495603"/>
            </a:avLst>
          </a:prstGeom>
          <a:ln>
            <a:solidFill>
              <a:srgbClr val="00B0F0"/>
            </a:solidFill>
            <a:headEnd type="diamond" w="med" len="med"/>
            <a:tailEnd type="diamond" w="med" len="med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0" rIns="0" rtlCol="0" anchor="ctr"/>
          <a:lstStyle/>
          <a:p>
            <a:pPr algn="ctr"/>
            <a:endParaRPr lang="ru-RU"/>
          </a:p>
        </p:txBody>
      </p:sp>
      <p:sp>
        <p:nvSpPr>
          <p:cNvPr id="49" name="Дуга 48"/>
          <p:cNvSpPr/>
          <p:nvPr/>
        </p:nvSpPr>
        <p:spPr>
          <a:xfrm rot="622368" flipH="1">
            <a:off x="2782801" y="1353260"/>
            <a:ext cx="1426388" cy="960107"/>
          </a:xfrm>
          <a:prstGeom prst="arc">
            <a:avLst>
              <a:gd name="adj1" fmla="val 16200000"/>
              <a:gd name="adj2" fmla="val 20325834"/>
            </a:avLst>
          </a:prstGeom>
          <a:ln>
            <a:solidFill>
              <a:schemeClr val="accent2">
                <a:lumMod val="60000"/>
                <a:lumOff val="40000"/>
              </a:schemeClr>
            </a:solidFill>
            <a:headEnd type="diamond" w="med" len="med"/>
            <a:tailEnd type="diamond" w="med" len="med"/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lIns="0" rIns="0" rtlCol="0" anchor="ctr"/>
          <a:lstStyle/>
          <a:p>
            <a:pPr algn="ctr"/>
            <a:endParaRPr lang="ru-RU"/>
          </a:p>
        </p:txBody>
      </p:sp>
      <p:sp>
        <p:nvSpPr>
          <p:cNvPr id="51" name="Дуга 50"/>
          <p:cNvSpPr/>
          <p:nvPr/>
        </p:nvSpPr>
        <p:spPr>
          <a:xfrm rot="5400000" flipV="1">
            <a:off x="1426688" y="5456225"/>
            <a:ext cx="1135971" cy="1146282"/>
          </a:xfrm>
          <a:prstGeom prst="arc">
            <a:avLst>
              <a:gd name="adj1" fmla="val 17778982"/>
              <a:gd name="adj2" fmla="val 4822206"/>
            </a:avLst>
          </a:prstGeom>
          <a:ln>
            <a:solidFill>
              <a:srgbClr val="00D200"/>
            </a:solidFill>
            <a:headEnd type="diamond" w="med" len="med"/>
            <a:tailEnd type="diamond" w="med" len="med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0" rIns="0"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Стратегия «Татарстан-2030»: </a:t>
            </a:r>
            <a:br>
              <a:rPr lang="ru-RU" sz="2800" dirty="0" smtClean="0"/>
            </a:br>
            <a:r>
              <a:rPr lang="ru-RU" sz="2800" dirty="0" smtClean="0"/>
              <a:t>Кластерная </a:t>
            </a:r>
            <a:r>
              <a:rPr lang="ru-RU" sz="2800" dirty="0"/>
              <a:t>активация</a:t>
            </a:r>
          </a:p>
        </p:txBody>
      </p:sp>
      <p:sp>
        <p:nvSpPr>
          <p:cNvPr id="104" name="Шестиугольник 103"/>
          <p:cNvSpPr/>
          <p:nvPr/>
        </p:nvSpPr>
        <p:spPr>
          <a:xfrm>
            <a:off x="3342155" y="2348880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Smart-</a:t>
            </a:r>
            <a:r>
              <a:rPr lang="ru-RU" sz="1200" dirty="0" smtClean="0">
                <a:solidFill>
                  <a:schemeClr val="tx1"/>
                </a:solidFill>
              </a:rPr>
              <a:t>образование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13" name="Шестиугольник 112"/>
          <p:cNvSpPr/>
          <p:nvPr/>
        </p:nvSpPr>
        <p:spPr>
          <a:xfrm>
            <a:off x="2279783" y="1772816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Евразийский </a:t>
            </a:r>
            <a:r>
              <a:rPr lang="ru-RU" sz="1200" dirty="0" err="1">
                <a:solidFill>
                  <a:schemeClr val="tx1"/>
                </a:solidFill>
              </a:rPr>
              <a:t>ХАБ</a:t>
            </a:r>
            <a:r>
              <a:rPr lang="ru-RU" sz="1200" dirty="0">
                <a:solidFill>
                  <a:schemeClr val="tx1"/>
                </a:solidFill>
              </a:rPr>
              <a:t> </a:t>
            </a:r>
            <a:endParaRPr lang="en-US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(</a:t>
            </a:r>
            <a:r>
              <a:rPr lang="ru-RU" sz="1000" dirty="0">
                <a:solidFill>
                  <a:schemeClr val="tx1"/>
                </a:solidFill>
              </a:rPr>
              <a:t>транспорт и логистика</a:t>
            </a:r>
            <a:r>
              <a:rPr lang="ru-RU" sz="1000" dirty="0" smtClean="0">
                <a:solidFill>
                  <a:schemeClr val="tx1"/>
                </a:solidFill>
              </a:rPr>
              <a:t>)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25" name="Шестиугольник 124"/>
          <p:cNvSpPr/>
          <p:nvPr/>
        </p:nvSpPr>
        <p:spPr>
          <a:xfrm>
            <a:off x="4404159" y="1772816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Лёгкая </a:t>
            </a:r>
            <a:r>
              <a:rPr lang="ru-RU" sz="1200" dirty="0" err="1" smtClean="0">
                <a:solidFill>
                  <a:schemeClr val="tx1"/>
                </a:solidFill>
              </a:rPr>
              <a:t>промышлен-ность</a:t>
            </a:r>
            <a:r>
              <a:rPr lang="ru-RU" sz="1200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(умный текстиль)</a:t>
            </a:r>
          </a:p>
        </p:txBody>
      </p:sp>
      <p:sp>
        <p:nvSpPr>
          <p:cNvPr id="149" name="Шестиугольник 148"/>
          <p:cNvSpPr/>
          <p:nvPr/>
        </p:nvSpPr>
        <p:spPr>
          <a:xfrm>
            <a:off x="3342155" y="1196752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r>
              <a:rPr lang="ru-RU" sz="1200" b="1" cap="small" dirty="0" smtClean="0"/>
              <a:t>Наука </a:t>
            </a:r>
            <a:r>
              <a:rPr lang="ru-RU" sz="1200" b="1" cap="small" dirty="0"/>
              <a:t>и </a:t>
            </a:r>
            <a:r>
              <a:rPr lang="ru-RU" sz="1200" b="1" cap="small" dirty="0" smtClean="0"/>
              <a:t>образование</a:t>
            </a:r>
            <a:endParaRPr lang="ru-RU" sz="1200" b="1" cap="small" dirty="0"/>
          </a:p>
        </p:txBody>
      </p:sp>
      <p:sp>
        <p:nvSpPr>
          <p:cNvPr id="160" name="Шестиугольник 159"/>
          <p:cNvSpPr/>
          <p:nvPr/>
        </p:nvSpPr>
        <p:spPr>
          <a:xfrm>
            <a:off x="2279783" y="2924944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lvl="0" algn="ctr" defTabSz="400050">
              <a:spcBef>
                <a:spcPct val="0"/>
              </a:spcBef>
            </a:pPr>
            <a:r>
              <a:rPr lang="ru-RU" sz="1200" dirty="0">
                <a:solidFill>
                  <a:schemeClr val="tx1"/>
                </a:solidFill>
              </a:rPr>
              <a:t>Умная </a:t>
            </a:r>
            <a:r>
              <a:rPr lang="ru-RU" sz="1200" dirty="0" smtClean="0">
                <a:solidFill>
                  <a:schemeClr val="tx1"/>
                </a:solidFill>
              </a:rPr>
              <a:t>инфра-структура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61" name="Шестиугольник 160"/>
          <p:cNvSpPr/>
          <p:nvPr/>
        </p:nvSpPr>
        <p:spPr>
          <a:xfrm>
            <a:off x="4404159" y="2924944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lvl="0" algn="ctr" defTabSz="400050">
              <a:spcBef>
                <a:spcPct val="0"/>
              </a:spcBef>
            </a:pPr>
            <a:r>
              <a:rPr lang="ru-RU" sz="1200" dirty="0">
                <a:solidFill>
                  <a:schemeClr val="tx1"/>
                </a:solidFill>
              </a:rPr>
              <a:t>Умные материалы </a:t>
            </a:r>
            <a:r>
              <a:rPr lang="ru-RU" sz="1000" dirty="0">
                <a:solidFill>
                  <a:schemeClr val="tx1"/>
                </a:solidFill>
              </a:rPr>
              <a:t>(новые пластики и композиты)</a:t>
            </a:r>
          </a:p>
        </p:txBody>
      </p:sp>
      <p:sp>
        <p:nvSpPr>
          <p:cNvPr id="162" name="Шестиугольник 161"/>
          <p:cNvSpPr/>
          <p:nvPr/>
        </p:nvSpPr>
        <p:spPr>
          <a:xfrm>
            <a:off x="3347864" y="3501008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 defTabSz="400050">
              <a:spcBef>
                <a:spcPct val="0"/>
              </a:spcBef>
            </a:pPr>
            <a:r>
              <a:rPr lang="ru-RU" sz="1200" b="1" cap="small" dirty="0" err="1" smtClean="0"/>
              <a:t>Нефтегазо</a:t>
            </a:r>
            <a:r>
              <a:rPr lang="ru-RU" sz="1200" b="1" cap="small" dirty="0" smtClean="0"/>
              <a:t>-химический</a:t>
            </a:r>
            <a:endParaRPr lang="ru-RU" sz="1200" b="1" cap="small" dirty="0"/>
          </a:p>
        </p:txBody>
      </p:sp>
      <p:sp>
        <p:nvSpPr>
          <p:cNvPr id="163" name="Шестиугольник 162"/>
          <p:cNvSpPr/>
          <p:nvPr/>
        </p:nvSpPr>
        <p:spPr>
          <a:xfrm>
            <a:off x="3342155" y="4653136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Биосистемы</a:t>
            </a:r>
          </a:p>
        </p:txBody>
      </p:sp>
      <p:sp>
        <p:nvSpPr>
          <p:cNvPr id="165" name="Шестиугольник 164"/>
          <p:cNvSpPr/>
          <p:nvPr/>
        </p:nvSpPr>
        <p:spPr>
          <a:xfrm>
            <a:off x="3342155" y="5805264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400050">
              <a:spcBef>
                <a:spcPct val="0"/>
              </a:spcBef>
            </a:pPr>
            <a:r>
              <a:rPr lang="ru-RU" sz="1200" dirty="0">
                <a:solidFill>
                  <a:schemeClr val="tx1"/>
                </a:solidFill>
              </a:rPr>
              <a:t>Слияние цивилизаций</a:t>
            </a:r>
          </a:p>
          <a:p>
            <a:pPr lvl="0" algn="ctr" defTabSz="400050">
              <a:spcBef>
                <a:spcPct val="0"/>
              </a:spcBef>
            </a:pPr>
            <a:r>
              <a:rPr lang="ru-RU" sz="1000" dirty="0">
                <a:solidFill>
                  <a:schemeClr val="tx1"/>
                </a:solidFill>
              </a:rPr>
              <a:t>(культура, туризм и рекреация)</a:t>
            </a:r>
          </a:p>
        </p:txBody>
      </p:sp>
      <p:sp>
        <p:nvSpPr>
          <p:cNvPr id="167" name="Шестиугольник 166"/>
          <p:cNvSpPr/>
          <p:nvPr/>
        </p:nvSpPr>
        <p:spPr>
          <a:xfrm>
            <a:off x="4427984" y="4041184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defTabSz="400050">
              <a:spcBef>
                <a:spcPct val="0"/>
              </a:spcBef>
            </a:pPr>
            <a:r>
              <a:rPr lang="ru-RU" sz="1200" spc="-40" dirty="0" smtClean="0">
                <a:solidFill>
                  <a:schemeClr val="tx1"/>
                </a:solidFill>
              </a:rPr>
              <a:t>Умное оборудование</a:t>
            </a:r>
            <a:endParaRPr lang="en-US" sz="1200" spc="-40" dirty="0" smtClean="0">
              <a:solidFill>
                <a:schemeClr val="tx1"/>
              </a:solidFill>
            </a:endParaRPr>
          </a:p>
          <a:p>
            <a:pPr algn="ctr" defTabSz="400050">
              <a:spcBef>
                <a:spcPct val="0"/>
              </a:spcBef>
            </a:pPr>
            <a:r>
              <a:rPr lang="en-US" sz="1000" spc="-40" dirty="0" smtClean="0">
                <a:solidFill>
                  <a:schemeClr val="tx1"/>
                </a:solidFill>
              </a:rPr>
              <a:t>(</a:t>
            </a:r>
            <a:r>
              <a:rPr lang="ru-RU" sz="1000" spc="-40" dirty="0" smtClean="0">
                <a:solidFill>
                  <a:schemeClr val="tx1"/>
                </a:solidFill>
              </a:rPr>
              <a:t>роботы, станкостроение</a:t>
            </a:r>
            <a:r>
              <a:rPr lang="ru-RU" sz="1000" spc="-40" dirty="0">
                <a:solidFill>
                  <a:schemeClr val="tx1"/>
                </a:solidFill>
              </a:rPr>
              <a:t>, </a:t>
            </a:r>
            <a:r>
              <a:rPr lang="ru-RU" sz="1000" spc="-40" dirty="0" err="1">
                <a:solidFill>
                  <a:schemeClr val="tx1"/>
                </a:solidFill>
              </a:rPr>
              <a:t>3D</a:t>
            </a:r>
            <a:r>
              <a:rPr lang="ru-RU" sz="1000" spc="-40" dirty="0">
                <a:solidFill>
                  <a:schemeClr val="tx1"/>
                </a:solidFill>
              </a:rPr>
              <a:t>-печать</a:t>
            </a:r>
            <a:r>
              <a:rPr lang="ru-RU" sz="1000" spc="-40" dirty="0" smtClean="0">
                <a:solidFill>
                  <a:schemeClr val="tx1"/>
                </a:solidFill>
              </a:rPr>
              <a:t>)</a:t>
            </a:r>
            <a:endParaRPr lang="ru-RU" sz="1000" spc="-40" dirty="0">
              <a:solidFill>
                <a:schemeClr val="tx1"/>
              </a:solidFill>
            </a:endParaRPr>
          </a:p>
        </p:txBody>
      </p:sp>
      <p:sp>
        <p:nvSpPr>
          <p:cNvPr id="168" name="Шестиугольник 167"/>
          <p:cNvSpPr/>
          <p:nvPr/>
        </p:nvSpPr>
        <p:spPr>
          <a:xfrm>
            <a:off x="2298155" y="5229200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lvl="0" algn="ctr" defTabSz="400050">
              <a:spcBef>
                <a:spcPct val="0"/>
              </a:spcBef>
            </a:pPr>
            <a:r>
              <a:rPr lang="ru-RU" sz="1200" dirty="0" err="1" smtClean="0">
                <a:solidFill>
                  <a:schemeClr val="tx1"/>
                </a:solidFill>
              </a:rPr>
              <a:t>Экопитание</a:t>
            </a:r>
            <a:r>
              <a:rPr lang="ru-RU" sz="1200" dirty="0" smtClean="0">
                <a:solidFill>
                  <a:schemeClr val="tx1"/>
                </a:solidFill>
              </a:rPr>
              <a:t> </a:t>
            </a:r>
            <a:r>
              <a:rPr lang="ru-RU" sz="1000" dirty="0" smtClean="0">
                <a:solidFill>
                  <a:schemeClr val="tx1"/>
                </a:solidFill>
              </a:rPr>
              <a:t>(новая пищевая переработка)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69" name="Шестиугольник 168"/>
          <p:cNvSpPr/>
          <p:nvPr/>
        </p:nvSpPr>
        <p:spPr>
          <a:xfrm>
            <a:off x="4404159" y="5229200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21001">
                <a:schemeClr val="accent1">
                  <a:lumMod val="40000"/>
                  <a:lumOff val="60000"/>
                </a:schemeClr>
              </a:gs>
              <a:gs pos="35001">
                <a:schemeClr val="accent1">
                  <a:lumMod val="40000"/>
                  <a:lumOff val="60000"/>
                </a:schemeClr>
              </a:gs>
              <a:gs pos="52000">
                <a:schemeClr val="bg1"/>
              </a:gs>
              <a:gs pos="73000">
                <a:schemeClr val="accent4">
                  <a:lumMod val="60000"/>
                  <a:lumOff val="40000"/>
                </a:schemeClr>
              </a:gs>
              <a:gs pos="88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lvl="0" algn="ctr" defTabSz="400050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Здоровый образ жизни</a:t>
            </a:r>
          </a:p>
          <a:p>
            <a:pPr lvl="0" algn="ctr" defTabSz="400050">
              <a:spcBef>
                <a:spcPct val="0"/>
              </a:spcBef>
            </a:pPr>
            <a:endParaRPr lang="ru-RU" sz="1200" dirty="0" smtClean="0">
              <a:solidFill>
                <a:schemeClr val="tx1"/>
              </a:solidFill>
            </a:endParaRPr>
          </a:p>
          <a:p>
            <a:pPr lvl="0" algn="ctr" defTabSz="400050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Здраво-охранение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2" name="Шестиугольник 171"/>
          <p:cNvSpPr/>
          <p:nvPr/>
        </p:nvSpPr>
        <p:spPr>
          <a:xfrm>
            <a:off x="5448135" y="2348880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 defTabSz="400050">
              <a:spcBef>
                <a:spcPct val="0"/>
              </a:spcBef>
              <a:spcAft>
                <a:spcPct val="35000"/>
              </a:spcAft>
            </a:pPr>
            <a:r>
              <a:rPr lang="ru-RU" sz="1200" dirty="0" err="1" smtClean="0">
                <a:solidFill>
                  <a:schemeClr val="tx1"/>
                </a:solidFill>
              </a:rPr>
              <a:t>Судо</a:t>
            </a:r>
            <a:r>
              <a:rPr lang="en-US" sz="1200" dirty="0" smtClean="0">
                <a:solidFill>
                  <a:schemeClr val="tx1"/>
                </a:solidFill>
              </a:rPr>
              <a:t>-</a:t>
            </a:r>
            <a:r>
              <a:rPr lang="ru-RU" sz="1200" dirty="0" smtClean="0">
                <a:solidFill>
                  <a:schemeClr val="tx1"/>
                </a:solidFill>
              </a:rPr>
              <a:t>строение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3" name="Шестиугольник 172"/>
          <p:cNvSpPr/>
          <p:nvPr/>
        </p:nvSpPr>
        <p:spPr>
          <a:xfrm>
            <a:off x="6528255" y="2889056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 defTabSz="400050">
              <a:spcBef>
                <a:spcPct val="0"/>
              </a:spcBef>
              <a:spcAft>
                <a:spcPct val="3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Авиа</a:t>
            </a:r>
            <a:r>
              <a:rPr lang="en-US" sz="1200" dirty="0" smtClean="0">
                <a:solidFill>
                  <a:schemeClr val="tx1"/>
                </a:solidFill>
              </a:rPr>
              <a:t>-</a:t>
            </a:r>
            <a:r>
              <a:rPr lang="ru-RU" sz="1200" dirty="0" smtClean="0">
                <a:solidFill>
                  <a:schemeClr val="tx1"/>
                </a:solidFill>
              </a:rPr>
              <a:t>строение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4" name="Шестиугольник 173"/>
          <p:cNvSpPr/>
          <p:nvPr/>
        </p:nvSpPr>
        <p:spPr>
          <a:xfrm>
            <a:off x="1199663" y="2348880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r>
              <a:rPr lang="ru-RU" sz="1200" spc="-40" dirty="0">
                <a:solidFill>
                  <a:schemeClr val="tx1"/>
                </a:solidFill>
              </a:rPr>
              <a:t>Строительство и новые строительные материалы</a:t>
            </a:r>
          </a:p>
        </p:txBody>
      </p:sp>
      <p:sp>
        <p:nvSpPr>
          <p:cNvPr id="175" name="Шестиугольник 174"/>
          <p:cNvSpPr/>
          <p:nvPr/>
        </p:nvSpPr>
        <p:spPr>
          <a:xfrm>
            <a:off x="155687" y="2961064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Финансы и </a:t>
            </a:r>
            <a:r>
              <a:rPr lang="ru-RU" sz="1200" dirty="0" smtClean="0">
                <a:solidFill>
                  <a:schemeClr val="tx1"/>
                </a:solidFill>
              </a:rPr>
              <a:t>проф. услуги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6" name="Шестиугольник 175"/>
          <p:cNvSpPr/>
          <p:nvPr/>
        </p:nvSpPr>
        <p:spPr>
          <a:xfrm>
            <a:off x="155687" y="4104037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 defTabSz="400050">
              <a:spcBef>
                <a:spcPct val="0"/>
              </a:spcBef>
            </a:pPr>
            <a:r>
              <a:rPr lang="ru-RU" sz="1200" dirty="0">
                <a:solidFill>
                  <a:schemeClr val="tx1"/>
                </a:solidFill>
              </a:rPr>
              <a:t>«24 на 7» </a:t>
            </a:r>
            <a:r>
              <a:rPr lang="ru-RU" sz="1000" spc="-30" dirty="0" smtClean="0">
                <a:solidFill>
                  <a:schemeClr val="tx1"/>
                </a:solidFill>
              </a:rPr>
              <a:t>(торговля </a:t>
            </a:r>
            <a:r>
              <a:rPr lang="ru-RU" sz="1000" spc="-30" dirty="0">
                <a:solidFill>
                  <a:schemeClr val="tx1"/>
                </a:solidFill>
              </a:rPr>
              <a:t>и </a:t>
            </a:r>
            <a:r>
              <a:rPr lang="ru-RU" sz="1000" spc="-30" dirty="0" smtClean="0">
                <a:solidFill>
                  <a:schemeClr val="tx1"/>
                </a:solidFill>
              </a:rPr>
              <a:t>потребительские сервисы)</a:t>
            </a:r>
            <a:endParaRPr lang="ru-RU" sz="1000" spc="-30" dirty="0">
              <a:solidFill>
                <a:schemeClr val="tx1"/>
              </a:solidFill>
            </a:endParaRPr>
          </a:p>
        </p:txBody>
      </p:sp>
      <p:sp>
        <p:nvSpPr>
          <p:cNvPr id="177" name="Шестиугольник 176"/>
          <p:cNvSpPr/>
          <p:nvPr/>
        </p:nvSpPr>
        <p:spPr>
          <a:xfrm>
            <a:off x="1235807" y="3501008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lvl="0" algn="ctr" defTabSz="400050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Умные </a:t>
            </a:r>
            <a:r>
              <a:rPr lang="ru-RU" sz="1200" dirty="0" err="1" smtClean="0">
                <a:solidFill>
                  <a:schemeClr val="tx1"/>
                </a:solidFill>
              </a:rPr>
              <a:t>информа-ционные</a:t>
            </a:r>
            <a:r>
              <a:rPr lang="ru-RU" sz="1200" dirty="0" smtClean="0">
                <a:solidFill>
                  <a:schemeClr val="tx1"/>
                </a:solidFill>
              </a:rPr>
              <a:t> технологии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8" name="Шестиугольник 177"/>
          <p:cNvSpPr/>
          <p:nvPr/>
        </p:nvSpPr>
        <p:spPr>
          <a:xfrm>
            <a:off x="1235807" y="4653136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 defTabSz="400050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Агро-</a:t>
            </a:r>
            <a:r>
              <a:rPr lang="ru-RU" sz="1200" dirty="0" err="1" smtClean="0">
                <a:solidFill>
                  <a:schemeClr val="tx1"/>
                </a:solidFill>
              </a:rPr>
              <a:t>промышлен</a:t>
            </a:r>
            <a:r>
              <a:rPr lang="ru-RU" sz="1200" dirty="0" smtClean="0">
                <a:solidFill>
                  <a:schemeClr val="tx1"/>
                </a:solidFill>
              </a:rPr>
              <a:t>-</a:t>
            </a:r>
            <a:r>
              <a:rPr lang="ru-RU" sz="1200" dirty="0" err="1" smtClean="0">
                <a:solidFill>
                  <a:schemeClr val="tx1"/>
                </a:solidFill>
              </a:rPr>
              <a:t>ный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9" name="Шестиугольник 178"/>
          <p:cNvSpPr/>
          <p:nvPr/>
        </p:nvSpPr>
        <p:spPr>
          <a:xfrm>
            <a:off x="5484279" y="3501008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lvl="0" algn="ctr" defTabSz="400050">
              <a:spcBef>
                <a:spcPct val="0"/>
              </a:spcBef>
            </a:pPr>
            <a:r>
              <a:rPr lang="ru-RU" sz="1200" dirty="0">
                <a:solidFill>
                  <a:schemeClr val="tx1"/>
                </a:solidFill>
              </a:rPr>
              <a:t>Умные машины </a:t>
            </a:r>
            <a:r>
              <a:rPr lang="ru-RU" sz="1000" dirty="0">
                <a:solidFill>
                  <a:schemeClr val="tx1"/>
                </a:solidFill>
              </a:rPr>
              <a:t>(транспорт и оборудование)</a:t>
            </a:r>
          </a:p>
        </p:txBody>
      </p:sp>
      <p:sp>
        <p:nvSpPr>
          <p:cNvPr id="180" name="Шестиугольник 179"/>
          <p:cNvSpPr/>
          <p:nvPr/>
        </p:nvSpPr>
        <p:spPr>
          <a:xfrm>
            <a:off x="6564399" y="4005064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 defTabSz="400050">
              <a:spcBef>
                <a:spcPct val="0"/>
              </a:spcBef>
              <a:spcAft>
                <a:spcPct val="3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Автомобиле-строение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81" name="Шестиугольник 180"/>
          <p:cNvSpPr/>
          <p:nvPr/>
        </p:nvSpPr>
        <p:spPr>
          <a:xfrm>
            <a:off x="5484279" y="4653136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 defTabSz="400050">
              <a:spcBef>
                <a:spcPct val="0"/>
              </a:spcBef>
              <a:spcAft>
                <a:spcPct val="3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Дерево</a:t>
            </a:r>
            <a:r>
              <a:rPr lang="en-US" sz="1200" dirty="0" smtClean="0">
                <a:solidFill>
                  <a:schemeClr val="tx1"/>
                </a:solidFill>
              </a:rPr>
              <a:t>-</a:t>
            </a:r>
            <a:r>
              <a:rPr lang="ru-RU" sz="1200" dirty="0" smtClean="0">
                <a:solidFill>
                  <a:schemeClr val="tx1"/>
                </a:solidFill>
              </a:rPr>
              <a:t>обработка </a:t>
            </a:r>
            <a:r>
              <a:rPr lang="ru-RU" sz="1200" dirty="0">
                <a:solidFill>
                  <a:schemeClr val="tx1"/>
                </a:solidFill>
              </a:rPr>
              <a:t>и </a:t>
            </a:r>
            <a:r>
              <a:rPr lang="ru-RU" sz="1200" spc="-20" dirty="0">
                <a:solidFill>
                  <a:schemeClr val="tx1"/>
                </a:solidFill>
              </a:rPr>
              <a:t>производство </a:t>
            </a:r>
            <a:r>
              <a:rPr lang="ru-RU" sz="1200" dirty="0">
                <a:solidFill>
                  <a:schemeClr val="tx1"/>
                </a:solidFill>
              </a:rPr>
              <a:t/>
            </a:r>
            <a:br>
              <a:rPr lang="ru-RU" sz="1200" dirty="0">
                <a:solidFill>
                  <a:schemeClr val="tx1"/>
                </a:solidFill>
              </a:rPr>
            </a:br>
            <a:r>
              <a:rPr lang="ru-RU" sz="1200" dirty="0">
                <a:solidFill>
                  <a:schemeClr val="tx1"/>
                </a:solidFill>
              </a:rPr>
              <a:t>мебели</a:t>
            </a:r>
          </a:p>
        </p:txBody>
      </p:sp>
      <p:sp>
        <p:nvSpPr>
          <p:cNvPr id="63" name="Шестиугольник 62"/>
          <p:cNvSpPr/>
          <p:nvPr/>
        </p:nvSpPr>
        <p:spPr>
          <a:xfrm>
            <a:off x="2279783" y="4077072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21001">
                <a:schemeClr val="accent2">
                  <a:lumMod val="60000"/>
                  <a:lumOff val="40000"/>
                </a:schemeClr>
              </a:gs>
              <a:gs pos="35001">
                <a:schemeClr val="accent2">
                  <a:lumMod val="60000"/>
                  <a:lumOff val="40000"/>
                </a:schemeClr>
              </a:gs>
              <a:gs pos="52000">
                <a:schemeClr val="bg1"/>
              </a:gs>
              <a:gs pos="73000">
                <a:schemeClr val="accent1">
                  <a:lumMod val="40000"/>
                  <a:lumOff val="60000"/>
                </a:schemeClr>
              </a:gs>
              <a:gs pos="88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rIns="0" anchor="t"/>
          <a:lstStyle/>
          <a:p>
            <a:pPr lvl="0" algn="ctr" defTabSz="400050">
              <a:spcBef>
                <a:spcPct val="0"/>
              </a:spcBef>
            </a:pPr>
            <a:r>
              <a:rPr lang="ru-RU" sz="1200" b="1" cap="small" dirty="0" smtClean="0"/>
              <a:t>Энергетика</a:t>
            </a:r>
          </a:p>
          <a:p>
            <a:pPr lvl="0" algn="ctr" defTabSz="400050">
              <a:spcBef>
                <a:spcPct val="0"/>
              </a:spcBef>
            </a:pPr>
            <a:endParaRPr lang="ru-RU" sz="1600" b="1" cap="small" dirty="0"/>
          </a:p>
          <a:p>
            <a:pPr lvl="0" algn="ctr" defTabSz="400050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Устойчивая 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 defTabSz="400050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энергия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187624" y="1321023"/>
            <a:ext cx="3240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Ключевые кластеры</a:t>
            </a:r>
            <a:endParaRPr lang="ru-RU" sz="14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-468560" y="6000922"/>
            <a:ext cx="1908000" cy="523220"/>
          </a:xfrm>
          <a:prstGeom prst="rect">
            <a:avLst/>
          </a:prstGeom>
          <a:effectLst/>
        </p:spPr>
        <p:txBody>
          <a:bodyPr wrap="square" lIns="0" rIns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D200"/>
                </a:solidFill>
              </a:rPr>
              <a:t>Инновационные </a:t>
            </a:r>
          </a:p>
          <a:p>
            <a:pPr algn="r"/>
            <a:r>
              <a:rPr lang="ru-RU" sz="1400" b="1" dirty="0" smtClean="0">
                <a:solidFill>
                  <a:srgbClr val="00D200"/>
                </a:solidFill>
              </a:rPr>
              <a:t>кластеры</a:t>
            </a:r>
            <a:endParaRPr lang="ru-RU" sz="1400" b="1" dirty="0">
              <a:solidFill>
                <a:srgbClr val="00D2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880543" y="6146140"/>
            <a:ext cx="2303896" cy="52322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Кластеры </a:t>
            </a:r>
          </a:p>
          <a:p>
            <a:r>
              <a:rPr lang="ru-RU" sz="1400" b="1" dirty="0" smtClean="0">
                <a:solidFill>
                  <a:srgbClr val="00B0F0"/>
                </a:solidFill>
              </a:rPr>
              <a:t>«современной экономики»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32" name="Шестиугольник 31"/>
          <p:cNvSpPr/>
          <p:nvPr/>
        </p:nvSpPr>
        <p:spPr>
          <a:xfrm>
            <a:off x="7596336" y="2322208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 defTabSz="400050">
              <a:spcBef>
                <a:spcPct val="0"/>
              </a:spcBef>
              <a:spcAft>
                <a:spcPct val="3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Металлурги-</a:t>
            </a:r>
            <a:r>
              <a:rPr lang="ru-RU" sz="1200" dirty="0" err="1" smtClean="0">
                <a:solidFill>
                  <a:schemeClr val="tx1"/>
                </a:solidFill>
              </a:rPr>
              <a:t>ческая</a:t>
            </a:r>
            <a:r>
              <a:rPr lang="ru-RU" sz="1200" dirty="0" smtClean="0">
                <a:solidFill>
                  <a:schemeClr val="tx1"/>
                </a:solidFill>
              </a:rPr>
              <a:t> </a:t>
            </a:r>
            <a:r>
              <a:rPr lang="ru-RU" sz="1200" dirty="0" err="1" smtClean="0">
                <a:solidFill>
                  <a:schemeClr val="tx1"/>
                </a:solidFill>
              </a:rPr>
              <a:t>промышлен-ность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3" name="Шестиугольник 32"/>
          <p:cNvSpPr/>
          <p:nvPr/>
        </p:nvSpPr>
        <p:spPr>
          <a:xfrm>
            <a:off x="6516216" y="1772816"/>
            <a:ext cx="1260000" cy="1044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 defTabSz="400050">
              <a:spcBef>
                <a:spcPct val="0"/>
              </a:spcBef>
              <a:spcAft>
                <a:spcPct val="35000"/>
              </a:spcAft>
            </a:pPr>
            <a:r>
              <a:rPr lang="ru-RU" sz="1200" dirty="0" err="1" smtClean="0">
                <a:solidFill>
                  <a:schemeClr val="tx1"/>
                </a:solidFill>
              </a:rPr>
              <a:t>Композитнаяпромышлен-ность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2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6664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Роль нефтегазохимического комплекса </a:t>
            </a:r>
            <a:br>
              <a:rPr lang="ru-RU" sz="2800" dirty="0" smtClean="0"/>
            </a:br>
            <a:r>
              <a:rPr lang="ru-RU" sz="2800" dirty="0" smtClean="0"/>
              <a:t>в экономике по итогам 2018 года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354820"/>
            <a:ext cx="1584176" cy="634020"/>
          </a:xfrm>
          <a:prstGeom prst="rect">
            <a:avLst/>
          </a:prstGeom>
          <a:ln>
            <a:noFill/>
          </a:ln>
        </p:spPr>
        <p:txBody>
          <a:bodyPr wrap="square" lIns="0" r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atin typeface="Calibri" pitchFamily="34" charset="0"/>
                <a:cs typeface="Arial" charset="0"/>
              </a:rPr>
              <a:t>7</a:t>
            </a:r>
            <a:r>
              <a:rPr lang="ru-RU" sz="1600" b="1" dirty="0" smtClean="0">
                <a:latin typeface="Calibri" pitchFamily="34" charset="0"/>
                <a:cs typeface="Arial" charset="0"/>
              </a:rPr>
              <a:t>%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добычи нефти</a:t>
            </a:r>
            <a:endParaRPr lang="ru-RU" sz="1600" b="1" dirty="0">
              <a:latin typeface="Calibri" pitchFamily="34" charset="0"/>
              <a:cs typeface="Arial" charset="0"/>
            </a:endParaRPr>
          </a:p>
        </p:txBody>
      </p:sp>
      <p:pic>
        <p:nvPicPr>
          <p:cNvPr id="33" name="Рисунок 32" descr="https://cdn4.vectorstock.com/i/1000x1000/88/03/oil-industry-set-extraction-refinery-and-vector-20758803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229" t="59367" r="11973" b="25072"/>
          <a:stretch/>
        </p:blipFill>
        <p:spPr bwMode="auto">
          <a:xfrm>
            <a:off x="302524" y="2205543"/>
            <a:ext cx="864000" cy="83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Рисунок 33" descr="https://cdn2.vectorstock.com/i/1000x1000/22/31/industrial-buildings-icons-vector-2292231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236" t="38192" r="35450" b="43577"/>
          <a:stretch/>
        </p:blipFill>
        <p:spPr bwMode="auto">
          <a:xfrm>
            <a:off x="1511808" y="2314707"/>
            <a:ext cx="1224000" cy="72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1043608" y="3069837"/>
            <a:ext cx="2304416" cy="855619"/>
          </a:xfrm>
          <a:prstGeom prst="rect">
            <a:avLst/>
          </a:prstGeom>
          <a:ln>
            <a:noFill/>
          </a:ln>
        </p:spPr>
        <p:txBody>
          <a:bodyPr wrap="square" lIns="0" r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atin typeface="Calibri" pitchFamily="34" charset="0"/>
                <a:cs typeface="Arial" charset="0"/>
              </a:rPr>
              <a:t>6</a:t>
            </a:r>
            <a:r>
              <a:rPr lang="ru-RU" sz="1600" b="1" dirty="0" smtClean="0">
                <a:latin typeface="Calibri" pitchFamily="34" charset="0"/>
                <a:cs typeface="Arial" charset="0"/>
              </a:rPr>
              <a:t>%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первичной 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переработки нефти</a:t>
            </a:r>
            <a:endParaRPr lang="ru-RU" sz="1600" b="1" dirty="0">
              <a:latin typeface="Calibri" pitchFamily="34" charset="0"/>
              <a:cs typeface="Arial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879848" y="1349245"/>
            <a:ext cx="1692152" cy="855619"/>
          </a:xfrm>
          <a:prstGeom prst="rect">
            <a:avLst/>
          </a:prstGeom>
          <a:ln>
            <a:noFill/>
          </a:ln>
        </p:spPr>
        <p:txBody>
          <a:bodyPr wrap="square" lIns="0" r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atin typeface="Calibri" pitchFamily="34" charset="0"/>
                <a:cs typeface="Arial" charset="0"/>
              </a:rPr>
              <a:t>10</a:t>
            </a:r>
            <a:r>
              <a:rPr lang="ru-RU" sz="1600" b="1" dirty="0" smtClean="0">
                <a:latin typeface="Calibri" pitchFamily="34" charset="0"/>
                <a:cs typeface="Arial" charset="0"/>
              </a:rPr>
              <a:t>%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химических продуктов</a:t>
            </a:r>
            <a:endParaRPr lang="ru-RU" sz="1600" b="1" dirty="0">
              <a:latin typeface="Calibri" pitchFamily="34" charset="0"/>
              <a:cs typeface="Arial" charset="0"/>
            </a:endParaRPr>
          </a:p>
        </p:txBody>
      </p:sp>
      <p:pic>
        <p:nvPicPr>
          <p:cNvPr id="38" name="Рисунок 37" descr="https://cdn2.vectorstock.com/i/1000x1000/22/31/industrial-buildings-icons-vector-2292231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144" t="37807" r="8396" b="44346"/>
          <a:stretch/>
        </p:blipFill>
        <p:spPr bwMode="auto">
          <a:xfrm>
            <a:off x="3160974" y="2234806"/>
            <a:ext cx="1008000" cy="762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4427984" y="3069838"/>
            <a:ext cx="1692152" cy="855619"/>
          </a:xfrm>
          <a:prstGeom prst="rect">
            <a:avLst/>
          </a:prstGeom>
          <a:ln>
            <a:noFill/>
          </a:ln>
        </p:spPr>
        <p:txBody>
          <a:bodyPr wrap="square" lIns="0" r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atin typeface="Calibri" pitchFamily="34" charset="0"/>
                <a:cs typeface="Arial" charset="0"/>
              </a:rPr>
              <a:t>1</a:t>
            </a:r>
            <a:r>
              <a:rPr lang="ru-RU" sz="1600" b="1" dirty="0" smtClean="0">
                <a:latin typeface="Calibri" pitchFamily="34" charset="0"/>
                <a:cs typeface="Arial" charset="0"/>
              </a:rPr>
              <a:t>%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лекарственных препаратов</a:t>
            </a:r>
            <a:endParaRPr lang="ru-RU" sz="1600" b="1" dirty="0">
              <a:latin typeface="Calibri" pitchFamily="34" charset="0"/>
              <a:cs typeface="Arial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452320" y="3068960"/>
            <a:ext cx="1692152" cy="855619"/>
          </a:xfrm>
          <a:prstGeom prst="rect">
            <a:avLst/>
          </a:prstGeom>
          <a:noFill/>
          <a:ln>
            <a:noFill/>
          </a:ln>
        </p:spPr>
        <p:txBody>
          <a:bodyPr wrap="square" lIns="0" r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atin typeface="Calibri" pitchFamily="34" charset="0"/>
                <a:cs typeface="Arial" charset="0"/>
              </a:rPr>
              <a:t>6</a:t>
            </a:r>
            <a:r>
              <a:rPr lang="ru-RU" sz="1600" b="1" dirty="0" smtClean="0">
                <a:latin typeface="Calibri" pitchFamily="34" charset="0"/>
                <a:cs typeface="Arial" charset="0"/>
              </a:rPr>
              <a:t>%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пластмассовых изделий</a:t>
            </a:r>
            <a:endParaRPr lang="ru-RU" sz="1600" b="1" dirty="0">
              <a:latin typeface="Calibri" pitchFamily="34" charset="0"/>
              <a:cs typeface="Arial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580112" y="1304095"/>
            <a:ext cx="2160240" cy="855619"/>
          </a:xfrm>
          <a:prstGeom prst="rect">
            <a:avLst/>
          </a:prstGeom>
          <a:noFill/>
          <a:ln>
            <a:noFill/>
          </a:ln>
        </p:spPr>
        <p:txBody>
          <a:bodyPr wrap="square" lIns="0" r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atin typeface="Calibri" pitchFamily="34" charset="0"/>
                <a:cs typeface="Arial" charset="0"/>
              </a:rPr>
              <a:t>24</a:t>
            </a:r>
            <a:r>
              <a:rPr lang="ru-RU" sz="1600" b="1" dirty="0" smtClean="0">
                <a:latin typeface="Calibri" pitchFamily="34" charset="0"/>
                <a:cs typeface="Arial" charset="0"/>
              </a:rPr>
              <a:t>%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резиновых шин, покрышек и камер</a:t>
            </a:r>
            <a:endParaRPr lang="ru-RU" sz="1600" b="1" dirty="0">
              <a:latin typeface="Calibri" pitchFamily="34" charset="0"/>
              <a:cs typeface="Arial" charset="0"/>
            </a:endParaRPr>
          </a:p>
        </p:txBody>
      </p:sp>
      <p:pic>
        <p:nvPicPr>
          <p:cNvPr id="4" name="Picture 2" descr="https://avtomaniya.com/box/r/14152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5935" y="2262046"/>
            <a:ext cx="900000" cy="69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openclipart.org/image/2400px/svg_to_png/284477/CDC-pills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30695"/>
            <a:ext cx="756000" cy="56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bhkplastic.ru/userfiles/images/slider/slide2.pn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480" y="2304412"/>
            <a:ext cx="1224000" cy="62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763688" y="3933056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Российской Федерации</a:t>
            </a:r>
            <a:endParaRPr lang="ru-RU" sz="3200" b="1" dirty="0"/>
          </a:p>
        </p:txBody>
      </p:sp>
      <p:grpSp>
        <p:nvGrpSpPr>
          <p:cNvPr id="53" name="Группа 52"/>
          <p:cNvGrpSpPr/>
          <p:nvPr/>
        </p:nvGrpSpPr>
        <p:grpSpPr>
          <a:xfrm>
            <a:off x="7812200" y="5114882"/>
            <a:ext cx="1041400" cy="812800"/>
            <a:chOff x="4546600" y="0"/>
            <a:chExt cx="1041400" cy="812800"/>
          </a:xfrm>
        </p:grpSpPr>
        <p:pic>
          <p:nvPicPr>
            <p:cNvPr id="61" name="Picture 2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46600" y="0"/>
              <a:ext cx="647700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5200" y="0"/>
              <a:ext cx="812800" cy="812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Группа 18"/>
          <p:cNvGrpSpPr/>
          <p:nvPr/>
        </p:nvGrpSpPr>
        <p:grpSpPr>
          <a:xfrm>
            <a:off x="1527200" y="5000476"/>
            <a:ext cx="1244600" cy="1066800"/>
            <a:chOff x="1671216" y="5000476"/>
            <a:chExt cx="1244600" cy="1066800"/>
          </a:xfrm>
        </p:grpSpPr>
        <p:pic>
          <p:nvPicPr>
            <p:cNvPr id="55" name="Picture 11" descr="C:\Users\user\Desktop\123\icons8-дорого-2-64.png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6216" y="5457676"/>
              <a:ext cx="609600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10" descr="C:\Users\user\Desktop\123\icons8-повышение-96 (1).png"/>
            <p:cNvPicPr>
              <a:picLocks noChangeAspect="1" noChangeArrowheads="1"/>
            </p:cNvPicPr>
            <p:nvPr/>
          </p:nvPicPr>
          <p:blipFill>
            <a:blip r:embed="rId11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216" y="5000476"/>
              <a:ext cx="91440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>
            <a:off x="4860829" y="4941168"/>
            <a:ext cx="1007315" cy="1058522"/>
            <a:chOff x="5076853" y="4941168"/>
            <a:chExt cx="1007315" cy="1058522"/>
          </a:xfrm>
        </p:grpSpPr>
        <p:pic>
          <p:nvPicPr>
            <p:cNvPr id="54" name="Picture 8" descr="C:\Users\user\Desktop\123\icons8-земной-шар-80.png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2468" y="5097990"/>
              <a:ext cx="901700" cy="901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Стрелка вправо 15"/>
            <p:cNvSpPr/>
            <p:nvPr/>
          </p:nvSpPr>
          <p:spPr>
            <a:xfrm>
              <a:off x="5076853" y="4941168"/>
              <a:ext cx="432048" cy="545994"/>
            </a:xfrm>
            <a:prstGeom prst="right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4" name="Прямоугольник 63"/>
          <p:cNvSpPr/>
          <p:nvPr/>
        </p:nvSpPr>
        <p:spPr>
          <a:xfrm>
            <a:off x="108670" y="4986696"/>
            <a:ext cx="1440000" cy="1027974"/>
          </a:xfrm>
          <a:prstGeom prst="rect">
            <a:avLst/>
          </a:prstGeom>
          <a:noFill/>
          <a:ln>
            <a:noFill/>
          </a:ln>
        </p:spPr>
        <p:txBody>
          <a:bodyPr wrap="square" lIns="0" r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latin typeface="Calibri" pitchFamily="34" charset="0"/>
                <a:cs typeface="Arial" charset="0"/>
              </a:rPr>
              <a:t>32</a:t>
            </a:r>
            <a:r>
              <a:rPr lang="ru-RU" sz="1600" b="1" dirty="0" smtClean="0">
                <a:latin typeface="Calibri" pitchFamily="34" charset="0"/>
                <a:cs typeface="Arial" charset="0"/>
              </a:rPr>
              <a:t>%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валового </a:t>
            </a:r>
            <a:r>
              <a:rPr lang="ru-RU" sz="1600" b="1" dirty="0">
                <a:latin typeface="Calibri" pitchFamily="34" charset="0"/>
                <a:cs typeface="Arial" charset="0"/>
              </a:rPr>
              <a:t>регионального продукта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763688" y="6093296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Республики Татарстан</a:t>
            </a:r>
            <a:endParaRPr lang="ru-RU" sz="3200" b="1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3348024" y="5219211"/>
            <a:ext cx="1440000" cy="634020"/>
          </a:xfrm>
          <a:prstGeom prst="rect">
            <a:avLst/>
          </a:prstGeom>
          <a:noFill/>
          <a:ln>
            <a:noFill/>
          </a:ln>
        </p:spPr>
        <p:txBody>
          <a:bodyPr wrap="square" lIns="0" r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atin typeface="Calibri" pitchFamily="34" charset="0"/>
                <a:cs typeface="Arial" charset="0"/>
              </a:rPr>
              <a:t>92</a:t>
            </a:r>
            <a:r>
              <a:rPr lang="ru-RU" sz="1600" b="1" dirty="0" smtClean="0">
                <a:latin typeface="Calibri" pitchFamily="34" charset="0"/>
                <a:cs typeface="Arial" charset="0"/>
              </a:rPr>
              <a:t>%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экспорта</a:t>
            </a:r>
            <a:endParaRPr lang="ru-RU" sz="1600" b="1" dirty="0">
              <a:latin typeface="Calibri" pitchFamily="34" charset="0"/>
              <a:cs typeface="Arial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444208" y="5213055"/>
            <a:ext cx="144000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rIns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atin typeface="Calibri" pitchFamily="34" charset="0"/>
                <a:cs typeface="Arial" charset="0"/>
              </a:rPr>
              <a:t>7</a:t>
            </a:r>
            <a:r>
              <a:rPr lang="ru-RU" sz="1600" b="1" dirty="0" smtClean="0">
                <a:latin typeface="Calibri" pitchFamily="34" charset="0"/>
                <a:cs typeface="Arial" charset="0"/>
              </a:rPr>
              <a:t>%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Calibri" pitchFamily="34" charset="0"/>
                <a:cs typeface="Arial" charset="0"/>
              </a:rPr>
              <a:t>занятых</a:t>
            </a:r>
            <a:endParaRPr lang="ru-RU" sz="1600" b="1" dirty="0">
              <a:latin typeface="Calibri" pitchFamily="34" charset="0"/>
              <a:cs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594" y="6577607"/>
            <a:ext cx="4788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*без учёта производства </a:t>
            </a:r>
            <a:r>
              <a:rPr lang="ru-RU" sz="1400" i="1" dirty="0"/>
              <a:t>лекарственных </a:t>
            </a:r>
            <a:r>
              <a:rPr lang="ru-RU" sz="1400" i="1" dirty="0" smtClean="0"/>
              <a:t>средств</a:t>
            </a:r>
            <a:endParaRPr lang="ru-RU" sz="1400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1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11135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Экосистема </a:t>
            </a:r>
            <a:r>
              <a:rPr lang="ru-RU" dirty="0" err="1" smtClean="0"/>
              <a:t>Фарммедполиса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Республики Татарстан</a:t>
            </a:r>
            <a:endParaRPr lang="ru-RU" dirty="0"/>
          </a:p>
        </p:txBody>
      </p:sp>
      <p:pic>
        <p:nvPicPr>
          <p:cNvPr id="5" name="Рисунок 4" descr="ФармМедПолис Республики Татарстан.pdf - Adobe Reader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83" t="24341" r="6902" b="6047"/>
          <a:stretch/>
        </p:blipFill>
        <p:spPr>
          <a:xfrm>
            <a:off x="251520" y="1412775"/>
            <a:ext cx="8640960" cy="533671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92280" y="4941168"/>
            <a:ext cx="2051720" cy="1916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6093296"/>
            <a:ext cx="1368152" cy="656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8921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Транспортировка и  переработка </a:t>
            </a:r>
            <a:r>
              <a:rPr lang="ru-RU" dirty="0" err="1" smtClean="0"/>
              <a:t>валанжинского</a:t>
            </a:r>
            <a:r>
              <a:rPr lang="ru-RU" dirty="0" smtClean="0"/>
              <a:t> газа</a:t>
            </a:r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5712" y="4653136"/>
            <a:ext cx="1944000" cy="504000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2017 год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08536" y="4615968"/>
            <a:ext cx="6894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Оценка  экономической эффективности </a:t>
            </a:r>
            <a:r>
              <a:rPr lang="ru-RU" dirty="0" smtClean="0"/>
              <a:t>раздельной </a:t>
            </a:r>
            <a:r>
              <a:rPr lang="ru-RU" dirty="0"/>
              <a:t>транспортировки и переработки </a:t>
            </a:r>
            <a:r>
              <a:rPr lang="ru-RU" dirty="0" err="1"/>
              <a:t>этансодержащего</a:t>
            </a:r>
            <a:r>
              <a:rPr lang="ru-RU" dirty="0"/>
              <a:t> газа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ООО </a:t>
            </a:r>
            <a:r>
              <a:rPr lang="ru-RU" dirty="0"/>
              <a:t>«</a:t>
            </a:r>
            <a:r>
              <a:rPr lang="ru-RU" dirty="0" err="1"/>
              <a:t>НИИгазэкономика</a:t>
            </a:r>
            <a:r>
              <a:rPr lang="ru-RU" dirty="0" smtClean="0"/>
              <a:t>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Поиск разработок по выделению этана для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удешевления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проекта</a:t>
            </a:r>
            <a:r>
              <a:rPr lang="ru-RU" i="1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0288" y="1412776"/>
            <a:ext cx="82441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/>
              <a:t>Потенциальные мощности ГПЗ:</a:t>
            </a:r>
            <a:r>
              <a:rPr lang="ru-RU" b="1" dirty="0" smtClean="0"/>
              <a:t> </a:t>
            </a:r>
          </a:p>
          <a:p>
            <a:r>
              <a:rPr lang="ru-RU" sz="2000" dirty="0" smtClean="0"/>
              <a:t>2,2</a:t>
            </a:r>
            <a:r>
              <a:rPr lang="ru-RU" dirty="0" smtClean="0"/>
              <a:t> млн. </a:t>
            </a:r>
            <a:r>
              <a:rPr lang="ru-RU" dirty="0"/>
              <a:t>тонн этана и </a:t>
            </a:r>
            <a:r>
              <a:rPr lang="ru-RU" sz="2000" dirty="0"/>
              <a:t>1,5</a:t>
            </a:r>
            <a:r>
              <a:rPr lang="ru-RU" dirty="0"/>
              <a:t>-</a:t>
            </a:r>
            <a:r>
              <a:rPr lang="ru-RU" sz="2000" dirty="0"/>
              <a:t>1,6</a:t>
            </a:r>
            <a:r>
              <a:rPr lang="ru-RU" dirty="0"/>
              <a:t> </a:t>
            </a:r>
            <a:r>
              <a:rPr lang="ru-RU" dirty="0" smtClean="0"/>
              <a:t>млн. </a:t>
            </a:r>
            <a:r>
              <a:rPr lang="ru-RU" dirty="0"/>
              <a:t>тонн </a:t>
            </a:r>
            <a:r>
              <a:rPr lang="ru-RU" dirty="0" smtClean="0"/>
              <a:t>СУГ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35496" y="2492896"/>
            <a:ext cx="9144000" cy="1512168"/>
            <a:chOff x="0" y="5229080"/>
            <a:chExt cx="9144000" cy="1512168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828" t="28387" r="5200" b="27951"/>
            <a:stretch/>
          </p:blipFill>
          <p:spPr bwMode="auto">
            <a:xfrm>
              <a:off x="3686277" y="6157860"/>
              <a:ext cx="1173755" cy="57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Нашивка 4"/>
            <p:cNvSpPr/>
            <p:nvPr/>
          </p:nvSpPr>
          <p:spPr>
            <a:xfrm>
              <a:off x="0" y="5229200"/>
              <a:ext cx="1944000" cy="5040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2016 год</a:t>
              </a:r>
              <a:endParaRPr lang="ru-RU" sz="2000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123728" y="5229080"/>
              <a:ext cx="7020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96850" indent="-196850">
                <a:buFont typeface="Arial" panose="020B0604020202020204" pitchFamily="34" charset="0"/>
                <a:buChar char="•"/>
              </a:pPr>
              <a:r>
                <a:rPr lang="ru-RU" b="1" i="1" dirty="0">
                  <a:solidFill>
                    <a:schemeClr val="accent1">
                      <a:lumMod val="75000"/>
                    </a:schemeClr>
                  </a:solidFill>
                </a:rPr>
                <a:t>Соглашение о </a:t>
              </a:r>
              <a:r>
                <a:rPr lang="ru-RU" b="1" i="1" dirty="0" smtClean="0">
                  <a:solidFill>
                    <a:schemeClr val="accent1">
                      <a:lumMod val="75000"/>
                    </a:schemeClr>
                  </a:solidFill>
                </a:rPr>
                <a:t>сотрудничестве</a:t>
              </a:r>
              <a:endParaRPr lang="ru-RU" dirty="0"/>
            </a:p>
          </p:txBody>
        </p:sp>
        <p:pic>
          <p:nvPicPr>
            <p:cNvPr id="1028" name="Picture 4" descr="http://goon.ru/news/uploads/posts/2014-01/1391014650_5007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2141" y="6093296"/>
              <a:ext cx="1046153" cy="61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6312" y="5589120"/>
              <a:ext cx="432000" cy="437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808600" y="5651836"/>
              <a:ext cx="259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Республика Татарстан</a:t>
              </a:r>
              <a:endParaRPr lang="ru-RU" b="1" dirty="0"/>
            </a:p>
          </p:txBody>
        </p:sp>
        <p:pic>
          <p:nvPicPr>
            <p:cNvPr id="1034" name="Picture 10" descr="https://glavteh.ru/wp-content/uploads/2017/12/ru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3" y="5589120"/>
              <a:ext cx="1493951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539" t="24535" r="7134" b="22300"/>
            <a:stretch/>
          </p:blipFill>
          <p:spPr bwMode="auto">
            <a:xfrm>
              <a:off x="5328592" y="6441515"/>
              <a:ext cx="1080000" cy="22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264" t="7354" r="17600" b="10312"/>
            <a:stretch/>
          </p:blipFill>
          <p:spPr bwMode="auto">
            <a:xfrm>
              <a:off x="7164288" y="5661248"/>
              <a:ext cx="828180" cy="10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extBox 19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8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2345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900000"/>
            <a:r>
              <a:rPr lang="ru-RU" sz="2200" dirty="0">
                <a:latin typeface="Cambria" pitchFamily="18" charset="0"/>
              </a:rPr>
              <a:t>Строительство производства </a:t>
            </a:r>
            <a:r>
              <a:rPr lang="ru-RU" sz="2200" dirty="0" smtClean="0">
                <a:latin typeface="Cambria" pitchFamily="18" charset="0"/>
              </a:rPr>
              <a:t>терефталевой кислоты, полиэтилентерефталата и </a:t>
            </a:r>
            <a:r>
              <a:rPr lang="ru-RU" sz="2200" dirty="0">
                <a:latin typeface="Cambria" pitchFamily="18" charset="0"/>
              </a:rPr>
              <a:t>линейных </a:t>
            </a:r>
            <a:r>
              <a:rPr lang="ru-RU" sz="2200" dirty="0" err="1">
                <a:latin typeface="Cambria" pitchFamily="18" charset="0"/>
              </a:rPr>
              <a:t>алкилбензолов</a:t>
            </a:r>
            <a:r>
              <a:rPr lang="ru-RU" sz="2200" dirty="0">
                <a:latin typeface="Cambria" pitchFamily="18" charset="0"/>
              </a:rPr>
              <a:t> </a:t>
            </a:r>
          </a:p>
        </p:txBody>
      </p:sp>
      <p:pic>
        <p:nvPicPr>
          <p:cNvPr id="2050" name="Picture 2" descr="http://www.abh.ru/images/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734" y="252635"/>
            <a:ext cx="1086906" cy="70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7504" y="2204864"/>
            <a:ext cx="4464496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Сырьевая </a:t>
            </a:r>
            <a:r>
              <a:rPr lang="ru-RU" sz="2000" b="1" u="sng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база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Параксилол и водород 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ОАО 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«ТАНЕКО»</a:t>
            </a:r>
          </a:p>
          <a:p>
            <a:pPr>
              <a:spcBef>
                <a:spcPts val="600"/>
              </a:spcBef>
            </a:pPr>
            <a:r>
              <a:rPr lang="ru-RU" sz="2000" b="1" u="sng" dirty="0" smtClean="0">
                <a:solidFill>
                  <a:prstClr val="black"/>
                </a:solidFill>
                <a:effectLst/>
                <a:latin typeface="Calibri" pitchFamily="34" charset="0"/>
                <a:cs typeface="Calibri" pitchFamily="34" charset="0"/>
              </a:rPr>
              <a:t>Мощность</a:t>
            </a:r>
            <a:endParaRPr lang="ru-RU" sz="2000" i="1" dirty="0">
              <a:solidFill>
                <a:prstClr val="black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терефталевая кислота – </a:t>
            </a:r>
            <a:r>
              <a:rPr lang="en-US" dirty="0" smtClean="0">
                <a:solidFill>
                  <a:prstClr val="black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210 </a:t>
            </a:r>
            <a:r>
              <a:rPr lang="ru-RU" dirty="0" err="1" smtClean="0">
                <a:solidFill>
                  <a:prstClr val="black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тыс.тонн</a:t>
            </a:r>
            <a:endParaRPr lang="en-US" dirty="0" smtClean="0">
              <a:solidFill>
                <a:prstClr val="black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полиэтилентерефталат – </a:t>
            </a:r>
            <a:r>
              <a:rPr lang="en-US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250 </a:t>
            </a:r>
            <a:r>
              <a:rPr lang="ru-RU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тыс.тонн</a:t>
            </a:r>
            <a:endParaRPr lang="ru-RU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2000" b="1" u="sng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Лицензиар</a:t>
            </a:r>
            <a:r>
              <a:rPr lang="ru-RU" sz="2000" i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000" i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s-E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Seda de Barcelona SA</a:t>
            </a:r>
            <a:endParaRPr lang="ru-RU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2000" b="1" u="sng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Базовое проектирование:</a:t>
            </a:r>
            <a:r>
              <a:rPr lang="ru-RU" sz="2000" i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2000" i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Chemtex</a:t>
            </a: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International </a:t>
            </a:r>
            <a:r>
              <a:rPr lang="en-US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</a:t>
            </a:r>
            <a:endParaRPr lang="en-US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1484816"/>
            <a:ext cx="4140000" cy="468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2A5B19"/>
                </a:solidFill>
              </a:rPr>
              <a:t>Терефталевая кислота </a:t>
            </a:r>
          </a:p>
          <a:p>
            <a:pPr algn="ctr"/>
            <a:r>
              <a:rPr lang="ru-RU" sz="2400" b="1" dirty="0" smtClean="0">
                <a:solidFill>
                  <a:srgbClr val="2A5B19"/>
                </a:solidFill>
              </a:rPr>
              <a:t>и полиэтилентерефталат</a:t>
            </a:r>
            <a:endParaRPr lang="ru-RU" sz="2400" b="1" dirty="0">
              <a:solidFill>
                <a:srgbClr val="2A5B1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2204864"/>
            <a:ext cx="4248976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Исполнитель проекта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ООО «</a:t>
            </a:r>
            <a:r>
              <a:rPr lang="ru-RU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СафПэт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  <a:p>
            <a:pPr>
              <a:spcBef>
                <a:spcPts val="1900"/>
              </a:spcBef>
            </a:pPr>
            <a:r>
              <a:rPr lang="ru-RU" sz="2000" b="1" u="sng" dirty="0" smtClean="0">
                <a:solidFill>
                  <a:prstClr val="black"/>
                </a:solidFill>
                <a:effectLst/>
                <a:latin typeface="Calibri" pitchFamily="34" charset="0"/>
                <a:cs typeface="Calibri" pitchFamily="34" charset="0"/>
              </a:rPr>
              <a:t>Мощность</a:t>
            </a:r>
            <a:endParaRPr lang="ru-RU" sz="2000" i="1" dirty="0" smtClean="0">
              <a:solidFill>
                <a:prstClr val="black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prstClr val="black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80</a:t>
            </a:r>
            <a:r>
              <a:rPr lang="en-US" dirty="0" smtClean="0">
                <a:solidFill>
                  <a:prstClr val="black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тыс.тонн</a:t>
            </a:r>
            <a:endParaRPr lang="en-US" dirty="0" smtClean="0">
              <a:solidFill>
                <a:prstClr val="black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2500"/>
              </a:spcBef>
            </a:pPr>
            <a:r>
              <a:rPr lang="ru-RU" sz="2000" b="1" u="sng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Технологии</a:t>
            </a:r>
            <a:r>
              <a:rPr lang="ru-RU" sz="2000" i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000" i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комплекс 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процессов 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компании 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UOP: «</a:t>
            </a:r>
            <a:r>
              <a:rPr lang="ru-RU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Молекс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», «</a:t>
            </a:r>
            <a:r>
              <a:rPr lang="ru-RU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Пакол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», «</a:t>
            </a:r>
            <a:r>
              <a:rPr lang="ru-RU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ДеФайн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и процесс </a:t>
            </a:r>
            <a:r>
              <a:rPr lang="ru-RU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алкилирования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бензола «</a:t>
            </a:r>
            <a:r>
              <a:rPr lang="ru-RU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Детал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52440" y="1340768"/>
            <a:ext cx="3960000" cy="468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2A5B19"/>
                </a:solidFill>
              </a:rPr>
              <a:t>Линейные </a:t>
            </a:r>
            <a:r>
              <a:rPr lang="ru-RU" sz="2400" b="1" dirty="0" err="1" smtClean="0">
                <a:solidFill>
                  <a:srgbClr val="2A5B19"/>
                </a:solidFill>
              </a:rPr>
              <a:t>алкилбензолы</a:t>
            </a:r>
            <a:endParaRPr lang="ru-RU" sz="2400" b="1" dirty="0">
              <a:solidFill>
                <a:srgbClr val="2A5B19"/>
              </a:solidFill>
            </a:endParaRPr>
          </a:p>
        </p:txBody>
      </p:sp>
      <p:pic>
        <p:nvPicPr>
          <p:cNvPr id="4" name="Picture 2" descr="C:\Users\Лиля\Desktop\1379564547_Linear_alkylbenzene_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23766">
            <a:off x="5609340" y="5337517"/>
            <a:ext cx="2195536" cy="105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erephthalic-acid-3D-balls-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373216"/>
            <a:ext cx="2342629" cy="123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6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9987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5" descr="5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428736"/>
            <a:ext cx="784860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7643192" cy="936000"/>
          </a:xfrm>
        </p:spPr>
        <p:txBody>
          <a:bodyPr/>
          <a:lstStyle/>
          <a:p>
            <a:r>
              <a:rPr lang="ru-RU" dirty="0" smtClean="0"/>
              <a:t>Кластерная схема перспективных направлений развития НГХК Татарстана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65526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Радар инновационных научных разработок институтов РАН для развития нефтехимического </a:t>
            </a:r>
            <a:r>
              <a:rPr lang="ru-RU" dirty="0" smtClean="0"/>
              <a:t>кластера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837" y="1268760"/>
            <a:ext cx="7819603" cy="560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792623" y="817548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1398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1763688" y="1419220"/>
            <a:ext cx="7128792" cy="35195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endParaRPr lang="ru-RU" sz="3000" b="1" dirty="0" smtClean="0"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3000" b="1" dirty="0" smtClean="0"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3000" b="1" dirty="0" smtClean="0">
                <a:latin typeface="+mj-lt"/>
                <a:ea typeface="+mj-ea"/>
                <a:cs typeface="+mj-cs"/>
              </a:rPr>
              <a:t>ОАО </a:t>
            </a:r>
            <a:r>
              <a:rPr lang="ru-RU" sz="3000" b="1" dirty="0">
                <a:latin typeface="+mj-lt"/>
                <a:ea typeface="+mj-ea"/>
                <a:cs typeface="+mj-cs"/>
              </a:rPr>
              <a:t>«Татнефтехиминвест-холдинг»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Контакты: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420061, Республика Татарстан,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г.Казань, ул.Н.Ершова, д.29, а/я 113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(843) 272-41-74, 273-07-43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www.tnhi.ru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897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предприятия нефтегазохимического комплекса Республики Татарстан</a:t>
            </a:r>
          </a:p>
        </p:txBody>
      </p:sp>
      <p:pic>
        <p:nvPicPr>
          <p:cNvPr id="39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945" y="2328615"/>
            <a:ext cx="1920083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1" name="Соединительная линия уступом 20"/>
          <p:cNvCxnSpPr>
            <a:endCxn id="39" idx="1"/>
          </p:cNvCxnSpPr>
          <p:nvPr/>
        </p:nvCxnSpPr>
        <p:spPr>
          <a:xfrm rot="16200000" flipH="1">
            <a:off x="210354" y="2174024"/>
            <a:ext cx="519766" cy="293416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>
            <a:hlinkClick r:id="rId5" action="ppaction://hlinksldjump"/>
          </p:cNvPr>
          <p:cNvSpPr/>
          <p:nvPr/>
        </p:nvSpPr>
        <p:spPr>
          <a:xfrm>
            <a:off x="616946" y="2832671"/>
            <a:ext cx="435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1200" indent="-92075">
              <a:buFont typeface="Wingdings" panose="05000000000000000000" pitchFamily="2" charset="2"/>
              <a:buChar char="§"/>
            </a:pPr>
            <a:r>
              <a:rPr lang="ru-RU" sz="1600" i="1" dirty="0" smtClean="0"/>
              <a:t>ПАО «</a:t>
            </a:r>
            <a:r>
              <a:rPr lang="ru-RU" sz="1600" i="1" dirty="0" err="1" smtClean="0"/>
              <a:t>Нижнекамскшина</a:t>
            </a:r>
            <a:r>
              <a:rPr lang="ru-RU" sz="1600" i="1" dirty="0" smtClean="0"/>
              <a:t>»</a:t>
            </a:r>
          </a:p>
          <a:p>
            <a:pPr marL="711200" indent="-92075">
              <a:buFont typeface="Wingdings" panose="05000000000000000000" pitchFamily="2" charset="2"/>
              <a:buChar char="§"/>
            </a:pPr>
            <a:r>
              <a:rPr lang="ru-RU" sz="1600" i="1" dirty="0"/>
              <a:t>ООО «Нижнекамский </a:t>
            </a:r>
            <a:r>
              <a:rPr lang="ru-RU" sz="1600" i="1" dirty="0" smtClean="0"/>
              <a:t>завод</a:t>
            </a:r>
          </a:p>
          <a:p>
            <a:pPr marL="619125"/>
            <a:r>
              <a:rPr lang="ru-RU" sz="1600" i="1" dirty="0" smtClean="0"/>
              <a:t> </a:t>
            </a:r>
            <a:r>
              <a:rPr lang="ru-RU" sz="1600" i="1" dirty="0"/>
              <a:t>грузовых шин</a:t>
            </a:r>
            <a:r>
              <a:rPr lang="ru-RU" sz="1600" i="1" dirty="0" smtClean="0"/>
              <a:t>»</a:t>
            </a:r>
          </a:p>
          <a:p>
            <a:pPr marL="711200" indent="-92075">
              <a:buFont typeface="Wingdings" panose="05000000000000000000" pitchFamily="2" charset="2"/>
              <a:buChar char="§"/>
            </a:pPr>
            <a:r>
              <a:rPr lang="ru-RU" sz="1600" i="1" dirty="0"/>
              <a:t>ООО «Нижнекамский завод </a:t>
            </a:r>
            <a:r>
              <a:rPr lang="ru-RU" sz="1600" i="1" dirty="0" smtClean="0"/>
              <a:t>ЦМК </a:t>
            </a:r>
            <a:r>
              <a:rPr lang="ru-RU" sz="1600" i="1" dirty="0"/>
              <a:t>шин»</a:t>
            </a:r>
            <a:endParaRPr lang="en-US" sz="1600" i="1" dirty="0"/>
          </a:p>
        </p:txBody>
      </p:sp>
      <p:pic>
        <p:nvPicPr>
          <p:cNvPr id="44" name="Picture 17" descr="C:\Documents and Settings\user\Рабочий стол\логотипы\нкш1.bmp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996952"/>
            <a:ext cx="648072" cy="649835"/>
          </a:xfrm>
          <a:prstGeom prst="rect">
            <a:avLst/>
          </a:prstGeom>
          <a:noFill/>
        </p:spPr>
      </p:pic>
      <p:cxnSp>
        <p:nvCxnSpPr>
          <p:cNvPr id="24" name="Соединительная линия уступом 23"/>
          <p:cNvCxnSpPr>
            <a:endCxn id="42" idx="1"/>
          </p:cNvCxnSpPr>
          <p:nvPr/>
        </p:nvCxnSpPr>
        <p:spPr>
          <a:xfrm rot="16200000" flipH="1">
            <a:off x="-184978" y="2569355"/>
            <a:ext cx="1310431" cy="293418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8" descr="C:\Documents and Settings\user\Мои документы\Мои рисунки\К работе\логотипы\Логотипы предприятий НГХК РТ\НТУ.bmp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193" y="3860205"/>
            <a:ext cx="657225" cy="628650"/>
          </a:xfrm>
          <a:prstGeom prst="rect">
            <a:avLst/>
          </a:prstGeom>
          <a:noFill/>
        </p:spPr>
      </p:pic>
      <p:pic>
        <p:nvPicPr>
          <p:cNvPr id="36" name="Picture 173" descr="tatneft_logo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/>
          <a:srcRect/>
          <a:stretch/>
        </p:blipFill>
        <p:spPr bwMode="auto">
          <a:xfrm>
            <a:off x="179512" y="1340768"/>
            <a:ext cx="2057400" cy="668338"/>
          </a:xfrm>
          <a:prstGeom prst="rect">
            <a:avLst/>
          </a:prstGeom>
          <a:noFill/>
        </p:spPr>
      </p:pic>
      <p:sp>
        <p:nvSpPr>
          <p:cNvPr id="40" name="Прямоугольник 39"/>
          <p:cNvSpPr/>
          <p:nvPr/>
        </p:nvSpPr>
        <p:spPr>
          <a:xfrm>
            <a:off x="179512" y="1865090"/>
            <a:ext cx="32920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7" name="Соединительная линия уступом 56"/>
          <p:cNvCxnSpPr/>
          <p:nvPr/>
        </p:nvCxnSpPr>
        <p:spPr>
          <a:xfrm rot="16200000" flipH="1">
            <a:off x="-570765" y="2955142"/>
            <a:ext cx="2128038" cy="339451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Соединительная линия уступом 68"/>
          <p:cNvCxnSpPr/>
          <p:nvPr/>
        </p:nvCxnSpPr>
        <p:spPr>
          <a:xfrm rot="16200000" flipH="1">
            <a:off x="5105760" y="2483365"/>
            <a:ext cx="297986" cy="289463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Соединительная линия уступом 73"/>
          <p:cNvCxnSpPr/>
          <p:nvPr/>
        </p:nvCxnSpPr>
        <p:spPr>
          <a:xfrm rot="16200000" flipH="1">
            <a:off x="4811860" y="2777265"/>
            <a:ext cx="915806" cy="319483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Соединительная линия уступом 76"/>
          <p:cNvCxnSpPr/>
          <p:nvPr/>
        </p:nvCxnSpPr>
        <p:spPr>
          <a:xfrm rot="16200000" flipH="1">
            <a:off x="4441944" y="3147181"/>
            <a:ext cx="1669977" cy="333821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://www.karpovchem.ru/image/site/logo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2004" y="4761184"/>
            <a:ext cx="1434092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50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920011"/>
            <a:ext cx="1464513" cy="60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Text Box 165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2917664" y="5283103"/>
            <a:ext cx="135659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 i="1" dirty="0" smtClean="0"/>
              <a:t>ПАО </a:t>
            </a:r>
            <a:r>
              <a:rPr lang="ru-RU" sz="1600" i="1" dirty="0"/>
              <a:t>«КВАРТ»</a:t>
            </a:r>
          </a:p>
        </p:txBody>
      </p:sp>
      <p:pic>
        <p:nvPicPr>
          <p:cNvPr id="99" name="Picture 2" descr="http://www.uralrti.com/assets/images/Logotip%20rti/kvart.bmp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157192"/>
            <a:ext cx="577912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anaflex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artisticGlowEdges/>
                    </a14:imgEffect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309320"/>
            <a:ext cx="1421146" cy="380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Рисунок 51" descr="Компания по производству полимерных труб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06212" y="4581128"/>
            <a:ext cx="1485399" cy="361662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Text Box 160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407419" y="4003207"/>
            <a:ext cx="3071986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 i="1" dirty="0" smtClean="0"/>
              <a:t>АО «</a:t>
            </a:r>
            <a:r>
              <a:rPr lang="ru-RU" sz="1600" i="1" dirty="0" err="1" smtClean="0"/>
              <a:t>Нижнекамсктехуглерод</a:t>
            </a:r>
            <a:r>
              <a:rPr lang="ru-RU" sz="1600" i="1" dirty="0" smtClean="0"/>
              <a:t>»</a:t>
            </a:r>
            <a:endParaRPr lang="ru-RU" sz="1600" i="1" dirty="0"/>
          </a:p>
        </p:txBody>
      </p:sp>
      <p:pic>
        <p:nvPicPr>
          <p:cNvPr id="1026" name="Picture 2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22" t="1520" r="20512" b="65199"/>
          <a:stretch/>
        </p:blipFill>
        <p:spPr bwMode="auto">
          <a:xfrm>
            <a:off x="5436096" y="3573016"/>
            <a:ext cx="822221" cy="83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1785" y="3061618"/>
            <a:ext cx="3467101" cy="511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482307"/>
            <a:ext cx="3511030" cy="58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>
            <a:hlinkClick r:id="rId2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18" t="17918" r="14853" b="59057"/>
          <a:stretch/>
        </p:blipFill>
        <p:spPr bwMode="auto">
          <a:xfrm>
            <a:off x="107504" y="5301208"/>
            <a:ext cx="1722762" cy="41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>
            <a:hlinkClick r:id="rId29" action="ppaction://hlinksldjump"/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316" y="6154170"/>
            <a:ext cx="1967552" cy="584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 descr="http://tmregister.ru/base/NEW/4318/431822/1.jpg">
            <a:hlinkClick r:id="rId31" action="ppaction://hlinksldjump"/>
          </p:cNvPr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72" y="6078975"/>
            <a:ext cx="1475292" cy="6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 descr="http://www.taif.ru/structure/struct2.png">
            <a:hlinkClick r:id="rId3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03" t="-831" r="43811" b="80380"/>
          <a:stretch/>
        </p:blipFill>
        <p:spPr bwMode="auto">
          <a:xfrm>
            <a:off x="4716016" y="1340768"/>
            <a:ext cx="890865" cy="11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017828" y="5238688"/>
            <a:ext cx="2946660" cy="535531"/>
            <a:chOff x="6017828" y="5341741"/>
            <a:chExt cx="2946660" cy="535531"/>
          </a:xfrm>
        </p:grpSpPr>
        <p:sp>
          <p:nvSpPr>
            <p:cNvPr id="46" name="Шестиугольник 45">
              <a:hlinkClick r:id="rId35" action="ppaction://hlinksldjump"/>
            </p:cNvPr>
            <p:cNvSpPr>
              <a:spLocks/>
            </p:cNvSpPr>
            <p:nvPr/>
          </p:nvSpPr>
          <p:spPr>
            <a:xfrm rot="16200000">
              <a:off x="6160195" y="5371501"/>
              <a:ext cx="214792" cy="203492"/>
            </a:xfrm>
            <a:prstGeom prst="hexagon">
              <a:avLst/>
            </a:prstGeom>
            <a:noFill/>
            <a:ln w="57150">
              <a:solidFill>
                <a:srgbClr val="0046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Шестиугольник 46">
              <a:hlinkClick r:id="rId35" action="ppaction://hlinksldjump"/>
            </p:cNvPr>
            <p:cNvSpPr>
              <a:spLocks/>
            </p:cNvSpPr>
            <p:nvPr/>
          </p:nvSpPr>
          <p:spPr>
            <a:xfrm rot="16200000">
              <a:off x="6282721" y="5596123"/>
              <a:ext cx="214792" cy="203492"/>
            </a:xfrm>
            <a:prstGeom prst="hexagon">
              <a:avLst/>
            </a:prstGeom>
            <a:noFill/>
            <a:ln w="57150">
              <a:solidFill>
                <a:srgbClr val="0046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8" name="Шестиугольник 47">
              <a:hlinkClick r:id="rId35" action="ppaction://hlinksldjump"/>
            </p:cNvPr>
            <p:cNvSpPr>
              <a:spLocks/>
            </p:cNvSpPr>
            <p:nvPr/>
          </p:nvSpPr>
          <p:spPr>
            <a:xfrm rot="16200000">
              <a:off x="6012178" y="5591208"/>
              <a:ext cx="214792" cy="203492"/>
            </a:xfrm>
            <a:prstGeom prst="hexagon">
              <a:avLst/>
            </a:prstGeom>
            <a:noFill/>
            <a:ln w="57150">
              <a:solidFill>
                <a:srgbClr val="0046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" name="TextBox 1">
              <a:hlinkClick r:id="rId35" action="ppaction://hlinksldjump"/>
            </p:cNvPr>
            <p:cNvSpPr txBox="1"/>
            <p:nvPr/>
          </p:nvSpPr>
          <p:spPr>
            <a:xfrm>
              <a:off x="6491863" y="5341741"/>
              <a:ext cx="247262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1600" i="1" dirty="0"/>
                <a:t>Индустриальный парк «Камские поляны»</a:t>
              </a:r>
            </a:p>
          </p:txBody>
        </p:sp>
      </p:grpSp>
      <p:pic>
        <p:nvPicPr>
          <p:cNvPr id="4" name="Picture 2" descr="http://www.b2b-bashneft.ru/images/clients/112457.gif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3996" y="4365104"/>
            <a:ext cx="505487" cy="50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hlinkClick r:id="rId36" action="ppaction://hlinksldjump"/>
          </p:cNvPr>
          <p:cNvSpPr txBox="1"/>
          <p:nvPr/>
        </p:nvSpPr>
        <p:spPr>
          <a:xfrm>
            <a:off x="7196840" y="4906631"/>
            <a:ext cx="1888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ТАТХИМФАРМПРЕПАРАТЫ</a:t>
            </a:r>
            <a:endParaRPr lang="ru-RU" sz="1100" dirty="0"/>
          </a:p>
        </p:txBody>
      </p:sp>
      <p:pic>
        <p:nvPicPr>
          <p:cNvPr id="49" name="Picture 2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6373" y="6161615"/>
            <a:ext cx="1260753" cy="576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hlinkClick r:id="rId40" action="ppaction://hlinksldjump"/>
          </p:cNvPr>
          <p:cNvSpPr/>
          <p:nvPr/>
        </p:nvSpPr>
        <p:spPr>
          <a:xfrm>
            <a:off x="179511" y="4581128"/>
            <a:ext cx="33260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Малые нефтедобывающие компании Республики Татарстан </a:t>
            </a:r>
          </a:p>
        </p:txBody>
      </p:sp>
      <p:pic>
        <p:nvPicPr>
          <p:cNvPr id="38" name="Picture 3" descr="C:\Documents and Settings\egataullina\Рабочий стол\Начальник ЭУ\Отдел внешней отчетности\Презентации\Презентация для ТНХИХ на 23.07.2013\Фото\0bl 300точек обложка.jpg">
            <a:hlinkClick r:id="rId4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26" t="29000" r="57087" b="53150"/>
          <a:stretch/>
        </p:blipFill>
        <p:spPr bwMode="auto">
          <a:xfrm>
            <a:off x="4769644" y="5282828"/>
            <a:ext cx="666452" cy="66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7792623" y="836712"/>
            <a:ext cx="1675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3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5" name="Picture 2" descr="C:\Users\Лиля\Desktop\863175987.png">
            <a:hlinkClick r:id="rId44" action="ppaction://hlinksldjump"/>
          </p:cNvPr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5805264"/>
            <a:ext cx="1980678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962031" y="5653043"/>
            <a:ext cx="1753985" cy="368245"/>
            <a:chOff x="2962031" y="5653043"/>
            <a:chExt cx="1753985" cy="368245"/>
          </a:xfrm>
        </p:grpSpPr>
        <p:pic>
          <p:nvPicPr>
            <p:cNvPr id="50" name="Picture 2">
              <a:hlinkClick r:id="rId4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031" y="5653043"/>
              <a:ext cx="455352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Text Box 165">
              <a:hlinkClick r:id="rId4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54746" y="5707356"/>
              <a:ext cx="1361270" cy="31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1600" i="1" dirty="0" smtClean="0"/>
                <a:t>ООО «Заряд»</a:t>
              </a:r>
              <a:endParaRPr lang="ru-RU" sz="1600" i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705020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2122" y="1556792"/>
            <a:ext cx="4469878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ru-RU" sz="2000" b="1" u="sng" dirty="0" smtClean="0"/>
              <a:t>Итоги 2018 года</a:t>
            </a:r>
          </a:p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добыча в Татарстане</a:t>
            </a:r>
            <a:r>
              <a:rPr lang="en-US" sz="2000" dirty="0" smtClean="0"/>
              <a:t> – </a:t>
            </a:r>
            <a:endParaRPr lang="ru-RU" sz="2000" dirty="0" smtClean="0"/>
          </a:p>
          <a:p>
            <a:pPr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            </a:t>
            </a:r>
            <a:r>
              <a:rPr lang="en-US" sz="2000" dirty="0" smtClean="0"/>
              <a:t>2</a:t>
            </a:r>
            <a:r>
              <a:rPr lang="ru-RU" sz="2000" dirty="0" smtClean="0"/>
              <a:t>9,2</a:t>
            </a:r>
            <a:r>
              <a:rPr lang="en-US" sz="2000" dirty="0" smtClean="0"/>
              <a:t> </a:t>
            </a:r>
            <a:r>
              <a:rPr lang="ru-RU" sz="2000" dirty="0" err="1" smtClean="0"/>
              <a:t>млн.тонн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добыча за пределами</a:t>
            </a:r>
            <a:r>
              <a:rPr lang="en-US" sz="2000" dirty="0" smtClean="0"/>
              <a:t> </a:t>
            </a:r>
            <a:r>
              <a:rPr lang="ru-RU" sz="2000" dirty="0" smtClean="0"/>
              <a:t>Татарстана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r>
              <a:rPr lang="en-US" sz="2000" dirty="0" smtClean="0"/>
              <a:t>– </a:t>
            </a:r>
            <a:r>
              <a:rPr lang="ru-RU" sz="2000" dirty="0" smtClean="0"/>
              <a:t>      </a:t>
            </a:r>
          </a:p>
          <a:p>
            <a:pPr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/>
              <a:t>342 </a:t>
            </a:r>
            <a:r>
              <a:rPr lang="ru-RU" sz="2000" dirty="0" smtClean="0"/>
              <a:t>тыс.тонн</a:t>
            </a:r>
          </a:p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в том числе добыча сверхвязкой нефти – </a:t>
            </a:r>
          </a:p>
          <a:p>
            <a:pPr marL="252000" indent="252000" algn="r">
              <a:lnSpc>
                <a:spcPct val="90000"/>
              </a:lnSpc>
              <a:buClr>
                <a:srgbClr val="FF0000"/>
              </a:buClr>
            </a:pPr>
            <a:r>
              <a:rPr lang="ru-RU" sz="2000" dirty="0" smtClean="0"/>
              <a:t>1 949 </a:t>
            </a:r>
            <a:r>
              <a:rPr lang="ru-RU" sz="2000" dirty="0"/>
              <a:t>тыс.тонн </a:t>
            </a:r>
            <a:endParaRPr lang="en-US" sz="20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4716016" y="1340768"/>
            <a:ext cx="4355976" cy="561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u="sng" dirty="0" smtClean="0"/>
              <a:t>Стратегия</a:t>
            </a:r>
            <a:r>
              <a:rPr lang="es-ES" sz="2000" b="1" u="sng" dirty="0" smtClean="0"/>
              <a:t> 20</a:t>
            </a:r>
            <a:r>
              <a:rPr lang="ru-RU" sz="2000" b="1" u="sng" dirty="0" smtClean="0"/>
              <a:t>30</a:t>
            </a:r>
            <a:r>
              <a:rPr lang="es-ES" sz="2000" b="1" u="sng" dirty="0" smtClean="0"/>
              <a:t> </a:t>
            </a:r>
          </a:p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en-US" sz="2000" b="1" u="sng" dirty="0" smtClean="0"/>
              <a:t>(</a:t>
            </a:r>
            <a:r>
              <a:rPr lang="ru-RU" sz="2000" b="1" u="sng" dirty="0" smtClean="0"/>
              <a:t>добыча нефти и попутного газа</a:t>
            </a:r>
            <a:r>
              <a:rPr lang="en-US" sz="2000" b="1" u="sng" dirty="0" smtClean="0"/>
              <a:t>)</a:t>
            </a:r>
          </a:p>
          <a:p>
            <a:pPr marL="263525" indent="-250825" algn="just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Д</a:t>
            </a:r>
            <a:r>
              <a:rPr lang="ru-RU" sz="2000" dirty="0" smtClean="0"/>
              <a:t>обыча нефти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r>
              <a:rPr lang="en-US" sz="2000" dirty="0" smtClean="0"/>
              <a:t>–</a:t>
            </a:r>
            <a:r>
              <a:rPr lang="ru-RU" sz="2000" dirty="0" smtClean="0"/>
              <a:t>        </a:t>
            </a:r>
          </a:p>
          <a:p>
            <a:pPr marL="12700" algn="r">
              <a:lnSpc>
                <a:spcPct val="90000"/>
              </a:lnSpc>
              <a:buClr>
                <a:srgbClr val="FF0000"/>
              </a:buClr>
            </a:pPr>
            <a:r>
              <a:rPr lang="en-US" sz="2000" dirty="0" smtClean="0"/>
              <a:t>3</a:t>
            </a:r>
            <a:r>
              <a:rPr lang="ru-RU" sz="2000" dirty="0" smtClean="0"/>
              <a:t>8,4</a:t>
            </a:r>
            <a:r>
              <a:rPr lang="en-US" sz="2000" dirty="0" smtClean="0"/>
              <a:t> </a:t>
            </a:r>
            <a:r>
              <a:rPr lang="ru-RU" sz="2000" dirty="0" err="1" smtClean="0"/>
              <a:t>млн.тонн</a:t>
            </a:r>
            <a:endParaRPr lang="ru-RU" sz="2000" dirty="0"/>
          </a:p>
          <a:p>
            <a:pPr marL="263525" indent="-250825" algn="just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В том числе добыча </a:t>
            </a:r>
            <a:r>
              <a:rPr lang="ru-RU" sz="2000" dirty="0" err="1" smtClean="0"/>
              <a:t>сверхвязкой</a:t>
            </a:r>
            <a:r>
              <a:rPr lang="ru-RU" sz="2000" dirty="0" smtClean="0"/>
              <a:t> нефти – </a:t>
            </a:r>
          </a:p>
          <a:p>
            <a:pPr marL="12700" algn="r">
              <a:lnSpc>
                <a:spcPct val="90000"/>
              </a:lnSpc>
              <a:buClr>
                <a:srgbClr val="FF0000"/>
              </a:buClr>
            </a:pPr>
            <a:r>
              <a:rPr lang="ru-RU" sz="2000" dirty="0" smtClean="0"/>
              <a:t>2,1</a:t>
            </a:r>
            <a:r>
              <a:rPr lang="en-US" sz="2000" dirty="0" smtClean="0"/>
              <a:t> </a:t>
            </a:r>
            <a:r>
              <a:rPr lang="ru-RU" sz="2000" dirty="0" err="1" smtClean="0"/>
              <a:t>млн.тонн</a:t>
            </a:r>
            <a:endParaRPr lang="ru-RU" sz="1400" dirty="0"/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Промышленная разработка </a:t>
            </a:r>
            <a:r>
              <a:rPr lang="ru-RU" sz="2000" dirty="0"/>
              <a:t>месторождений в Ненецком автономном округе</a:t>
            </a:r>
          </a:p>
          <a:p>
            <a:pPr marL="263525" indent="-250825" algn="just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Инвестиции 2019-2030 годы – </a:t>
            </a:r>
            <a:endParaRPr lang="ru-RU" sz="2000" dirty="0"/>
          </a:p>
          <a:p>
            <a:pPr marL="12700" algn="r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</a:pPr>
            <a:r>
              <a:rPr lang="ru-RU" sz="2000" dirty="0" smtClean="0"/>
              <a:t>799 млрд.руб.                 </a:t>
            </a:r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Рост добычи </a:t>
            </a:r>
            <a:r>
              <a:rPr lang="ru-RU" sz="2000" dirty="0" err="1"/>
              <a:t>сверхвязкой</a:t>
            </a:r>
            <a:r>
              <a:rPr lang="ru-RU" sz="2000" dirty="0"/>
              <a:t> нефти</a:t>
            </a:r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Рост добычи </a:t>
            </a:r>
            <a:r>
              <a:rPr lang="ru-RU" sz="2000" dirty="0" err="1" smtClean="0"/>
              <a:t>трудноизвлекаемых</a:t>
            </a:r>
            <a:r>
              <a:rPr lang="ru-RU" sz="2000" dirty="0" smtClean="0"/>
              <a:t> </a:t>
            </a:r>
            <a:r>
              <a:rPr lang="ru-RU" sz="2000" dirty="0"/>
              <a:t>запасов за </a:t>
            </a:r>
            <a:r>
              <a:rPr lang="ru-RU" sz="2000" dirty="0" err="1"/>
              <a:t>счет</a:t>
            </a:r>
            <a:r>
              <a:rPr lang="ru-RU" sz="2000" dirty="0"/>
              <a:t> </a:t>
            </a:r>
            <a:r>
              <a:rPr lang="ru-RU" sz="2000" dirty="0" smtClean="0"/>
              <a:t>инноваций</a:t>
            </a:r>
          </a:p>
          <a:p>
            <a:pPr marL="263525" indent="-250825">
              <a:lnSpc>
                <a:spcPct val="9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Снижение удельных операционных затрат на добычу традиционной нефти в РТ на </a:t>
            </a:r>
            <a:r>
              <a:rPr lang="ru-RU" sz="2000" dirty="0" smtClean="0"/>
              <a:t>14% к 2025 году</a:t>
            </a:r>
            <a:endParaRPr lang="ru-RU" sz="2000" dirty="0"/>
          </a:p>
        </p:txBody>
      </p:sp>
      <p:pic>
        <p:nvPicPr>
          <p:cNvPr id="13" name="Picture 173" descr="tatneft_logo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/>
        </p:blipFill>
        <p:spPr bwMode="auto">
          <a:xfrm>
            <a:off x="323528" y="44624"/>
            <a:ext cx="3324656" cy="1080000"/>
          </a:xfrm>
          <a:prstGeom prst="rect">
            <a:avLst/>
          </a:prstGeom>
          <a:noFill/>
        </p:spPr>
      </p:pic>
      <p:pic>
        <p:nvPicPr>
          <p:cNvPr id="5" name="Picture 2" descr="http://www.tatneft.ru/storage/pages/normal_16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4797152"/>
            <a:ext cx="4292389" cy="1368152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76599" y="817548"/>
            <a:ext cx="1675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7" action="ppaction://hlinksldjump"/>
              </a:rPr>
              <a:t>к содержанию</a:t>
            </a:r>
            <a:endParaRPr lang="ru-RU" sz="1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hlinkClick r:id="rId4" action="ppaction://hlinksldjump"/>
              </a:rPr>
              <a:t>к списку компаний</a:t>
            </a:r>
            <a:endParaRPr lang="ru-RU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8610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Начальная">
  <a:themeElements>
    <a:clrScheme name="Другая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009900"/>
      </a:accent1>
      <a:accent2>
        <a:srgbClr val="C00000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000000"/>
      </a:hlink>
      <a:folHlink>
        <a:srgbClr val="000000"/>
      </a:folHlink>
    </a:clrScheme>
    <a:fontScheme name="Другая 5">
      <a:majorFont>
        <a:latin typeface="Cambria"/>
        <a:ea typeface=""/>
        <a:cs typeface=""/>
      </a:majorFont>
      <a:minorFont>
        <a:latin typeface="Calibri"/>
        <a:ea typeface=""/>
        <a:cs typeface="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009900"/>
    </a:accent1>
    <a:accent2>
      <a:srgbClr val="C00000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000000"/>
    </a:hlink>
    <a:folHlink>
      <a:srgbClr val="000000"/>
    </a:folHlink>
  </a:clrScheme>
</a:themeOverride>
</file>

<file path=ppt/theme/themeOverride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21941</TotalTime>
  <Words>5709</Words>
  <Application>Microsoft Office PowerPoint</Application>
  <PresentationFormat>Экран (4:3)</PresentationFormat>
  <Paragraphs>1434</Paragraphs>
  <Slides>75</Slides>
  <Notes>50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76" baseType="lpstr">
      <vt:lpstr>1_Начальная</vt:lpstr>
      <vt:lpstr>Нефтегазохимический комплекс  Республики Татарстан: текущее состояние и перспективы развития</vt:lpstr>
      <vt:lpstr>     Содержание</vt:lpstr>
      <vt:lpstr>Основные виды деятельности  ОАО «Татнефтехиминвест-холдинг»</vt:lpstr>
      <vt:lpstr>Совет директоров  ОАО «Татнефтехиминвест-холдинг»</vt:lpstr>
      <vt:lpstr> ОАО «Татнефтехиминвест-холдинг»</vt:lpstr>
      <vt:lpstr>Характеристика нефтегазохимичекого комплекса  Республики Татарстан </vt:lpstr>
      <vt:lpstr>Роль нефтегазохимического комплекса  в экономике по итогам 2018 года</vt:lpstr>
      <vt:lpstr>Основные предприятия нефтегазохимического комплекса Республики Татарстан</vt:lpstr>
      <vt:lpstr>Слайд 9</vt:lpstr>
      <vt:lpstr>Малые нефтедобывающие компании Республики Татарстан </vt:lpstr>
      <vt:lpstr>Слайд 11</vt:lpstr>
      <vt:lpstr>Нефтехимический комплекс ПАО «Татнефть»</vt:lpstr>
      <vt:lpstr>Группа компаний «ТАИФ»</vt:lpstr>
      <vt:lpstr>ТАИФ-НК</vt:lpstr>
      <vt:lpstr>Слайд 15</vt:lpstr>
      <vt:lpstr>Слайд 16</vt:lpstr>
      <vt:lpstr>Группа компаний «НЭФИС»</vt:lpstr>
      <vt:lpstr>Слайд 18</vt:lpstr>
      <vt:lpstr>ПАО «КВАРТ»</vt:lpstr>
      <vt:lpstr>АО «Химический завод  им Л.Я. Карпова»</vt:lpstr>
      <vt:lpstr>Слайд 21</vt:lpstr>
      <vt:lpstr>ООО «Ай-Пласт»</vt:lpstr>
      <vt:lpstr>Камский завод полимерных материалов</vt:lpstr>
      <vt:lpstr>Индустриальный парк  «Камские Поляны»</vt:lpstr>
      <vt:lpstr> Группа компаний «Данафлекс»</vt:lpstr>
      <vt:lpstr>Слайд 26</vt:lpstr>
      <vt:lpstr>АО «Татхимфармпрепараты»</vt:lpstr>
      <vt:lpstr>Группа компаний «Эгида»</vt:lpstr>
      <vt:lpstr>Слайд 29</vt:lpstr>
      <vt:lpstr>ЗАРЯД</vt:lpstr>
      <vt:lpstr>Камский инновационный территориально-производственный кластер «Иннокам»: схема кооперационных связей</vt:lpstr>
      <vt:lpstr>Производство основных видов продукции в Татарстане</vt:lpstr>
      <vt:lpstr>Развитие нефтегазохимического комплекса в Республике Татарстан</vt:lpstr>
      <vt:lpstr>Структура нефтегазохимического комплекса Республики Татарстан </vt:lpstr>
      <vt:lpstr>Основные результаты за 2018 год</vt:lpstr>
      <vt:lpstr>Доля предприятий Татарстана в российском производстве продукции</vt:lpstr>
      <vt:lpstr>Потенциал развития малого и среднего бизнеса в нефтегазохимическом комплексе Республики Татарстан</vt:lpstr>
      <vt:lpstr>Динамика производства пластмасс в Республике Татарстан</vt:lpstr>
      <vt:lpstr>Инфраструктура реализации инвестиционных проектов в Республике Татарстан </vt:lpstr>
      <vt:lpstr>Резиденты особой экономической зоны «Алабуга» в области НГХК </vt:lpstr>
      <vt:lpstr>Возможности ТОСЭР для реализации проектов в области НГХК</vt:lpstr>
      <vt:lpstr>Сравнение условий реализации проектов  в ТОСЭР и ОЭЗ</vt:lpstr>
      <vt:lpstr>Сравнение преференций в ТОСЭР и ОЭЗ</vt:lpstr>
      <vt:lpstr>Слайд 44</vt:lpstr>
      <vt:lpstr>Камский индустриальный парк «Мастер»</vt:lpstr>
      <vt:lpstr>Слайд 46</vt:lpstr>
      <vt:lpstr>Инновационное развитие нефтегазохимического комплекса  Республики Татарстан</vt:lpstr>
      <vt:lpstr>Затраты на инновации в НГХК и  в промышленности Татарстана</vt:lpstr>
      <vt:lpstr>Формирование научных связей  НГХК Республики Татарстан</vt:lpstr>
      <vt:lpstr>Научно-образовательная инфраструктура НГХК Татарстана </vt:lpstr>
      <vt:lpstr>Единый укрупнённый центр технологических компетенций и передачи знаний КНИТУ в Нижнекамске</vt:lpstr>
      <vt:lpstr>Научно-технические советы  ОАО «Татнефтехиминвест-холдинг»</vt:lpstr>
      <vt:lpstr>Экспертный совет ОАО «Татнефтехиминвест-холдинг» по расширению использования нефтехимической продукции</vt:lpstr>
      <vt:lpstr>Программное развитие нефтегазохимического комплекса  Республики Татарстан</vt:lpstr>
      <vt:lpstr>Комплексное развитие отраслей НГХК в рамках программно-целевого подхода </vt:lpstr>
      <vt:lpstr>Динамика производства в химии и нефтехимии России и Татарстана (в % к уровню 1990 года)</vt:lpstr>
      <vt:lpstr>Реализация инвестиционных проектов  в 1-ю Программу развития НГХК РТ, 1999-2003гг.</vt:lpstr>
      <vt:lpstr>Реализация инвестиционных проектов  во 2-ю Программу развития НГХК РТ,  2004-2009гг.</vt:lpstr>
      <vt:lpstr>Реализация инвестиционных проектов  в 3-ю Программу развития НГХК РТ,  2010-2014гг.</vt:lpstr>
      <vt:lpstr>Реализация инвестиционных проектов  в 4-ю Программу развития НГХК РТ,  2015-2019гг.</vt:lpstr>
      <vt:lpstr>Приоритетные инвестиционные проекты нефтегазохимического комплекса  Республики Татарстан  (в процессе реализации)</vt:lpstr>
      <vt:lpstr>ОАО «ТАНЕКО»: перспективы развития</vt:lpstr>
      <vt:lpstr>Группа «Татнефть»: газонефтехимическое направление</vt:lpstr>
      <vt:lpstr>ОАО «ТАИФ-НК»: строительство комплекса глубокой переработки</vt:lpstr>
      <vt:lpstr>ПАО «Нижнекамскнефтехим»: стратегия развития</vt:lpstr>
      <vt:lpstr>ПАО «Казаньоргсинтез»:  планы развития</vt:lpstr>
      <vt:lpstr>Организация производства биопротеина (гаприна) из природного газа</vt:lpstr>
      <vt:lpstr>Перспективные инвестиционные проекты нефтегазохимического комплекса  Республики Татарстан</vt:lpstr>
      <vt:lpstr>Стратегия «Татарстан-2030»:  Кластерная активация</vt:lpstr>
      <vt:lpstr>Экосистема Фарммедполиса  Республики Татарстан</vt:lpstr>
      <vt:lpstr>Транспортировка и  переработка валанжинского газа</vt:lpstr>
      <vt:lpstr>Строительство производства терефталевой кислоты, полиэтилентерефталата и линейных алкилбензолов </vt:lpstr>
      <vt:lpstr>Кластерная схема перспективных направлений развития НГХК Татарстана</vt:lpstr>
      <vt:lpstr>Радар инновационных научных разработок институтов РАН для развития нефтехимического кластера</vt:lpstr>
      <vt:lpstr>Слайд 75</vt:lpstr>
    </vt:vector>
  </TitlesOfParts>
  <Company>tnhi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Программе развития нефтегазохимического комплекса  Республики Татарстан  на 2010-2014 годы</dc:title>
  <dc:creator>uea</dc:creator>
  <cp:lastModifiedBy>ITCORP 4160</cp:lastModifiedBy>
  <cp:revision>1785</cp:revision>
  <cp:lastPrinted>2019-04-05T11:00:27Z</cp:lastPrinted>
  <dcterms:created xsi:type="dcterms:W3CDTF">2010-06-09T11:31:03Z</dcterms:created>
  <dcterms:modified xsi:type="dcterms:W3CDTF">2019-04-26T08:38:49Z</dcterms:modified>
</cp:coreProperties>
</file>