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4" r:id="rId1"/>
  </p:sldMasterIdLst>
  <p:sldIdLst>
    <p:sldId id="256" r:id="rId2"/>
    <p:sldId id="280" r:id="rId3"/>
    <p:sldId id="325" r:id="rId4"/>
    <p:sldId id="326" r:id="rId5"/>
    <p:sldId id="328" r:id="rId6"/>
    <p:sldId id="338" r:id="rId7"/>
    <p:sldId id="339" r:id="rId8"/>
    <p:sldId id="340" r:id="rId9"/>
    <p:sldId id="329" r:id="rId10"/>
    <p:sldId id="331" r:id="rId11"/>
    <p:sldId id="330" r:id="rId12"/>
    <p:sldId id="335" r:id="rId13"/>
    <p:sldId id="276" r:id="rId14"/>
    <p:sldId id="332" r:id="rId15"/>
    <p:sldId id="341" r:id="rId16"/>
    <p:sldId id="343" r:id="rId17"/>
    <p:sldId id="344" r:id="rId18"/>
    <p:sldId id="345" r:id="rId19"/>
    <p:sldId id="265" r:id="rId20"/>
    <p:sldId id="333" r:id="rId21"/>
    <p:sldId id="334" r:id="rId22"/>
    <p:sldId id="336" r:id="rId23"/>
    <p:sldId id="337" r:id="rId24"/>
    <p:sldId id="288" r:id="rId25"/>
    <p:sldId id="289" r:id="rId26"/>
    <p:sldId id="290" r:id="rId27"/>
    <p:sldId id="296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E7E7"/>
    <a:srgbClr val="FFCCCC"/>
    <a:srgbClr val="FF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43" d="100"/>
          <a:sy n="43" d="100"/>
        </p:scale>
        <p:origin x="-246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B9B801A-1C82-421C-989A-9BDF66AFEA96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E658456-DFD1-4029-9ECA-4E794D34B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9B801A-1C82-421C-989A-9BDF66AFEA96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658456-DFD1-4029-9ECA-4E794D34B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9B801A-1C82-421C-989A-9BDF66AFEA96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658456-DFD1-4029-9ECA-4E794D34B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9B801A-1C82-421C-989A-9BDF66AFEA96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658456-DFD1-4029-9ECA-4E794D34B4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9B801A-1C82-421C-989A-9BDF66AFEA96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658456-DFD1-4029-9ECA-4E794D34B4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9B801A-1C82-421C-989A-9BDF66AFEA96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658456-DFD1-4029-9ECA-4E794D34B4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9B801A-1C82-421C-989A-9BDF66AFEA96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658456-DFD1-4029-9ECA-4E794D34B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9B801A-1C82-421C-989A-9BDF66AFEA96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658456-DFD1-4029-9ECA-4E794D34B4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9B801A-1C82-421C-989A-9BDF66AFEA96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658456-DFD1-4029-9ECA-4E794D34B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AB9B801A-1C82-421C-989A-9BDF66AFEA96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658456-DFD1-4029-9ECA-4E794D34B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B9B801A-1C82-421C-989A-9BDF66AFEA96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E658456-DFD1-4029-9ECA-4E794D34B4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12315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2315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B9B801A-1C82-421C-989A-9BDF66AFEA96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E658456-DFD1-4029-9ECA-4E794D34B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5" y="0"/>
            <a:ext cx="12164095" cy="6858000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97817" y="2825423"/>
            <a:ext cx="11224269" cy="1646302"/>
          </a:xfrm>
        </p:spPr>
        <p:txBody>
          <a:bodyPr>
            <a:noAutofit/>
          </a:bodyPr>
          <a:lstStyle/>
          <a:p>
            <a:pPr algn="ctr"/>
            <a:r>
              <a:rPr lang="ru-RU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Лицей </a:t>
            </a:r>
            <a:r>
              <a:rPr lang="ru-RU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интернат для одаренных детей </a:t>
            </a:r>
            <a:r>
              <a:rPr lang="ru-RU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углубленным изучением химии –  </a:t>
            </a:r>
            <a:br>
              <a:rPr lang="ru-RU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ФГБОУ  ВО  </a:t>
            </a:r>
            <a:r>
              <a:rPr lang="ru-RU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«КНИТУ» 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837366" y="0"/>
            <a:ext cx="10163338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 образовательное  учреждение  высшего образования </a:t>
            </a: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«Казанский национальный исследовательский </a:t>
            </a: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технологический университет» </a:t>
            </a:r>
          </a:p>
          <a:p>
            <a:pPr algn="ctr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552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" y="0"/>
            <a:ext cx="12164095" cy="6858000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  <a:reflection endPos="0" dist="508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5" y="-25758"/>
            <a:ext cx="12164095" cy="6857999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679955" y="195174"/>
            <a:ext cx="7886700" cy="980529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Лаборатории инновационных физико-химических технологий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421370" y="1442743"/>
            <a:ext cx="8259068" cy="432048"/>
          </a:xfrm>
          <a:prstGeom prst="rect">
            <a:avLst/>
          </a:prstGeom>
        </p:spPr>
        <p:txBody>
          <a:bodyPr/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оборудования по разделам физики и химии:</a:t>
            </a:r>
          </a:p>
          <a:p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-газовые процессы;</a:t>
            </a:r>
          </a:p>
          <a:p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-кинематика;</a:t>
            </a:r>
          </a:p>
          <a:p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-физическая химия;</a:t>
            </a:r>
          </a:p>
          <a:p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-механика;</a:t>
            </a:r>
          </a:p>
          <a:p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-электродинамика;</a:t>
            </a:r>
          </a:p>
          <a:p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-магнетизм;</a:t>
            </a:r>
          </a:p>
          <a:p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-геометрическая оптика;</a:t>
            </a:r>
          </a:p>
          <a:p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-молекулярная физика;</a:t>
            </a:r>
          </a:p>
          <a:p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-мультимедийное оборудование;</a:t>
            </a:r>
          </a:p>
          <a:p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принтер;</a:t>
            </a:r>
          </a:p>
          <a:p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-планшеты «Эйнштейн»;</a:t>
            </a:r>
          </a:p>
          <a:p>
            <a:pPr algn="just"/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-набор оборудования для проведения химических исследований в области получения и применения водородного топлива и др. альтернативных источников энергии.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464" y="209575"/>
            <a:ext cx="2917328" cy="1932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279" y="4659754"/>
            <a:ext cx="2832513" cy="1876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968" y="2443134"/>
            <a:ext cx="2880320" cy="1920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193874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" y="0"/>
            <a:ext cx="12164095" cy="6858000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  <a:reflection endPos="0" dist="508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5" y="-25758"/>
            <a:ext cx="12164095" cy="6857999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85729" y="10279"/>
            <a:ext cx="12232537" cy="947354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делегации ПАО «ГАЗПРОМ»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66" y="775731"/>
            <a:ext cx="4952095" cy="32993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816" y="830054"/>
            <a:ext cx="4927362" cy="32849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40" y="4075065"/>
            <a:ext cx="4035040" cy="26900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6862" y="4028054"/>
            <a:ext cx="3950931" cy="26224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7103" y="2893242"/>
            <a:ext cx="3779571" cy="25134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943635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" y="0"/>
            <a:ext cx="12164095" cy="6858000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  <a:reflection endPos="0" dist="508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5" y="0"/>
            <a:ext cx="12164095" cy="6857999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85729" y="10279"/>
            <a:ext cx="12232537" cy="947354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 компании «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YOKOGAVA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9" y="987189"/>
            <a:ext cx="1109002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апреле 2014 года компания 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YOKOGAWA </a:t>
            </a:r>
            <a:r>
              <a:rPr lang="ru-RU" sz="24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установила 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программно-методический комплекс по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управлению технологическими процессами нефтехимического 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производства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VigilantPlan</a:t>
            </a:r>
            <a:r>
              <a:rPr lang="en-US" sz="24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Завод будущего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использованием возможностей программного обеспечения 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YOKOGAWA </a:t>
            </a: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способствует формированию начальных профессиональных навыков  и целостного представления о технологии производства.</a:t>
            </a:r>
            <a:endParaRPr lang="ru-RU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 l="4631" t="5953" r="4372" b="10000"/>
          <a:stretch>
            <a:fillRect/>
          </a:stretch>
        </p:blipFill>
        <p:spPr bwMode="auto">
          <a:xfrm>
            <a:off x="285729" y="3851593"/>
            <a:ext cx="5408295" cy="2806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4" cstate="print"/>
          <a:srcRect l="5166" t="4762" r="5443" b="8810"/>
          <a:stretch>
            <a:fillRect/>
          </a:stretch>
        </p:blipFill>
        <p:spPr bwMode="auto">
          <a:xfrm>
            <a:off x="6322440" y="3772218"/>
            <a:ext cx="5311140" cy="2886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466408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4095" cy="6858000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  <a:reflection endPos="0" dist="50800" dir="5400000" sy="-100000" algn="bl" rotWithShape="0"/>
            <a:softEdge rad="0"/>
          </a:effectLst>
        </p:spPr>
      </p:pic>
      <p:pic>
        <p:nvPicPr>
          <p:cNvPr id="3" name="Объект 4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81227" y="4127641"/>
            <a:ext cx="3561015" cy="2356359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Объект 8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7795" y="1148861"/>
            <a:ext cx="3630714" cy="2420476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61" y="750277"/>
            <a:ext cx="3360724" cy="2225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160" y="3598835"/>
            <a:ext cx="3446810" cy="22978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82061" y="81283"/>
            <a:ext cx="113596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Monotype Corsiva" pitchFamily="66" charset="0"/>
              </a:rPr>
              <a:t>Визит компании «</a:t>
            </a:r>
            <a:r>
              <a:rPr lang="en-US" sz="4400" b="1" dirty="0" smtClean="0">
                <a:solidFill>
                  <a:srgbClr val="002060"/>
                </a:solidFill>
                <a:latin typeface="Monotype Corsiva" pitchFamily="66" charset="0"/>
              </a:rPr>
              <a:t>YOKOGAWA</a:t>
            </a:r>
            <a:r>
              <a:rPr lang="ru-RU" sz="4400" b="1" dirty="0" smtClean="0">
                <a:solidFill>
                  <a:srgbClr val="002060"/>
                </a:solidFill>
                <a:latin typeface="Monotype Corsiva" pitchFamily="66" charset="0"/>
              </a:rPr>
              <a:t>»</a:t>
            </a:r>
            <a:endParaRPr lang="ru-RU" sz="4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8" name="Объект 8"/>
          <p:cNvPicPr>
            <a:picLocks noGrp="1"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64124" y="1271153"/>
            <a:ext cx="3618990" cy="2394722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Объект 4"/>
          <p:cNvPicPr>
            <a:picLocks noGrp="1"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377929" y="4126524"/>
            <a:ext cx="3537889" cy="2358593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" y="0"/>
            <a:ext cx="12164095" cy="6858000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  <a:reflection endPos="0" dist="508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5" y="-25758"/>
            <a:ext cx="12164095" cy="6858000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85729" y="10279"/>
            <a:ext cx="12232537" cy="947354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 компании «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Хальдор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Топсе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9950" y="967912"/>
            <a:ext cx="6579219" cy="522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 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ноября 2016 планируется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открытие классов компании «</a:t>
            </a:r>
            <a:r>
              <a:rPr lang="ru-RU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Хальдор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Топсе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- мирового лидера в катализе и изучении физико-химических свойств поверхности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Катализаторы </a:t>
            </a:r>
            <a:r>
              <a:rPr lang="ru-RU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Топсе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разрабатываются на основе собственных фундаментальных исследований и используются во всем мире, способствуя улучшению качества жизни и окружающей среды. </a:t>
            </a:r>
            <a:endParaRPr lang="ru-RU" sz="240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будущем планируется стажировки лучших лицеистов на заводе «</a:t>
            </a:r>
            <a:r>
              <a:rPr lang="ru-RU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Хальдора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Топсе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в Дании и трудоустройство в компанию после окончания университета. </a:t>
            </a:r>
            <a:endParaRPr lang="ru-RU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468" y="1616231"/>
            <a:ext cx="4834050" cy="36255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077675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737" y="-2358"/>
            <a:ext cx="12164095" cy="6858000"/>
          </a:xfrm>
          <a:prstGeom prst="rect">
            <a:avLst/>
          </a:prstGeom>
          <a:blipFill dpi="0" rotWithShape="1">
            <a:blip r:embed="rId3" cstate="print">
              <a:alphaModFix amt="26000"/>
            </a:blip>
            <a:srcRect/>
            <a:tile tx="0" ty="0" sx="100000" sy="100000" flip="none" algn="tl"/>
          </a:blipFill>
          <a:effectLst>
            <a:glow rad="203200">
              <a:schemeClr val="accent1">
                <a:alpha val="40000"/>
              </a:schemeClr>
            </a:glow>
            <a:reflection endPos="0" dist="50800" dir="5400000" sy="-100000" algn="bl" rotWithShape="0"/>
            <a:softEdge rad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738" y="-2358"/>
            <a:ext cx="12164095" cy="6858000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17" name="Заголовок 4"/>
          <p:cNvSpPr txBox="1">
            <a:spLocks/>
          </p:cNvSpPr>
          <p:nvPr/>
        </p:nvSpPr>
        <p:spPr>
          <a:xfrm>
            <a:off x="-209029" y="3716272"/>
            <a:ext cx="7851648" cy="3744416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342900" indent="450215">
              <a:lnSpc>
                <a:spcPct val="107000"/>
              </a:lnSpc>
              <a:spcBef>
                <a:spcPts val="800"/>
              </a:spcBef>
              <a:tabLst>
                <a:tab pos="694055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ru-RU" sz="2400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Цель: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</a:b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Эффективное  участие в олимпиадном движении на основе педагогики сотрудничества и наставничества.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</a:b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</a:br>
            <a:endParaRPr lang="ru-RU" sz="2400" dirty="0"/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-27144" y="2636152"/>
            <a:ext cx="7854696" cy="216024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r>
              <a:rPr lang="ru-RU" sz="4400" b="1" dirty="0" smtClean="0"/>
              <a:t>Олимпиадный центр</a:t>
            </a:r>
          </a:p>
          <a:p>
            <a:endParaRPr lang="ru-RU" sz="4400" b="1" dirty="0"/>
          </a:p>
        </p:txBody>
      </p:sp>
      <p:pic>
        <p:nvPicPr>
          <p:cNvPr id="19" name="Рисунок 18"/>
          <p:cNvPicPr/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745" y="124206"/>
            <a:ext cx="2273142" cy="1576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054" y="313181"/>
            <a:ext cx="2699792" cy="1747667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Объект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619" y="2699818"/>
            <a:ext cx="3925823" cy="34977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82134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737" y="-2358"/>
            <a:ext cx="12164095" cy="6858000"/>
          </a:xfrm>
          <a:prstGeom prst="rect">
            <a:avLst/>
          </a:prstGeom>
          <a:blipFill dpi="0" rotWithShape="1">
            <a:blip r:embed="rId3" cstate="print">
              <a:alphaModFix amt="26000"/>
            </a:blip>
            <a:srcRect/>
            <a:tile tx="0" ty="0" sx="100000" sy="100000" flip="none" algn="tl"/>
          </a:blipFill>
          <a:effectLst>
            <a:glow rad="203200">
              <a:schemeClr val="accent1">
                <a:alpha val="40000"/>
              </a:schemeClr>
            </a:glow>
            <a:reflection endPos="0" dist="50800" dir="5400000" sy="-100000" algn="bl" rotWithShape="0"/>
            <a:softEdge rad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738" y="-2358"/>
            <a:ext cx="12164095" cy="6858000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822959" y="365760"/>
            <a:ext cx="9558169" cy="54864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mtClean="0">
                <a:solidFill>
                  <a:srgbClr val="FF0000"/>
                </a:solidFill>
              </a:rPr>
              <a:t>Задачи олимпиадного центра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95536" y="1052736"/>
            <a:ext cx="10707034" cy="5472608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indent="450215" algn="just">
              <a:lnSpc>
                <a:spcPct val="107000"/>
              </a:lnSpc>
            </a:pPr>
            <a:endParaRPr lang="ru-RU" sz="1600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buFont typeface="Symbol"/>
              <a:buChar char=""/>
            </a:pPr>
            <a:r>
              <a:rPr lang="ru-RU" sz="1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Формирование инновационной и эффективной образовательной среды для развития одарённых детей, ориентированной на формирование инженерно-технических компетенций;</a:t>
            </a:r>
          </a:p>
          <a:p>
            <a:pPr>
              <a:lnSpc>
                <a:spcPct val="107000"/>
              </a:lnSpc>
              <a:buFont typeface="Symbol"/>
              <a:buChar char=""/>
            </a:pPr>
            <a:r>
              <a:rPr lang="ru-RU" sz="1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Внедрение инновационных программ дополнительного образования в области естественных наук и технического творчества, исследовательской и проектной деятельности;</a:t>
            </a:r>
          </a:p>
          <a:p>
            <a:pPr>
              <a:lnSpc>
                <a:spcPct val="115000"/>
              </a:lnSpc>
              <a:buFont typeface="Symbol"/>
              <a:buChar char=""/>
            </a:pPr>
            <a:r>
              <a:rPr lang="ru-RU" sz="1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Поддержка потенциала одаренных учащихся на  основе обучения и самообразования, направленном  на всестороннее опережающее развитие в области  интеллектуально-соревновательного вида деятельности;</a:t>
            </a:r>
          </a:p>
          <a:p>
            <a:pPr>
              <a:lnSpc>
                <a:spcPct val="115000"/>
              </a:lnSpc>
              <a:buFont typeface="Symbol"/>
              <a:buChar char=""/>
            </a:pP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Популяризация научных знаний, основ научно-исследовательской и экспериментальной работы;</a:t>
            </a:r>
            <a:endParaRPr lang="ru-RU" sz="1800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Font typeface="Symbol"/>
              <a:buChar char=""/>
            </a:pP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Развитие у </a:t>
            </a:r>
            <a:r>
              <a:rPr lang="ru-RU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щкольников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навыков “</a:t>
            </a:r>
            <a:r>
              <a:rPr 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soft skills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”;</a:t>
            </a:r>
            <a:endParaRPr lang="ru-RU" sz="1800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Font typeface="Symbol"/>
              <a:buChar char=""/>
            </a:pPr>
            <a:r>
              <a:rPr lang="ru-RU" sz="1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Выявление и поддержка  учителей, соединяющих высокую предметную квалификацию с хорошей психологической подготовкой, направленных на поиск индивидуальных траекторий работы с каждым одаренным ребенком, работающих с учеником как полноправным участником процесса развития;</a:t>
            </a:r>
            <a:endParaRPr lang="ru-RU" sz="1800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Обеспечение методического  сопровождения и создание условий для обмена опытом педагогов, работающих с одаренными детьми в целях повышения их профессионального мастерства.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3921762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737" y="-2358"/>
            <a:ext cx="12164095" cy="6858000"/>
          </a:xfrm>
          <a:prstGeom prst="rect">
            <a:avLst/>
          </a:prstGeom>
          <a:blipFill dpi="0" rotWithShape="1">
            <a:blip r:embed="rId3" cstate="print">
              <a:alphaModFix amt="26000"/>
            </a:blip>
            <a:srcRect/>
            <a:tile tx="0" ty="0" sx="100000" sy="100000" flip="none" algn="tl"/>
          </a:blipFill>
          <a:effectLst>
            <a:glow rad="203200">
              <a:schemeClr val="accent1">
                <a:alpha val="40000"/>
              </a:schemeClr>
            </a:glow>
            <a:reflection endPos="0" dist="50800" dir="5400000" sy="-100000" algn="bl" rotWithShape="0"/>
            <a:softEdge rad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738" y="-2358"/>
            <a:ext cx="12164095" cy="6858000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22729" y="126720"/>
            <a:ext cx="8229600" cy="106613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dirty="0" smtClean="0">
                <a:solidFill>
                  <a:srgbClr val="FF0000"/>
                </a:solidFill>
              </a:rPr>
              <a:t>Кадровое обеспечение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938858414"/>
              </p:ext>
            </p:extLst>
          </p:nvPr>
        </p:nvGraphicFramePr>
        <p:xfrm>
          <a:off x="77073" y="779422"/>
          <a:ext cx="11564472" cy="5968390"/>
        </p:xfrm>
        <a:graphic>
          <a:graphicData uri="http://schemas.openxmlformats.org/drawingml/2006/table">
            <a:tbl>
              <a:tblPr firstRow="1" firstCol="1" bandRow="1"/>
              <a:tblGrid>
                <a:gridCol w="2996793"/>
                <a:gridCol w="4712855"/>
                <a:gridCol w="3854824"/>
              </a:tblGrid>
              <a:tr h="209242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Группа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Функции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Состав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06576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Административно-</a:t>
                      </a:r>
                      <a:r>
                        <a:rPr lang="en-US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координационная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Осуществление общего контроля и 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руководства.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Руководство деятельностью коллектива.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Анализ ситуации и внесение корректив.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Заместитель директора по  </a:t>
                      </a:r>
                      <a:endParaRPr lang="ru-RU" sz="1800" b="1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научной </a:t>
                      </a:r>
                      <a:r>
                        <a:rPr lang="ru-RU" sz="18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работе</a:t>
                      </a: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46209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Консультативная, 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научно-методическая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Координация реализации программы.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Проведение семинаров, консультаций.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Подготовка и издание методических 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рекомендаций.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Аналитическая деятельность.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Заместитель директора по 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научной работе, методисты,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руководители предметных групп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06576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Педагоги школы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Организация </a:t>
                      </a: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исследовательской работы </a:t>
                      </a:r>
                      <a:r>
                        <a:rPr lang="ru-RU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учащихся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Руководители предметных групп,  </a:t>
                      </a:r>
                      <a:r>
                        <a:rPr lang="ru-RU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классные </a:t>
                      </a: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руководители,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педагоги-организаторы,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учителя,педагоги</a:t>
                      </a:r>
                      <a:r>
                        <a:rPr lang="ru-RU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доп.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образования.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44294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Специалисты, сотрудничающие со школой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Организация профессиональной помощи  </a:t>
                      </a:r>
                      <a:r>
                        <a:rPr lang="ru-RU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педагогам</a:t>
                      </a: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Проведение тренингов, круглых столов, </a:t>
                      </a:r>
                      <a:endParaRPr lang="ru-RU" sz="1800" b="1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встреч. Диагностика. Участие </a:t>
                      </a: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мероприятиях школы, города, 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всероссийских мероприятиях.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Преподаватели 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КНИТУ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57200" y="1679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3710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737" y="-2358"/>
            <a:ext cx="12164095" cy="6858000"/>
          </a:xfrm>
          <a:prstGeom prst="rect">
            <a:avLst/>
          </a:prstGeom>
          <a:blipFill dpi="0" rotWithShape="1">
            <a:blip r:embed="rId3" cstate="print">
              <a:alphaModFix amt="26000"/>
            </a:blip>
            <a:srcRect/>
            <a:tile tx="0" ty="0" sx="100000" sy="100000" flip="none" algn="tl"/>
          </a:blipFill>
          <a:effectLst>
            <a:glow rad="203200">
              <a:schemeClr val="accent1">
                <a:alpha val="40000"/>
              </a:schemeClr>
            </a:glow>
            <a:reflection endPos="0" dist="50800" dir="5400000" sy="-100000" algn="bl" rotWithShape="0"/>
            <a:softEdge rad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738" y="0"/>
            <a:ext cx="12164095" cy="6858000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увеличению эффективности работы с одаренными детьми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77334" y="1930400"/>
            <a:ext cx="10509779" cy="3880773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реализация специального учебного плана</a:t>
            </a:r>
          </a:p>
          <a:p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развитие системы дополнительных занятий </a:t>
            </a:r>
          </a:p>
          <a:p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и интерпретация результатов ВсОШ предыдущих лет</a:t>
            </a:r>
          </a:p>
          <a:p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всех учащихся в работе над индивидуальными проектами</a:t>
            </a:r>
          </a:p>
          <a:p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 развитие системы рейтингования</a:t>
            </a:r>
          </a:p>
          <a:p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 развитие «Олимпиадного клуба»</a:t>
            </a:r>
          </a:p>
          <a:p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сопровождение команд-участниц различных интеллектуальных турниров и конкурсов</a:t>
            </a:r>
          </a:p>
          <a:p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 развитие условий для психологической и эмоциональной разгрузки учащихся</a:t>
            </a:r>
          </a:p>
          <a:p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6147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737" y="-2358"/>
            <a:ext cx="12164095" cy="6858000"/>
          </a:xfrm>
          <a:prstGeom prst="rect">
            <a:avLst/>
          </a:prstGeom>
          <a:blipFill dpi="0" rotWithShape="1">
            <a:blip r:embed="rId3" cstate="print">
              <a:alphaModFix amt="26000"/>
            </a:blip>
            <a:srcRect/>
            <a:tile tx="0" ty="0" sx="100000" sy="100000" flip="none" algn="tl"/>
          </a:blipFill>
          <a:effectLst>
            <a:glow rad="203200">
              <a:schemeClr val="accent1">
                <a:alpha val="40000"/>
              </a:schemeClr>
            </a:glow>
            <a:reflection endPos="0" dist="50800" dir="5400000" sy="-100000" algn="bl" rotWithShape="0"/>
            <a:softEdge rad="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0" y="32063"/>
            <a:ext cx="7315201" cy="6823578"/>
          </a:xfrm>
          <a:prstGeom prst="roundRect">
            <a:avLst/>
          </a:prstGeom>
          <a:solidFill>
            <a:srgbClr val="FFE7E7">
              <a:alpha val="7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8837" y="2307094"/>
            <a:ext cx="695636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Цели: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умения применять знания в нестандартной ситуации, выработка общего подхода к анализу и решению задач, комплексное развитие ребенка. 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Ожидания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накопленного потенциала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 побед на предметных олимпиадах, научно-практических конференциях и разного рода интеллектуальных соревнованиях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-1494691" y="355685"/>
            <a:ext cx="10304581" cy="57606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Работа с одаренными детьми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 в лицее</a:t>
            </a:r>
            <a:endParaRPr lang="ru-RU" sz="4400" b="1" dirty="0">
              <a:solidFill>
                <a:srgbClr val="002060"/>
              </a:solidFill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102" y="4351777"/>
            <a:ext cx="3381991" cy="22807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101" y="188108"/>
            <a:ext cx="3496461" cy="24009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2251454"/>
            <a:ext cx="3425124" cy="22579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5" y="0"/>
            <a:ext cx="12164095" cy="6858000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  <a:reflection endPos="0" dist="50800" dir="5400000" sy="-100000" algn="bl" rotWithShape="0"/>
            <a:softEdge rad="0"/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76" y="305029"/>
            <a:ext cx="10157199" cy="651780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737" y="-2358"/>
            <a:ext cx="12164095" cy="6858000"/>
          </a:xfrm>
          <a:prstGeom prst="rect">
            <a:avLst/>
          </a:prstGeom>
          <a:blipFill dpi="0" rotWithShape="1">
            <a:blip r:embed="rId3" cstate="print">
              <a:alphaModFix amt="26000"/>
            </a:blip>
            <a:srcRect/>
            <a:tile tx="0" ty="0" sx="100000" sy="100000" flip="none" algn="tl"/>
          </a:blipFill>
          <a:effectLst>
            <a:glow rad="203200">
              <a:schemeClr val="accent1">
                <a:alpha val="40000"/>
              </a:schemeClr>
            </a:glow>
            <a:reflection endPos="0" dist="50800" dir="5400000" sy="-100000" algn="bl" rotWithShape="0"/>
            <a:softEdge rad="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204882" y="88021"/>
            <a:ext cx="8586074" cy="6707290"/>
          </a:xfrm>
          <a:prstGeom prst="roundRect">
            <a:avLst/>
          </a:prstGeom>
          <a:solidFill>
            <a:srgbClr val="FFE7E7">
              <a:alpha val="7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792607" y="793667"/>
            <a:ext cx="7729373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обучения в лицее-интернате предоставляет следующие возможности в работе с одаренным учеником: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уделять ему максимум внимания и совмещать работу на уроке и во внеурочное время; 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постоянное наличие обратной связи и  длительного отслеживания результатов </a:t>
            </a:r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общения; 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возможность сопоставления своих методов работы и работы коллег с этим учеником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оценки влияния их на результаты работы; 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 дозирование нагрузки с учетом интересов </a:t>
            </a:r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д) стимулировать и направлять работу ученика  по самообразованию в нужное русло.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д) слежения за динамикой развития с возрастом.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345628" y="195203"/>
            <a:ext cx="10304581" cy="57606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Работа с одаренными детьми в лицее</a:t>
            </a:r>
            <a:endParaRPr lang="ru-RU" sz="4400" b="1" dirty="0">
              <a:solidFill>
                <a:srgbClr val="002060"/>
              </a:solidFill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25" y="2165586"/>
            <a:ext cx="3023645" cy="27196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93" y="88020"/>
            <a:ext cx="3064186" cy="2298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Объект 8"/>
          <p:cNvPicPr>
            <a:picLocks noGrp="1"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1275" y="4463726"/>
            <a:ext cx="2877248" cy="2157044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52435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730" y="-2360"/>
            <a:ext cx="12164095" cy="6858000"/>
          </a:xfrm>
          <a:prstGeom prst="rect">
            <a:avLst/>
          </a:prstGeom>
          <a:blipFill dpi="0" rotWithShape="1">
            <a:blip r:embed="rId3" cstate="print">
              <a:alphaModFix amt="26000"/>
            </a:blip>
            <a:srcRect/>
            <a:tile tx="0" ty="0" sx="100000" sy="100000" flip="none" algn="tl"/>
          </a:blipFill>
          <a:effectLst>
            <a:glow rad="203200">
              <a:schemeClr val="accent1">
                <a:alpha val="40000"/>
              </a:schemeClr>
            </a:glow>
            <a:reflection endPos="0" dist="50800" dir="5400000" sy="-100000" algn="bl" rotWithShape="0"/>
            <a:softEdge rad="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-79918" y="107125"/>
            <a:ext cx="8220693" cy="6748515"/>
          </a:xfrm>
          <a:prstGeom prst="roundRect">
            <a:avLst/>
          </a:prstGeom>
          <a:solidFill>
            <a:srgbClr val="FFE7E7">
              <a:alpha val="7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13652" y="1060008"/>
            <a:ext cx="7437521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групповая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индивидуальная работа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парная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эвристической беседы, </a:t>
            </a:r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сследовательский и поисковый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метод, </a:t>
            </a:r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дифференцированных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учебное 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исследование, </a:t>
            </a:r>
          </a:p>
          <a:p>
            <a:pPr lvl="0"/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ткрытых и исследовательских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 креативного,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когнитивного типов</a:t>
            </a:r>
          </a:p>
          <a:p>
            <a:pPr lvl="0"/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 к самообразованию и систематизации материала,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аналитического мышления и способностей к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запоминанию и осмысливанию  большого объема информации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83730" y="7961"/>
            <a:ext cx="10515600" cy="71553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3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Формы и методы работы с одаренными 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детьми на уроках химии и биологии</a:t>
            </a:r>
            <a:endParaRPr lang="ru-RU" sz="3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213" y="4503485"/>
            <a:ext cx="2918445" cy="2188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522" y="168188"/>
            <a:ext cx="3236808" cy="24276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580" y="2464231"/>
            <a:ext cx="3297252" cy="23203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630194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9" y="47071"/>
            <a:ext cx="12164095" cy="6858000"/>
          </a:xfrm>
          <a:prstGeom prst="rect">
            <a:avLst/>
          </a:prstGeom>
          <a:blipFill dpi="0" rotWithShape="1">
            <a:blip r:embed="rId3" cstate="print">
              <a:alphaModFix amt="26000"/>
            </a:blip>
            <a:srcRect/>
            <a:tile tx="0" ty="0" sx="100000" sy="100000" flip="none" algn="tl"/>
          </a:blipFill>
          <a:effectLst>
            <a:glow rad="203200">
              <a:schemeClr val="accent1">
                <a:alpha val="40000"/>
              </a:schemeClr>
            </a:glow>
            <a:reflection endPos="0" dist="50800" dir="5400000" sy="-100000" algn="bl" rotWithShape="0"/>
            <a:softEdge rad="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130938" y="247973"/>
            <a:ext cx="8028676" cy="6657098"/>
          </a:xfrm>
          <a:prstGeom prst="roundRect">
            <a:avLst/>
          </a:prstGeom>
          <a:solidFill>
            <a:srgbClr val="FFE7E7">
              <a:alpha val="7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699438" y="1780545"/>
            <a:ext cx="7570836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компетентность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важный фактор интеллектуального развития учащегося. </a:t>
            </a:r>
          </a:p>
          <a:p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видеть и вычленять проблемы,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строить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предположения об их разрешении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уметь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поставить задачу, выявить в ней её условия;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строить предположения о возможных причинах и последствиях явлений материального и идеального мира, выдвигать гипотезы, обосновывать их;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удерживать одновременно несколько смыслов сложных явлений, событий, текстов, высказываний и т.п.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524786" y="366560"/>
            <a:ext cx="10515600" cy="71553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3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Развитие исследовательской 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компетентности у учащихся</a:t>
            </a:r>
            <a:endParaRPr lang="ru-RU" sz="3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69" y="4442812"/>
            <a:ext cx="3089864" cy="23173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70" y="2073098"/>
            <a:ext cx="3159618" cy="23697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Объект 4"/>
          <p:cNvPicPr>
            <a:picLocks noGrp="1"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96472" y="247973"/>
            <a:ext cx="3115161" cy="2076773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73551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730" y="-2360"/>
            <a:ext cx="12164095" cy="6858000"/>
          </a:xfrm>
          <a:prstGeom prst="rect">
            <a:avLst/>
          </a:prstGeom>
          <a:blipFill dpi="0" rotWithShape="1">
            <a:blip r:embed="rId3" cstate="print">
              <a:alphaModFix amt="26000"/>
            </a:blip>
            <a:srcRect/>
            <a:tile tx="0" ty="0" sx="100000" sy="100000" flip="none" algn="tl"/>
          </a:blipFill>
          <a:effectLst>
            <a:glow rad="203200">
              <a:schemeClr val="accent1">
                <a:alpha val="40000"/>
              </a:schemeClr>
            </a:glow>
            <a:reflection endPos="0" dist="50800" dir="5400000" sy="-100000" algn="bl" rotWithShape="0"/>
            <a:softEdge rad="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-79918" y="107125"/>
            <a:ext cx="8220693" cy="6748515"/>
          </a:xfrm>
          <a:prstGeom prst="roundRect">
            <a:avLst/>
          </a:prstGeom>
          <a:solidFill>
            <a:srgbClr val="FFE7E7">
              <a:alpha val="7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1667" y="1466354"/>
            <a:ext cx="7437521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осознанных и неосознанных стремлений учащихся к исследовательской деятельности;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индивидуальных особенностей личности;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свободной зоны творчества;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сотрудничества педагога и учащихся в процессе поиска решения;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координация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целенаправления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выбора творческой деятельности;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индивидуальной стратегии исследования, обучения и развития;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развитие устойчивой мотивации к исследованиям.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838200" y="107125"/>
            <a:ext cx="10515600" cy="71553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3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Роль педагога в развитии 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исследовательской компетентности</a:t>
            </a:r>
            <a:endParaRPr lang="ru-RU" sz="3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285" y="4370950"/>
            <a:ext cx="3144511" cy="23583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68" y="2263906"/>
            <a:ext cx="3246602" cy="2434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285" y="107124"/>
            <a:ext cx="3118320" cy="23387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386133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5" y="0"/>
            <a:ext cx="12164095" cy="6858000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  <a:reflection endPos="0" dist="50800" dir="5400000" sy="-100000" algn="bl" rotWithShape="0"/>
            <a:softEdge rad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82060" y="81283"/>
            <a:ext cx="1210993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b="1" dirty="0" smtClean="0">
                <a:solidFill>
                  <a:srgbClr val="002060"/>
                </a:solidFill>
                <a:latin typeface="Monotype Corsiva" pitchFamily="66" charset="0"/>
              </a:rPr>
              <a:t>Наша  творческая  жизнь</a:t>
            </a:r>
            <a:endParaRPr lang="ru-RU" sz="5400" b="1" dirty="0" smtClean="0">
              <a:solidFill>
                <a:srgbClr val="002060"/>
              </a:solidFill>
              <a:latin typeface="Monotype Corsiva" pitchFamily="66" charset="0"/>
              <a:cs typeface="Arial" pitchFamily="34" charset="0"/>
            </a:endParaRPr>
          </a:p>
          <a:p>
            <a:endParaRPr lang="ru-RU" sz="4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Объект 4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17439" y="4127399"/>
            <a:ext cx="3520499" cy="2329549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909" y="1355203"/>
            <a:ext cx="3674587" cy="24313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Объект 4"/>
          <p:cNvPicPr>
            <a:picLocks noGrp="1"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815755" y="531550"/>
            <a:ext cx="2905570" cy="290557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Объект 4"/>
          <p:cNvPicPr>
            <a:picLocks noGrp="1"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40677" y="4270283"/>
            <a:ext cx="3520338" cy="2329442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Объект 4"/>
          <p:cNvPicPr>
            <a:picLocks noGrp="1"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367549" y="902677"/>
            <a:ext cx="4061344" cy="268743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62" y="3887387"/>
            <a:ext cx="4100942" cy="2716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5" y="0"/>
            <a:ext cx="12164095" cy="6858000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  <a:reflection endPos="0" dist="50800" dir="5400000" sy="-100000" algn="bl" rotWithShape="0"/>
            <a:softEdge rad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82060" y="81283"/>
            <a:ext cx="1210993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b="1" dirty="0" smtClean="0">
                <a:solidFill>
                  <a:srgbClr val="002060"/>
                </a:solidFill>
                <a:latin typeface="Monotype Corsiva" pitchFamily="66" charset="0"/>
              </a:rPr>
              <a:t>Наша спортивная жизнь</a:t>
            </a:r>
            <a:endParaRPr lang="ru-RU" sz="5400" b="1" dirty="0" smtClean="0">
              <a:solidFill>
                <a:srgbClr val="002060"/>
              </a:solidFill>
              <a:latin typeface="Monotype Corsiva" pitchFamily="66" charset="0"/>
              <a:cs typeface="Arial" pitchFamily="34" charset="0"/>
            </a:endParaRPr>
          </a:p>
          <a:p>
            <a:endParaRPr lang="ru-RU" sz="4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Объект 4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69632" y="4319407"/>
            <a:ext cx="3473784" cy="2315856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772" y="1366860"/>
            <a:ext cx="3479566" cy="23024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4"/>
          <p:cNvPicPr>
            <a:picLocks noGrp="1"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161692" y="1104602"/>
            <a:ext cx="3716215" cy="2477476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Объект 4"/>
          <p:cNvPicPr>
            <a:picLocks noGrp="1"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8201414" y="3879159"/>
            <a:ext cx="3676954" cy="2451303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Объект 4"/>
          <p:cNvPicPr>
            <a:picLocks noGrp="1"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196861" y="4020354"/>
            <a:ext cx="3692770" cy="2443542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Объект 4"/>
          <p:cNvPicPr>
            <a:picLocks noGrp="1"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8370277" y="953793"/>
            <a:ext cx="3538617" cy="2341538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5" y="0"/>
            <a:ext cx="12164095" cy="6858000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  <a:reflection endPos="0" dist="50800" dir="5400000" sy="-100000" algn="bl" rotWithShape="0"/>
            <a:softEdge rad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82060" y="81283"/>
            <a:ext cx="1210993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b="1" dirty="0" smtClean="0">
                <a:solidFill>
                  <a:srgbClr val="002060"/>
                </a:solidFill>
                <a:latin typeface="Monotype Corsiva" pitchFamily="66" charset="0"/>
              </a:rPr>
              <a:t>Наша  дружная жизнь</a:t>
            </a:r>
            <a:endParaRPr lang="ru-RU" sz="5400" b="1" dirty="0" smtClean="0">
              <a:solidFill>
                <a:srgbClr val="002060"/>
              </a:solidFill>
              <a:latin typeface="Monotype Corsiva" pitchFamily="66" charset="0"/>
              <a:cs typeface="Arial" pitchFamily="34" charset="0"/>
            </a:endParaRPr>
          </a:p>
          <a:p>
            <a:endParaRPr lang="ru-RU" sz="4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0" name="Объект 4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233083" y="2883878"/>
            <a:ext cx="6992980" cy="3379507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Объект 4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573808" y="895177"/>
            <a:ext cx="3372007" cy="2527961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0443" y="4461752"/>
            <a:ext cx="2835489" cy="21266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Объект 4"/>
          <p:cNvPicPr>
            <a:picLocks noGrp="1"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46185" y="984860"/>
            <a:ext cx="3436790" cy="2274158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Объект 4"/>
          <p:cNvPicPr>
            <a:picLocks noGrp="1"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8768429" y="4160513"/>
            <a:ext cx="3269754" cy="2451303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Объект 4"/>
          <p:cNvPicPr>
            <a:picLocks noGrp="1"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501661" y="717383"/>
            <a:ext cx="3416037" cy="2260278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5" y="0"/>
            <a:ext cx="12164095" cy="6858000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5" y="-77274"/>
            <a:ext cx="12164095" cy="6857999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394126" y="329463"/>
            <a:ext cx="11431652" cy="239119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endParaRPr lang="ru-RU" sz="3600" dirty="0" smtClean="0">
              <a:effectLst/>
              <a:latin typeface="Monotype Corsiva" panose="03010101010201010101" pitchFamily="66" charset="0"/>
            </a:endParaRPr>
          </a:p>
          <a:p>
            <a:pPr algn="ctr"/>
            <a:endParaRPr lang="ru-RU" sz="4000" dirty="0" smtClean="0">
              <a:solidFill>
                <a:srgbClr val="002060"/>
              </a:solidFill>
              <a:effectLst/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/>
            <a:endParaRPr lang="ru-RU" sz="4000" dirty="0">
              <a:solidFill>
                <a:srgbClr val="002060"/>
              </a:solidFill>
              <a:effectLst/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/>
            <a:endParaRPr lang="ru-RU" sz="4000" dirty="0">
              <a:solidFill>
                <a:srgbClr val="002060"/>
              </a:solidFill>
              <a:effectLst/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4800" dirty="0" smtClean="0">
                <a:solidFill>
                  <a:srgbClr val="002060"/>
                </a:solidFill>
                <a:effectLst/>
                <a:latin typeface="Monotype Corsiva" panose="03010101010201010101" pitchFamily="66" charset="0"/>
              </a:rPr>
              <a:t>Спасибо за внимание!</a:t>
            </a:r>
            <a:endParaRPr lang="ru-RU" sz="4000" dirty="0">
              <a:solidFill>
                <a:srgbClr val="002060"/>
              </a:solidFill>
              <a:effectLst/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4414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5" y="0"/>
            <a:ext cx="12164095" cy="6858000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  <a:reflection endPos="0" dist="50800" dir="5400000" sy="-100000" algn="bl" rotWithShape="0"/>
            <a:softEdge rad="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14769" y="282389"/>
            <a:ext cx="11828585" cy="6293222"/>
          </a:xfrm>
          <a:prstGeom prst="roundRect">
            <a:avLst/>
          </a:prstGeom>
          <a:solidFill>
            <a:srgbClr val="FFE7E7">
              <a:alpha val="8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470207" y="354023"/>
            <a:ext cx="11117707" cy="71487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2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Принципы построения системы образования:</a:t>
            </a:r>
          </a:p>
          <a:p>
            <a:pPr marL="457200" indent="-457200">
              <a:buFontTx/>
              <a:buChar char="-"/>
            </a:pP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получении 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 качества образования </a:t>
            </a: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естественно-научного</a:t>
            </a:r>
          </a:p>
          <a:p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в 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системе профильного </a:t>
            </a: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обучения, ориентированного на индивидуальный образовательный маршрут обучающегося с выходом</a:t>
            </a:r>
          </a:p>
          <a:p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европейское образовательное пространство.</a:t>
            </a:r>
          </a:p>
          <a:p>
            <a:pPr marL="444500" indent="-444500">
              <a:buFontTx/>
              <a:buChar char="-"/>
              <a:tabLst>
                <a:tab pos="268288" algn="l"/>
              </a:tabLst>
            </a:pP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формирования успешной </a:t>
            </a: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</a:t>
            </a:r>
          </a:p>
          <a:p>
            <a:pPr>
              <a:tabLst>
                <a:tab pos="268288" algn="l"/>
              </a:tabLst>
            </a:pP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готовой к жизненному самоопределению с высоким </a:t>
            </a:r>
          </a:p>
          <a:p>
            <a:pPr>
              <a:tabLst>
                <a:tab pos="268288" algn="l"/>
              </a:tabLst>
            </a:pP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уровнем толерантности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осознающей 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уважающей </a:t>
            </a:r>
            <a:endParaRPr lang="ru-RU" sz="2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68288" algn="l"/>
              </a:tabLst>
            </a:pP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 духовные корни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готовой к </a:t>
            </a: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самореализации </a:t>
            </a:r>
          </a:p>
          <a:p>
            <a:pPr>
              <a:tabLst>
                <a:tab pos="268288" algn="l"/>
              </a:tabLst>
            </a:pP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 меняющегося </a:t>
            </a: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социума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4000" b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304" y="2807675"/>
            <a:ext cx="3187620" cy="21112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573" y="4558403"/>
            <a:ext cx="3225075" cy="2150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3763" y="5085334"/>
            <a:ext cx="2569591" cy="16999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Объект 4"/>
          <p:cNvPicPr>
            <a:picLocks noGrp="1"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126345" y="3780942"/>
            <a:ext cx="1998772" cy="3003743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Объект 4"/>
          <p:cNvPicPr>
            <a:picLocks noGrp="1"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0200093" y="188263"/>
            <a:ext cx="1743261" cy="2634479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Объект 4"/>
          <p:cNvPicPr>
            <a:picLocks noGrp="1"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753055" y="4514092"/>
            <a:ext cx="2986131" cy="2238673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9460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" y="0"/>
            <a:ext cx="12164095" cy="6858000"/>
          </a:xfrm>
          <a:prstGeom prst="rect">
            <a:avLst/>
          </a:prstGeom>
          <a:blipFill dpi="0" rotWithShape="1">
            <a:blip r:embed="rId3" cstate="print">
              <a:alphaModFix amt="26000"/>
            </a:blip>
            <a:srcRect/>
            <a:tile tx="0" ty="0" sx="100000" sy="100000" flip="none" algn="tl"/>
          </a:blipFill>
          <a:effectLst>
            <a:glow rad="203200">
              <a:schemeClr val="accent1">
                <a:alpha val="40000"/>
              </a:schemeClr>
            </a:glow>
            <a:reflection endPos="0" dist="50800" dir="5400000" sy="-100000" algn="bl" rotWithShape="0"/>
            <a:softEdge rad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714" y="3857772"/>
            <a:ext cx="3929857" cy="2602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321" y="869636"/>
            <a:ext cx="3890690" cy="2576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82061" y="81283"/>
            <a:ext cx="113596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Monotype Corsiva" pitchFamily="66" charset="0"/>
              </a:rPr>
              <a:t>Дополнительные программы обучения</a:t>
            </a:r>
            <a:endParaRPr lang="ru-RU" sz="4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2" name="Объект 4"/>
          <p:cNvPicPr>
            <a:picLocks noGrp="1"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40677" y="1441371"/>
            <a:ext cx="3140334" cy="3177521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40677" y="4970589"/>
            <a:ext cx="3270738" cy="1200329"/>
          </a:xfrm>
          <a:prstGeom prst="rect">
            <a:avLst/>
          </a:prstGeom>
          <a:solidFill>
            <a:srgbClr val="FFFF99">
              <a:alpha val="80000"/>
            </a:srgbClr>
          </a:solidFill>
        </p:spPr>
        <p:txBody>
          <a:bodyPr wrap="square">
            <a:spAutoFit/>
          </a:bodyPr>
          <a:lstStyle/>
          <a:p>
            <a:pPr lvl="0" eaLnBrk="0"/>
            <a:r>
              <a:rPr lang="ru-RU" sz="2400" dirty="0" smtClean="0">
                <a:latin typeface="Monotype Corsiva" pitchFamily="66" charset="0"/>
                <a:cs typeface="Times New Roman" pitchFamily="18" charset="0"/>
              </a:rPr>
              <a:t>Доктор химических наук, профессор КНИТУ, </a:t>
            </a:r>
          </a:p>
          <a:p>
            <a:pPr lvl="0" eaLnBrk="0"/>
            <a:r>
              <a:rPr lang="ru-RU" sz="2400" b="1" dirty="0" smtClean="0">
                <a:latin typeface="Monotype Corsiva" pitchFamily="66" charset="0"/>
                <a:cs typeface="Times New Roman" pitchFamily="18" charset="0"/>
              </a:rPr>
              <a:t>Петр Аркадьевич Гуревич</a:t>
            </a:r>
            <a:endParaRPr lang="ru-RU" sz="2400" b="1" dirty="0" smtClean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35893" y="3789126"/>
            <a:ext cx="3904339" cy="2602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714" y="850725"/>
            <a:ext cx="3929857" cy="2602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090514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5" y="0"/>
            <a:ext cx="12164095" cy="6858000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  <a:reflection endPos="0" dist="50800" dir="5400000" sy="-100000" algn="bl" rotWithShape="0"/>
            <a:softEdge rad="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81352" y="81283"/>
            <a:ext cx="10175632" cy="6589147"/>
          </a:xfrm>
          <a:prstGeom prst="roundRect">
            <a:avLst/>
          </a:prstGeom>
          <a:solidFill>
            <a:srgbClr val="FFE7E7">
              <a:alpha val="7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797162" y="732257"/>
            <a:ext cx="9155728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Выезды на кафедры и лаборатории: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физической химии, аналитической химии, пищевой и  биотехнологии,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неорганической и органической химии, </a:t>
            </a: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инженерного факультета,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инженерной и компьютерной графики,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технологии органического синтеза, кафедра синтетических каучуков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лаборатории ИОФХ им. А.Е. Арбузова;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Экскурсии на предприятия:</a:t>
            </a:r>
            <a:endParaRPr kumimoji="0" lang="ru-RU" sz="1600" b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Инновационный технопарк «Идея»</a:t>
            </a:r>
            <a:endParaRPr kumimoji="0" lang="ru-RU" sz="16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Лазерный центр</a:t>
            </a:r>
            <a:endParaRPr kumimoji="0" lang="ru-RU" sz="16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Союзхимпромпроект</a:t>
            </a:r>
            <a:endParaRPr kumimoji="0" lang="ru-RU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Встречи с:</a:t>
            </a:r>
            <a:endParaRPr kumimoji="0" lang="ru-RU" sz="1600" b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сотрудниками и профессорами ФКП «</a:t>
            </a:r>
            <a:r>
              <a:rPr kumimoji="0" lang="ru-RU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ГосНИИХП</a:t>
            </a: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»;</a:t>
            </a:r>
            <a:endParaRPr kumimoji="0" lang="ru-RU" sz="16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сотрудниками ОАО «</a:t>
            </a:r>
            <a:r>
              <a:rPr kumimoji="0" lang="ru-RU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Казаньоргсинтез</a:t>
            </a: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(знакомство с миром профессий предприятия);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сотрудниками ОАО «</a:t>
            </a:r>
            <a:r>
              <a:rPr kumimoji="0" lang="ru-RU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Нижнекамснефтехим</a:t>
            </a: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6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директором филиала Компании «</a:t>
            </a:r>
            <a:r>
              <a:rPr kumimoji="0" lang="ru-RU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Иокогава</a:t>
            </a: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Электрик СНГ» (в г. Казань) А.П. Анохиным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генеральным директором ОАО «</a:t>
            </a:r>
            <a:r>
              <a:rPr kumimoji="0" lang="ru-RU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Татнефтехиминвестхолдинг</a:t>
            </a: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Р.С. </a:t>
            </a:r>
            <a:r>
              <a:rPr kumimoji="0" lang="ru-RU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Яруллиным</a:t>
            </a:r>
            <a:endParaRPr kumimoji="0" lang="ru-RU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главой </a:t>
            </a:r>
            <a:r>
              <a:rPr kumimoji="0" lang="ru-RU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Зеленодольского</a:t>
            </a: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муниципального района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А.В.</a:t>
            </a:r>
            <a:r>
              <a:rPr kumimoji="0" lang="ru-RU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Тыгиным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уполномоченным при Президенте РФ по правам ребенка П.А. Астаховым,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Вице-спикером Государственной Думы шестого созыва О.В. Морозовым</a:t>
            </a:r>
            <a:endParaRPr kumimoji="0" lang="ru-RU" sz="24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27478" y="211015"/>
            <a:ext cx="3142447" cy="21525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55724" y="2379786"/>
            <a:ext cx="2861875" cy="21348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75548" y="4478216"/>
            <a:ext cx="2294195" cy="21336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797162" y="152402"/>
            <a:ext cx="113596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err="1" smtClean="0">
                <a:solidFill>
                  <a:srgbClr val="002060"/>
                </a:solidFill>
                <a:latin typeface="Monotype Corsiva" pitchFamily="66" charset="0"/>
              </a:rPr>
              <a:t>Профориентационная</a:t>
            </a:r>
            <a:r>
              <a:rPr lang="ru-RU" sz="4400" b="1" dirty="0" smtClean="0">
                <a:solidFill>
                  <a:srgbClr val="002060"/>
                </a:solidFill>
                <a:latin typeface="Monotype Corsiva" pitchFamily="66" charset="0"/>
              </a:rPr>
              <a:t> деятельность</a:t>
            </a:r>
            <a:endParaRPr lang="ru-RU" sz="4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1890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5" y="0"/>
            <a:ext cx="12164095" cy="6858000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  <a:reflection endPos="0" dist="50800" dir="5400000" sy="-100000" algn="bl" rotWithShape="0"/>
            <a:softEdge rad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82060" y="81283"/>
            <a:ext cx="1210993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Monotype Corsiva" pitchFamily="66" charset="0"/>
              </a:rPr>
              <a:t>Визит </a:t>
            </a:r>
            <a:r>
              <a:rPr lang="ru-RU" sz="4400" b="1" dirty="0" smtClean="0">
                <a:solidFill>
                  <a:srgbClr val="00206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уполномоченного при Президенте РФ по правам ребенка П.А. Астахова</a:t>
            </a:r>
            <a:r>
              <a:rPr lang="ru-RU" sz="4400" b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endParaRPr lang="ru-RU" sz="4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Объект 4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84021" y="1793630"/>
            <a:ext cx="3349855" cy="2216633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Объект 8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168249" y="4325815"/>
            <a:ext cx="3448228" cy="2286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48632" y="1559169"/>
            <a:ext cx="3663260" cy="2424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94431" y="1005310"/>
            <a:ext cx="3821723" cy="25288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4"/>
          <p:cNvPicPr>
            <a:picLocks noGrp="1"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99292" y="4267200"/>
            <a:ext cx="3473872" cy="2298695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Объект 4"/>
          <p:cNvPicPr>
            <a:picLocks noGrp="1"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8134807" y="3950676"/>
            <a:ext cx="3881347" cy="2568326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90185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5" y="0"/>
            <a:ext cx="12164095" cy="6858000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  <a:reflection endPos="0" dist="50800" dir="5400000" sy="-100000" algn="bl" rotWithShape="0"/>
            <a:softEdge rad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82060" y="81283"/>
            <a:ext cx="1210993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b="1" dirty="0" smtClean="0">
                <a:solidFill>
                  <a:srgbClr val="002060"/>
                </a:solidFill>
                <a:latin typeface="Monotype Corsiva" pitchFamily="66" charset="0"/>
              </a:rPr>
              <a:t>Визит </a:t>
            </a:r>
            <a:r>
              <a:rPr lang="ru-RU" sz="44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в</a:t>
            </a:r>
            <a:r>
              <a:rPr lang="ru-RU" sz="4400" b="1" dirty="0" smtClean="0">
                <a:solidFill>
                  <a:srgbClr val="00206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ице-спикера Государственной Думы шестого созыва О.В. Морозова</a:t>
            </a:r>
            <a:endParaRPr lang="ru-RU" sz="5400" b="1" dirty="0" smtClean="0">
              <a:solidFill>
                <a:srgbClr val="002060"/>
              </a:solidFill>
              <a:latin typeface="Monotype Corsiva" pitchFamily="66" charset="0"/>
              <a:cs typeface="Arial" pitchFamily="34" charset="0"/>
            </a:endParaRPr>
          </a:p>
          <a:p>
            <a:endParaRPr lang="ru-RU" sz="4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Объект 4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6474" y="1793630"/>
            <a:ext cx="3324949" cy="2216633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Объект 8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177863" y="4325815"/>
            <a:ext cx="3429000" cy="2286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62250" y="1559169"/>
            <a:ext cx="3636024" cy="2424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08638" y="1005310"/>
            <a:ext cx="3793308" cy="25288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4"/>
          <p:cNvPicPr>
            <a:picLocks noGrp="1"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12207" y="4267200"/>
            <a:ext cx="3448042" cy="2298695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Объект 4"/>
          <p:cNvPicPr>
            <a:picLocks noGrp="1"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8149236" y="3950676"/>
            <a:ext cx="3852489" cy="2568326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04440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5" y="0"/>
            <a:ext cx="12164095" cy="6858000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  <a:reflection endPos="0" dist="50800" dir="5400000" sy="-100000" algn="bl" rotWithShape="0"/>
            <a:softEdge rad="0"/>
          </a:effectLst>
        </p:spPr>
      </p:pic>
      <p:pic>
        <p:nvPicPr>
          <p:cNvPr id="4" name="Объект 4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7487" y="4127399"/>
            <a:ext cx="3480401" cy="2329549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4" y="1355203"/>
            <a:ext cx="3632496" cy="24313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4"/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46791" y="3923437"/>
            <a:ext cx="3817635" cy="2555271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Объект 4"/>
          <p:cNvPicPr>
            <a:picLocks noGrp="1"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8124" y="998418"/>
            <a:ext cx="3482472" cy="2330935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Объект 4"/>
          <p:cNvPicPr>
            <a:picLocks noGrp="1"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725" y="4270283"/>
            <a:ext cx="3480242" cy="2329442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Объект 4"/>
          <p:cNvPicPr>
            <a:picLocks noGrp="1"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7680" y="1195726"/>
            <a:ext cx="3571395" cy="2390454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91859" y="-90623"/>
            <a:ext cx="1054006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Встреча делегации  председателя Государственного </a:t>
            </a:r>
          </a:p>
          <a:p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совета Республики Татарстан  Ф.Х. </a:t>
            </a:r>
            <a:r>
              <a:rPr lang="ru-RU" sz="4000" b="1" dirty="0" err="1" smtClean="0">
                <a:solidFill>
                  <a:srgbClr val="002060"/>
                </a:solidFill>
                <a:latin typeface="Monotype Corsiva" pitchFamily="66" charset="0"/>
              </a:rPr>
              <a:t>Мухаметшина</a:t>
            </a:r>
            <a:endParaRPr lang="ru-RU" sz="4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2588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" y="0"/>
            <a:ext cx="12164095" cy="6858000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  <a:reflection endPos="0" dist="50800" dir="5400000" sy="-100000" algn="bl" rotWithShape="0"/>
            <a:softEdge rad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5" y="-25758"/>
            <a:ext cx="12164095" cy="6857999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  <a:softEdge rad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569" r="5285" b="29705"/>
          <a:stretch/>
        </p:blipFill>
        <p:spPr>
          <a:xfrm>
            <a:off x="1946530" y="1086522"/>
            <a:ext cx="3609812" cy="4602873"/>
          </a:xfrm>
          <a:prstGeom prst="rect">
            <a:avLst/>
          </a:prstGeom>
          <a:solidFill>
            <a:srgbClr val="EFD5A2"/>
          </a:solidFill>
          <a:ln>
            <a:noFill/>
          </a:ln>
          <a:effectLst>
            <a:glow rad="228600">
              <a:srgbClr val="4472C4">
                <a:satMod val="175000"/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418" y="760896"/>
            <a:ext cx="4427984" cy="54381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35138" y="-25758"/>
            <a:ext cx="4427179" cy="97232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500255" y="5862872"/>
            <a:ext cx="84969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Газпром-классы - это специально сформированные группы учащихся 10-11-х классов для профильной подготовки по математике, физике,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химии и английскому языку.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61552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2114</TotalTime>
  <Words>1163</Words>
  <Application>Microsoft Office PowerPoint</Application>
  <PresentationFormat>Произвольный</PresentationFormat>
  <Paragraphs>179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Открытая</vt:lpstr>
      <vt:lpstr>Лицей – интернат для одаренных детей с углубленным изучением химии –   филиал ФГБОУ  ВО  «КНИТУ»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User28</dc:creator>
  <cp:lastModifiedBy>Orex_6</cp:lastModifiedBy>
  <cp:revision>92</cp:revision>
  <dcterms:created xsi:type="dcterms:W3CDTF">2015-11-26T09:13:28Z</dcterms:created>
  <dcterms:modified xsi:type="dcterms:W3CDTF">2017-10-18T05:10:14Z</dcterms:modified>
</cp:coreProperties>
</file>