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4" r:id="rId2"/>
    <p:sldId id="275" r:id="rId3"/>
    <p:sldId id="276" r:id="rId4"/>
    <p:sldId id="279" r:id="rId5"/>
    <p:sldId id="257" r:id="rId6"/>
    <p:sldId id="258" r:id="rId7"/>
    <p:sldId id="259" r:id="rId8"/>
    <p:sldId id="260" r:id="rId9"/>
    <p:sldId id="277" r:id="rId10"/>
    <p:sldId id="278" r:id="rId11"/>
    <p:sldId id="264" r:id="rId12"/>
    <p:sldId id="266" r:id="rId13"/>
    <p:sldId id="267" r:id="rId14"/>
    <p:sldId id="280" r:id="rId15"/>
    <p:sldId id="282" r:id="rId16"/>
    <p:sldId id="272" r:id="rId17"/>
    <p:sldId id="271" r:id="rId18"/>
    <p:sldId id="283" r:id="rId19"/>
    <p:sldId id="26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16CC1-8BE1-4180-B5DD-59C9177110D7}" type="datetimeFigureOut">
              <a:rPr lang="ru-RU" smtClean="0"/>
              <a:t>19.03.2020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FBFF9-0BC2-4EB1-8B00-138A76FD57B1}" type="slidenum">
              <a:rPr lang="ru-RU" smtClean="0"/>
              <a:t>‹#›</a:t>
            </a:fld>
            <a:endParaRPr lang="ru-RU"/>
          </a:p>
        </p:txBody>
      </p:sp>
    </p:spTree>
    <p:extLst>
      <p:ext uri="{BB962C8B-B14F-4D97-AF65-F5344CB8AC3E}">
        <p14:creationId xmlns:p14="http://schemas.microsoft.com/office/powerpoint/2010/main" val="192556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721A010-C808-4435-B8E0-A4E0AFFCF2CD}" type="datetimeFigureOut">
              <a:rPr lang="ru-RU" smtClean="0"/>
              <a:t>19.03.2020</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C997BCD-2FCA-4FE0-90F5-D5A2F89CBE53}"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651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336346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115221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825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367362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721A010-C808-4435-B8E0-A4E0AFFCF2CD}" type="datetimeFigureOut">
              <a:rPr lang="ru-RU" smtClean="0"/>
              <a:t>19.03.2020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30584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721A010-C808-4435-B8E0-A4E0AFFCF2CD}" type="datetimeFigureOut">
              <a:rPr lang="ru-RU" smtClean="0"/>
              <a:t>19.03.2020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2075667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21A010-C808-4435-B8E0-A4E0AFFCF2CD}"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403568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21A010-C808-4435-B8E0-A4E0AFFCF2CD}"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303675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21A010-C808-4435-B8E0-A4E0AFFCF2CD}"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1858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21A010-C808-4435-B8E0-A4E0AFFCF2CD}"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65793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164150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21A010-C808-4435-B8E0-A4E0AFFCF2CD}" type="datetimeFigureOut">
              <a:rPr lang="ru-RU" smtClean="0"/>
              <a:t>19.03.2020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125837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21A010-C808-4435-B8E0-A4E0AFFCF2CD}" type="datetimeFigureOut">
              <a:rPr lang="ru-RU" smtClean="0"/>
              <a:t>19.03.2020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86481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1A010-C808-4435-B8E0-A4E0AFFCF2CD}" type="datetimeFigureOut">
              <a:rPr lang="ru-RU" smtClean="0"/>
              <a:t>19.03.2020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18037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264316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21A010-C808-4435-B8E0-A4E0AFFCF2CD}"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997BCD-2FCA-4FE0-90F5-D5A2F89CBE53}" type="slidenum">
              <a:rPr lang="ru-RU" smtClean="0"/>
              <a:t>‹#›</a:t>
            </a:fld>
            <a:endParaRPr lang="ru-RU"/>
          </a:p>
        </p:txBody>
      </p:sp>
    </p:spTree>
    <p:extLst>
      <p:ext uri="{BB962C8B-B14F-4D97-AF65-F5344CB8AC3E}">
        <p14:creationId xmlns:p14="http://schemas.microsoft.com/office/powerpoint/2010/main" val="354448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721A010-C808-4435-B8E0-A4E0AFFCF2CD}" type="datetimeFigureOut">
              <a:rPr lang="ru-RU" smtClean="0"/>
              <a:t>19.03.2020</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C997BCD-2FCA-4FE0-90F5-D5A2F89CBE53}" type="slidenum">
              <a:rPr lang="ru-RU" smtClean="0"/>
              <a:t>‹#›</a:t>
            </a:fld>
            <a:endParaRPr lang="ru-RU"/>
          </a:p>
        </p:txBody>
      </p:sp>
    </p:spTree>
    <p:extLst>
      <p:ext uri="{BB962C8B-B14F-4D97-AF65-F5344CB8AC3E}">
        <p14:creationId xmlns:p14="http://schemas.microsoft.com/office/powerpoint/2010/main" val="1309377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dirty="0"/>
              <a:t/>
            </a:r>
            <a:br>
              <a:rPr lang="ru-RU" dirty="0"/>
            </a:br>
            <a:r>
              <a:rPr lang="ru-RU" dirty="0" smtClean="0"/>
              <a:t>Профилактика </a:t>
            </a:r>
            <a:r>
              <a:rPr lang="ru-RU" dirty="0" smtClean="0"/>
              <a:t>вирусных заболеваний</a:t>
            </a:r>
            <a:endParaRPr lang="ru-RU" dirty="0"/>
          </a:p>
        </p:txBody>
      </p:sp>
    </p:spTree>
    <p:extLst>
      <p:ext uri="{BB962C8B-B14F-4D97-AF65-F5344CB8AC3E}">
        <p14:creationId xmlns:p14="http://schemas.microsoft.com/office/powerpoint/2010/main" val="970123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egrk.ru/wp-content/uploads/3fPidQANgN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04" y="115910"/>
            <a:ext cx="9024825" cy="641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59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1971" y="980902"/>
            <a:ext cx="9426633" cy="3970318"/>
          </a:xfrm>
          <a:prstGeom prst="rect">
            <a:avLst/>
          </a:prstGeom>
          <a:noFill/>
        </p:spPr>
        <p:txBody>
          <a:bodyPr wrap="square" rtlCol="0">
            <a:spAutoFit/>
          </a:bodyPr>
          <a:lstStyle/>
          <a:p>
            <a:r>
              <a:rPr lang="ru-RU" b="1" u="sng" dirty="0">
                <a:latin typeface="Arial" panose="020B0604020202020204" pitchFamily="34" charset="0"/>
                <a:cs typeface="Arial" panose="020B0604020202020204" pitchFamily="34" charset="0"/>
              </a:rPr>
              <a:t>5 правил при подозрении на </a:t>
            </a:r>
            <a:r>
              <a:rPr lang="ru-RU" b="1" u="sng" dirty="0" err="1">
                <a:latin typeface="Arial" panose="020B0604020202020204" pitchFamily="34" charset="0"/>
                <a:cs typeface="Arial" panose="020B0604020202020204" pitchFamily="34" charset="0"/>
              </a:rPr>
              <a:t>коронавирусную</a:t>
            </a:r>
            <a:r>
              <a:rPr lang="ru-RU" b="1" u="sng" dirty="0">
                <a:latin typeface="Arial" panose="020B0604020202020204" pitchFamily="34" charset="0"/>
                <a:cs typeface="Arial" panose="020B0604020202020204" pitchFamily="34" charset="0"/>
              </a:rPr>
              <a:t> инфекцию</a:t>
            </a:r>
            <a:r>
              <a:rPr lang="ru-RU" b="1" u="sng"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1. </a:t>
            </a:r>
            <a:r>
              <a:rPr lang="ru-RU" u="sng" dirty="0">
                <a:latin typeface="Arial" panose="020B0604020202020204" pitchFamily="34" charset="0"/>
                <a:cs typeface="Arial" panose="020B0604020202020204" pitchFamily="34" charset="0"/>
              </a:rPr>
              <a:t>Оставайтесь</a:t>
            </a:r>
            <a:r>
              <a:rPr lang="ru-RU" dirty="0">
                <a:latin typeface="Arial" panose="020B0604020202020204" pitchFamily="34" charset="0"/>
                <a:cs typeface="Arial" panose="020B0604020202020204" pitchFamily="34" charset="0"/>
              </a:rPr>
              <a:t> дома. При ухудшении самочувствия вызовите врача, проинформируйте его о местах своего пребывания за последние 2 недели, возможных контактах. Строго следуйте рекомендациям врача.</a:t>
            </a:r>
          </a:p>
          <a:p>
            <a:r>
              <a:rPr lang="ru-RU" dirty="0">
                <a:latin typeface="Arial" panose="020B0604020202020204" pitchFamily="34" charset="0"/>
                <a:cs typeface="Arial" panose="020B0604020202020204" pitchFamily="34" charset="0"/>
              </a:rPr>
              <a:t>2 </a:t>
            </a:r>
            <a:r>
              <a:rPr lang="ru-RU" u="sng" dirty="0">
                <a:latin typeface="Arial" panose="020B0604020202020204" pitchFamily="34" charset="0"/>
                <a:cs typeface="Arial" panose="020B0604020202020204" pitchFamily="34" charset="0"/>
              </a:rPr>
              <a:t>Минимизируйте</a:t>
            </a:r>
            <a:r>
              <a:rPr lang="ru-RU" dirty="0">
                <a:latin typeface="Arial" panose="020B0604020202020204" pitchFamily="34" charset="0"/>
                <a:cs typeface="Arial" panose="020B0604020202020204" pitchFamily="34" charset="0"/>
              </a:rPr>
              <a:t> контакты со здоровыми людьми, особенно с пожилыми и лицами с хроническими заболеваниями. Ухаживать за больным лучше одному человеку.</a:t>
            </a:r>
          </a:p>
          <a:p>
            <a:r>
              <a:rPr lang="ru-RU" dirty="0">
                <a:latin typeface="Arial" panose="020B0604020202020204" pitchFamily="34" charset="0"/>
                <a:cs typeface="Arial" panose="020B0604020202020204" pitchFamily="34" charset="0"/>
              </a:rPr>
              <a:t>3. </a:t>
            </a:r>
            <a:r>
              <a:rPr lang="ru-RU" u="sng" dirty="0">
                <a:latin typeface="Arial" panose="020B0604020202020204" pitchFamily="34" charset="0"/>
                <a:cs typeface="Arial" panose="020B0604020202020204" pitchFamily="34" charset="0"/>
              </a:rPr>
              <a:t>Пользуйтесь</a:t>
            </a:r>
            <a:r>
              <a:rPr lang="ru-RU" dirty="0">
                <a:latin typeface="Arial" panose="020B0604020202020204" pitchFamily="34" charset="0"/>
                <a:cs typeface="Arial" panose="020B0604020202020204" pitchFamily="34" charset="0"/>
              </a:rPr>
              <a:t> при кашле или чихании одноразовой салфеткой или платком, прикрывая рот. При их отсутствии чихайте в локтевой сгиб.</a:t>
            </a:r>
          </a:p>
          <a:p>
            <a:r>
              <a:rPr lang="ru-RU" dirty="0">
                <a:latin typeface="Arial" panose="020B0604020202020204" pitchFamily="34" charset="0"/>
                <a:cs typeface="Arial" panose="020B0604020202020204" pitchFamily="34" charset="0"/>
              </a:rPr>
              <a:t>4. </a:t>
            </a:r>
            <a:r>
              <a:rPr lang="ru-RU" u="sng" dirty="0">
                <a:latin typeface="Arial" panose="020B0604020202020204" pitchFamily="34" charset="0"/>
                <a:cs typeface="Arial" panose="020B0604020202020204" pitchFamily="34" charset="0"/>
              </a:rPr>
              <a:t>Пользуйтесь</a:t>
            </a:r>
            <a:r>
              <a:rPr lang="ru-RU" dirty="0">
                <a:latin typeface="Arial" panose="020B0604020202020204" pitchFamily="34" charset="0"/>
                <a:cs typeface="Arial" panose="020B0604020202020204" pitchFamily="34" charset="0"/>
              </a:rPr>
              <a:t> индивидуальными предметами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личной </a:t>
            </a:r>
            <a:r>
              <a:rPr lang="ru-RU" dirty="0">
                <a:latin typeface="Arial" panose="020B0604020202020204" pitchFamily="34" charset="0"/>
                <a:cs typeface="Arial" panose="020B0604020202020204" pitchFamily="34" charset="0"/>
              </a:rPr>
              <a:t>гигиены и одноразовой посудой.</a:t>
            </a:r>
          </a:p>
          <a:p>
            <a:r>
              <a:rPr lang="ru-RU" dirty="0">
                <a:latin typeface="Arial" panose="020B0604020202020204" pitchFamily="34" charset="0"/>
                <a:cs typeface="Arial" panose="020B0604020202020204" pitchFamily="34" charset="0"/>
              </a:rPr>
              <a:t>5. </a:t>
            </a:r>
            <a:r>
              <a:rPr lang="ru-RU" u="sng" dirty="0">
                <a:latin typeface="Arial" panose="020B0604020202020204" pitchFamily="34" charset="0"/>
                <a:cs typeface="Arial" panose="020B0604020202020204" pitchFamily="34" charset="0"/>
              </a:rPr>
              <a:t>Обеспечьте</a:t>
            </a:r>
            <a:r>
              <a:rPr lang="ru-RU" dirty="0">
                <a:latin typeface="Arial" panose="020B0604020202020204" pitchFamily="34" charset="0"/>
                <a:cs typeface="Arial" panose="020B0604020202020204" pitchFamily="34" charset="0"/>
              </a:rPr>
              <a:t> в помещении влажную уборку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с </a:t>
            </a:r>
            <a:r>
              <a:rPr lang="ru-RU" dirty="0">
                <a:latin typeface="Arial" panose="020B0604020202020204" pitchFamily="34" charset="0"/>
                <a:cs typeface="Arial" panose="020B0604020202020204" pitchFamily="34" charset="0"/>
              </a:rPr>
              <a:t>помощью дезинфицирующих средств и частое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проветривание</a:t>
            </a:r>
            <a:r>
              <a:rPr lang="ru-RU" dirty="0">
                <a:latin typeface="Arial" panose="020B0604020202020204" pitchFamily="34" charset="0"/>
                <a:cs typeface="Arial" panose="020B0604020202020204" pitchFamily="34" charset="0"/>
              </a:rPr>
              <a:t>.</a:t>
            </a:r>
          </a:p>
        </p:txBody>
      </p:sp>
      <p:pic>
        <p:nvPicPr>
          <p:cNvPr id="9218" name="Picture 2" descr="https://u-f.ru/sites/default/files/styles/main_700/public/corona.jpg?itok=yqK-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107" y="3658615"/>
            <a:ext cx="4629953" cy="261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0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3564" y="1389724"/>
            <a:ext cx="5244354" cy="646331"/>
          </a:xfrm>
          <a:prstGeom prst="rect">
            <a:avLst/>
          </a:prstGeom>
          <a:noFill/>
        </p:spPr>
        <p:txBody>
          <a:bodyPr wrap="square" rtlCol="0">
            <a:spAutoFit/>
          </a:bodyPr>
          <a:lstStyle/>
          <a:p>
            <a:r>
              <a:rPr lang="ru-RU" dirty="0" smtClean="0"/>
              <a:t>«</a:t>
            </a:r>
            <a:r>
              <a:rPr lang="ru-RU" dirty="0" smtClean="0">
                <a:latin typeface="Arial" panose="020B0604020202020204" pitchFamily="34" charset="0"/>
                <a:cs typeface="Arial" panose="020B0604020202020204" pitchFamily="34" charset="0"/>
              </a:rPr>
              <a:t>Девять </a:t>
            </a:r>
            <a:r>
              <a:rPr lang="ru-RU" dirty="0">
                <a:latin typeface="Arial" panose="020B0604020202020204" pitchFamily="34" charset="0"/>
                <a:cs typeface="Arial" panose="020B0604020202020204" pitchFamily="34" charset="0"/>
              </a:rPr>
              <a:t>десятых нашего счастья зависит от </a:t>
            </a:r>
            <a:r>
              <a:rPr lang="ru-RU" dirty="0" smtClean="0">
                <a:latin typeface="Arial" panose="020B0604020202020204" pitchFamily="34" charset="0"/>
                <a:cs typeface="Arial" panose="020B0604020202020204" pitchFamily="34" charset="0"/>
              </a:rPr>
              <a:t>здоровья» (</a:t>
            </a:r>
            <a:r>
              <a:rPr lang="ru-RU" dirty="0">
                <a:latin typeface="Arial" panose="020B0604020202020204" pitchFamily="34" charset="0"/>
                <a:cs typeface="Arial" panose="020B0604020202020204" pitchFamily="34" charset="0"/>
              </a:rPr>
              <a:t>философ А. </a:t>
            </a:r>
            <a:r>
              <a:rPr lang="ru-RU" dirty="0" smtClean="0">
                <a:latin typeface="Arial" panose="020B0604020202020204" pitchFamily="34" charset="0"/>
                <a:cs typeface="Arial" panose="020B0604020202020204" pitchFamily="34" charset="0"/>
              </a:rPr>
              <a:t>Шопенгауэр)</a:t>
            </a:r>
            <a:endParaRPr lang="ru-RU" dirty="0">
              <a:latin typeface="Arial" panose="020B0604020202020204" pitchFamily="34" charset="0"/>
              <a:cs typeface="Arial" panose="020B0604020202020204" pitchFamily="34" charset="0"/>
            </a:endParaRPr>
          </a:p>
        </p:txBody>
      </p:sp>
      <p:sp>
        <p:nvSpPr>
          <p:cNvPr id="3" name="TextBox 2"/>
          <p:cNvSpPr txBox="1"/>
          <p:nvPr/>
        </p:nvSpPr>
        <p:spPr>
          <a:xfrm>
            <a:off x="515155" y="2036055"/>
            <a:ext cx="9994006" cy="3416320"/>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Мудрые </a:t>
            </a:r>
            <a:r>
              <a:rPr lang="ru-RU" b="1" dirty="0">
                <a:latin typeface="Arial" panose="020B0604020202020204" pitchFamily="34" charset="0"/>
                <a:cs typeface="Arial" panose="020B0604020202020204" pitchFamily="34" charset="0"/>
              </a:rPr>
              <a:t>правила здорового образа жизни:</a:t>
            </a:r>
            <a:endParaRPr lang="ru-RU" dirty="0">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Правило первое, самое главное </a:t>
            </a:r>
            <a:r>
              <a:rPr lang="ru-RU" dirty="0">
                <a:latin typeface="Arial" panose="020B0604020202020204" pitchFamily="34" charset="0"/>
                <a:cs typeface="Arial" panose="020B0604020202020204" pitchFamily="34" charset="0"/>
              </a:rPr>
              <a:t>– это настроиться на здоровый образ жизни, захотеть быть здоровым.</a:t>
            </a:r>
          </a:p>
          <a:p>
            <a:r>
              <a:rPr lang="ru-RU" b="1" dirty="0">
                <a:latin typeface="Arial" panose="020B0604020202020204" pitchFamily="34" charset="0"/>
                <a:cs typeface="Arial" panose="020B0604020202020204" pitchFamily="34" charset="0"/>
              </a:rPr>
              <a:t>Правило второе </a:t>
            </a:r>
            <a:r>
              <a:rPr lang="ru-RU" dirty="0">
                <a:latin typeface="Arial" panose="020B0604020202020204" pitchFamily="34" charset="0"/>
                <a:cs typeface="Arial" panose="020B0604020202020204" pitchFamily="34" charset="0"/>
              </a:rPr>
              <a:t>– соблюдать советы гигиены: стремиться к чистоте, разумно чередовать работу и отдых, использовать кладовые Природы – солнце, воздух, воду.</a:t>
            </a:r>
          </a:p>
          <a:p>
            <a:r>
              <a:rPr lang="ru-RU" b="1" dirty="0">
                <a:latin typeface="Arial" panose="020B0604020202020204" pitchFamily="34" charset="0"/>
                <a:cs typeface="Arial" panose="020B0604020202020204" pitchFamily="34" charset="0"/>
              </a:rPr>
              <a:t>Правило третье </a:t>
            </a:r>
            <a:r>
              <a:rPr lang="ru-RU" dirty="0">
                <a:latin typeface="Arial" panose="020B0604020202020204" pitchFamily="34" charset="0"/>
                <a:cs typeface="Arial" panose="020B0604020202020204" pitchFamily="34" charset="0"/>
              </a:rPr>
              <a:t>– научится рационально питаться.</a:t>
            </a:r>
          </a:p>
          <a:p>
            <a:r>
              <a:rPr lang="ru-RU" b="1" dirty="0">
                <a:latin typeface="Arial" panose="020B0604020202020204" pitchFamily="34" charset="0"/>
                <a:cs typeface="Arial" panose="020B0604020202020204" pitchFamily="34" charset="0"/>
              </a:rPr>
              <a:t>Правило четвертое </a:t>
            </a:r>
            <a:r>
              <a:rPr lang="ru-RU" dirty="0">
                <a:latin typeface="Arial" panose="020B0604020202020204" pitchFamily="34" charset="0"/>
                <a:cs typeface="Arial" panose="020B0604020202020204" pitchFamily="34" charset="0"/>
              </a:rPr>
              <a:t>– уважать и любить физическую культуру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разумное и полезное регулирование необходимой </a:t>
            </a:r>
            <a:r>
              <a:rPr lang="ru-RU" dirty="0" smtClean="0">
                <a:latin typeface="Arial" panose="020B0604020202020204" pitchFamily="34" charset="0"/>
                <a:cs typeface="Arial" panose="020B0604020202020204" pitchFamily="34" charset="0"/>
              </a:rPr>
              <a:t>физической</a:t>
            </a:r>
          </a:p>
          <a:p>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нагрузки.</a:t>
            </a:r>
          </a:p>
          <a:p>
            <a:r>
              <a:rPr lang="ru-RU" b="1" dirty="0">
                <a:latin typeface="Arial" panose="020B0604020202020204" pitchFamily="34" charset="0"/>
                <a:cs typeface="Arial" panose="020B0604020202020204" pitchFamily="34" charset="0"/>
              </a:rPr>
              <a:t>Правило пятое </a:t>
            </a:r>
            <a:r>
              <a:rPr lang="ru-RU" dirty="0">
                <a:latin typeface="Arial" panose="020B0604020202020204" pitchFamily="34" charset="0"/>
                <a:cs typeface="Arial" panose="020B0604020202020204" pitchFamily="34" charset="0"/>
              </a:rPr>
              <a:t>– уметь управлять своими чувствами, настроением,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духовным </a:t>
            </a:r>
            <a:r>
              <a:rPr lang="ru-RU" dirty="0">
                <a:latin typeface="Arial" panose="020B0604020202020204" pitchFamily="34" charset="0"/>
                <a:cs typeface="Arial" panose="020B0604020202020204" pitchFamily="34" charset="0"/>
              </a:rPr>
              <a:t>настроем, научиться жить в ладу с окружающим миром.</a:t>
            </a:r>
          </a:p>
          <a:p>
            <a:endParaRPr lang="ru-RU" dirty="0">
              <a:latin typeface="Arial" panose="020B0604020202020204" pitchFamily="34" charset="0"/>
              <a:cs typeface="Arial" panose="020B0604020202020204" pitchFamily="34" charset="0"/>
            </a:endParaRPr>
          </a:p>
        </p:txBody>
      </p:sp>
      <p:sp>
        <p:nvSpPr>
          <p:cNvPr id="5" name="TextBox 4"/>
          <p:cNvSpPr txBox="1"/>
          <p:nvPr/>
        </p:nvSpPr>
        <p:spPr>
          <a:xfrm>
            <a:off x="1867437" y="605307"/>
            <a:ext cx="8203842"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Роль физической культуры в профилактике </a:t>
            </a:r>
            <a:r>
              <a:rPr lang="ru-RU" b="1" dirty="0" smtClean="0">
                <a:latin typeface="Arial" panose="020B0604020202020204" pitchFamily="34" charset="0"/>
                <a:cs typeface="Arial" panose="020B0604020202020204" pitchFamily="34" charset="0"/>
              </a:rPr>
              <a:t>вирусных </a:t>
            </a:r>
            <a:r>
              <a:rPr lang="ru-RU" b="1" dirty="0" smtClean="0">
                <a:latin typeface="Arial" panose="020B0604020202020204" pitchFamily="34" charset="0"/>
                <a:cs typeface="Arial" panose="020B0604020202020204" pitchFamily="34" charset="0"/>
              </a:rPr>
              <a:t>инфекционных </a:t>
            </a:r>
            <a:r>
              <a:rPr lang="ru-RU" b="1" dirty="0" smtClean="0">
                <a:latin typeface="Arial" panose="020B0604020202020204" pitchFamily="34" charset="0"/>
                <a:cs typeface="Arial" panose="020B0604020202020204" pitchFamily="34" charset="0"/>
              </a:rPr>
              <a:t> заболеваний</a:t>
            </a:r>
            <a:endParaRPr lang="ru-RU" b="1" dirty="0">
              <a:latin typeface="Arial" panose="020B0604020202020204" pitchFamily="34" charset="0"/>
              <a:cs typeface="Arial" panose="020B0604020202020204" pitchFamily="34" charset="0"/>
            </a:endParaRPr>
          </a:p>
        </p:txBody>
      </p:sp>
      <p:pic>
        <p:nvPicPr>
          <p:cNvPr id="1026" name="Picture 2" descr="https://avatars.mds.yandex.net/get-pdb/211794/4754782c-8c9d-4416-9b87-3f2b83537793/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498" y="4018207"/>
            <a:ext cx="3631420" cy="231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26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562105"/>
            <a:ext cx="10921284" cy="3046988"/>
          </a:xfrm>
          <a:prstGeom prst="rect">
            <a:avLst/>
          </a:prstGeom>
          <a:noFill/>
        </p:spPr>
        <p:txBody>
          <a:bodyPr wrap="square" rtlCol="0">
            <a:spAutoFit/>
          </a:bodyPr>
          <a:lstStyle/>
          <a:p>
            <a:pPr algn="ctr"/>
            <a:r>
              <a:rPr lang="ru-RU" sz="1600" b="1" dirty="0" smtClean="0">
                <a:latin typeface="Arial" panose="020B0604020202020204" pitchFamily="34" charset="0"/>
                <a:cs typeface="Arial" panose="020B0604020202020204" pitchFamily="34" charset="0"/>
              </a:rPr>
              <a:t>ФИЗКУЛЬТУРА И СПОРТ</a:t>
            </a:r>
          </a:p>
          <a:p>
            <a:pPr algn="just"/>
            <a:r>
              <a:rPr lang="ru-RU" sz="1600" dirty="0" smtClean="0">
                <a:latin typeface="Arial" panose="020B0604020202020204" pitchFamily="34" charset="0"/>
                <a:cs typeface="Arial" panose="020B0604020202020204" pitchFamily="34" charset="0"/>
              </a:rPr>
              <a:t>это </a:t>
            </a:r>
            <a:r>
              <a:rPr lang="ru-RU" sz="1600" dirty="0">
                <a:latin typeface="Arial" panose="020B0604020202020204" pitchFamily="34" charset="0"/>
                <a:cs typeface="Arial" panose="020B0604020202020204" pitchFamily="34" charset="0"/>
              </a:rPr>
              <a:t>мощное средство в укреплении и сохранении здоровья, профилактике и снижении заболеваемости.</a:t>
            </a:r>
          </a:p>
          <a:p>
            <a:pPr algn="just"/>
            <a:r>
              <a:rPr lang="ru-RU" sz="1600" dirty="0">
                <a:latin typeface="Arial" panose="020B0604020202020204" pitchFamily="34" charset="0"/>
                <a:cs typeface="Arial" panose="020B0604020202020204" pitchFamily="34" charset="0"/>
              </a:rPr>
              <a:t>Систематическое занятие физическими упражнениями способствуют укреплению здоровья путем улучшения деятельности, в первую очередь, сердечно - сосудистой системы, органов дыхания и пищеварения, обмена веществ, способствуют повышению устойчивости организма к действию многих неблагоприятных факторов, в </a:t>
            </a:r>
            <a:r>
              <a:rPr lang="ru-RU" sz="1600" dirty="0" err="1">
                <a:latin typeface="Arial" panose="020B0604020202020204" pitchFamily="34" charset="0"/>
                <a:cs typeface="Arial" panose="020B0604020202020204" pitchFamily="34" charset="0"/>
              </a:rPr>
              <a:t>т.ч</a:t>
            </a:r>
            <a:r>
              <a:rPr lang="ru-RU" sz="1600" dirty="0">
                <a:latin typeface="Arial" panose="020B0604020202020204" pitchFamily="34" charset="0"/>
                <a:cs typeface="Arial" panose="020B0604020202020204" pitchFamily="34" charset="0"/>
              </a:rPr>
              <a:t>. простудных. Помимо этого включение дозированных занятий физкультурой в комплекс лечебных мероприятий совершенно необходимо для излечения многих заболеваний</a:t>
            </a:r>
            <a:r>
              <a:rPr lang="ru-RU" sz="1600" dirty="0" smtClean="0">
                <a:latin typeface="Arial" panose="020B0604020202020204" pitchFamily="34" charset="0"/>
                <a:cs typeface="Arial" panose="020B0604020202020204" pitchFamily="34" charset="0"/>
              </a:rPr>
              <a:t>.</a:t>
            </a:r>
          </a:p>
          <a:p>
            <a:pPr algn="just"/>
            <a:endParaRPr lang="ru-RU" sz="1600" dirty="0">
              <a:latin typeface="Arial" panose="020B0604020202020204" pitchFamily="34" charset="0"/>
              <a:cs typeface="Arial" panose="020B0604020202020204" pitchFamily="34" charset="0"/>
            </a:endParaRPr>
          </a:p>
          <a:p>
            <a:pPr algn="ctr"/>
            <a:r>
              <a:rPr lang="ru-RU" sz="1600" b="1" dirty="0" smtClean="0">
                <a:latin typeface="Arial" panose="020B0604020202020204" pitchFamily="34" charset="0"/>
                <a:cs typeface="Arial" panose="020B0604020202020204" pitchFamily="34" charset="0"/>
              </a:rPr>
              <a:t>ФИЗИЧЕСКАЯ КУЛЬТУРА  имеет два вида влияния на организм человека</a:t>
            </a:r>
            <a:r>
              <a:rPr lang="ru-RU" sz="1600" dirty="0" smtClean="0">
                <a:latin typeface="Arial" panose="020B0604020202020204" pitchFamily="34" charset="0"/>
                <a:cs typeface="Arial" panose="020B0604020202020204" pitchFamily="34" charset="0"/>
              </a:rPr>
              <a:t>:</a:t>
            </a:r>
          </a:p>
          <a:p>
            <a:pPr algn="just"/>
            <a:endParaRPr lang="ru-RU" sz="1600" dirty="0">
              <a:latin typeface="Arial" panose="020B0604020202020204" pitchFamily="34" charset="0"/>
              <a:cs typeface="Arial" panose="020B0604020202020204" pitchFamily="34" charset="0"/>
            </a:endParaRPr>
          </a:p>
          <a:p>
            <a:pPr algn="just"/>
            <a:endParaRPr lang="ru-RU" sz="1600" dirty="0">
              <a:latin typeface="Arial" panose="020B0604020202020204" pitchFamily="34" charset="0"/>
              <a:cs typeface="Arial" panose="020B0604020202020204" pitchFamily="34" charset="0"/>
            </a:endParaRPr>
          </a:p>
          <a:p>
            <a:pPr algn="just"/>
            <a:endParaRPr lang="ru-RU" sz="1600" dirty="0">
              <a:latin typeface="Arial" panose="020B0604020202020204" pitchFamily="34" charset="0"/>
              <a:cs typeface="Arial" panose="020B0604020202020204" pitchFamily="34" charset="0"/>
            </a:endParaRPr>
          </a:p>
        </p:txBody>
      </p:sp>
      <p:sp>
        <p:nvSpPr>
          <p:cNvPr id="3" name="TextBox 2"/>
          <p:cNvSpPr txBox="1"/>
          <p:nvPr/>
        </p:nvSpPr>
        <p:spPr>
          <a:xfrm>
            <a:off x="553792" y="2870429"/>
            <a:ext cx="4752304" cy="1477328"/>
          </a:xfrm>
          <a:prstGeom prst="rect">
            <a:avLst/>
          </a:prstGeom>
          <a:noFill/>
        </p:spPr>
        <p:txBody>
          <a:bodyPr wrap="square" rtlCol="0">
            <a:spAutoFit/>
          </a:bodyPr>
          <a:lstStyle/>
          <a:p>
            <a:pPr algn="just"/>
            <a:r>
              <a:rPr lang="ru-RU" dirty="0">
                <a:latin typeface="Arial" panose="020B0604020202020204" pitchFamily="34" charset="0"/>
                <a:cs typeface="Arial" panose="020B0604020202020204" pitchFamily="34" charset="0"/>
              </a:rPr>
              <a:t>ОБЩИЙ ЭФФЕКТ</a:t>
            </a:r>
          </a:p>
          <a:p>
            <a:pPr marL="285750" indent="-285750" algn="just">
              <a:buFontTx/>
              <a:buChar char="-"/>
            </a:pPr>
            <a:r>
              <a:rPr lang="ru-RU" dirty="0">
                <a:latin typeface="Arial" panose="020B0604020202020204" pitchFamily="34" charset="0"/>
                <a:cs typeface="Arial" panose="020B0604020202020204" pitchFamily="34" charset="0"/>
              </a:rPr>
              <a:t>к</a:t>
            </a:r>
            <a:r>
              <a:rPr lang="ru-RU" dirty="0" smtClean="0">
                <a:latin typeface="Arial" panose="020B0604020202020204" pitchFamily="34" charset="0"/>
                <a:cs typeface="Arial" panose="020B0604020202020204" pitchFamily="34" charset="0"/>
              </a:rPr>
              <a:t>омпенсирует </a:t>
            </a:r>
            <a:r>
              <a:rPr lang="ru-RU" dirty="0">
                <a:latin typeface="Arial" panose="020B0604020202020204" pitchFamily="34" charset="0"/>
                <a:cs typeface="Arial" panose="020B0604020202020204" pitchFamily="34" charset="0"/>
              </a:rPr>
              <a:t>дефицит двигательной </a:t>
            </a:r>
            <a:r>
              <a:rPr lang="ru-RU" dirty="0" smtClean="0">
                <a:latin typeface="Arial" panose="020B0604020202020204" pitchFamily="34" charset="0"/>
                <a:cs typeface="Arial" panose="020B0604020202020204" pitchFamily="34" charset="0"/>
              </a:rPr>
              <a:t>активности</a:t>
            </a:r>
          </a:p>
          <a:p>
            <a:pPr marL="285750" indent="-285750" algn="just">
              <a:buFontTx/>
              <a:buChar char="-"/>
            </a:pPr>
            <a:r>
              <a:rPr lang="ru-RU" dirty="0" smtClean="0">
                <a:latin typeface="Arial" panose="020B0604020202020204" pitchFamily="34" charset="0"/>
                <a:cs typeface="Arial" panose="020B0604020202020204" pitchFamily="34" charset="0"/>
              </a:rPr>
              <a:t>повышает устойчивость организма к простудным заболеваниям</a:t>
            </a:r>
            <a:endParaRPr lang="ru-RU" dirty="0">
              <a:latin typeface="Arial" panose="020B0604020202020204" pitchFamily="34" charset="0"/>
              <a:cs typeface="Arial" panose="020B0604020202020204" pitchFamily="34" charset="0"/>
            </a:endParaRPr>
          </a:p>
        </p:txBody>
      </p:sp>
      <p:sp>
        <p:nvSpPr>
          <p:cNvPr id="5" name="TextBox 4"/>
          <p:cNvSpPr txBox="1"/>
          <p:nvPr/>
        </p:nvSpPr>
        <p:spPr>
          <a:xfrm>
            <a:off x="6568223" y="2870429"/>
            <a:ext cx="4031088" cy="1477328"/>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СПЕЦИАЛЬНЫЙ ЭФФЕКТ</a:t>
            </a:r>
          </a:p>
          <a:p>
            <a:r>
              <a:rPr lang="ru-RU" dirty="0" smtClean="0">
                <a:latin typeface="Arial" panose="020B0604020202020204" pitchFamily="34" charset="0"/>
                <a:cs typeface="Arial" panose="020B0604020202020204" pitchFamily="34" charset="0"/>
              </a:rPr>
              <a:t>-повышает функциональные возможности сердечно-сосудистой и дыхательной систем</a:t>
            </a:r>
          </a:p>
          <a:p>
            <a:r>
              <a:rPr lang="ru-RU" dirty="0" smtClean="0">
                <a:latin typeface="Arial" panose="020B0604020202020204" pitchFamily="34" charset="0"/>
                <a:cs typeface="Arial" panose="020B0604020202020204" pitchFamily="34" charset="0"/>
              </a:rPr>
              <a:t>- Повышает тренированность</a:t>
            </a:r>
            <a:endParaRPr lang="ru-RU" dirty="0">
              <a:latin typeface="Arial" panose="020B0604020202020204" pitchFamily="34" charset="0"/>
              <a:cs typeface="Arial" panose="020B0604020202020204" pitchFamily="34" charset="0"/>
            </a:endParaRPr>
          </a:p>
        </p:txBody>
      </p:sp>
      <p:pic>
        <p:nvPicPr>
          <p:cNvPr id="10242" name="Picture 2" descr="https://st.depositphotos.com/1017986/5178/i/950/depositphotos_51784337-stock-photo-smiling-couple-stretching-outdo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09" y="4357149"/>
            <a:ext cx="2910625" cy="20087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pbs.twimg.com/media/Dgwp8uzX4AEEGeJ.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563" y="4379285"/>
            <a:ext cx="2979847" cy="19865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t.depositphotos.com/1017986/4981/i/950/depositphotos_49815203-stock-photo-smiling-couple-stretching-outdo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7177" y="4295859"/>
            <a:ext cx="3082388" cy="206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2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s://avatars.mds.yandex.net/get-zen_doc/1922981/pub_5d8b29fa433ecc00addb2bf2_5d8b2a057cccba00af219248/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5306" y="107490"/>
            <a:ext cx="2502169" cy="1388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9036" y="2201873"/>
            <a:ext cx="4868214" cy="830997"/>
          </a:xfrm>
          <a:prstGeom prst="rect">
            <a:avLst/>
          </a:prstGeom>
          <a:noFill/>
        </p:spPr>
        <p:txBody>
          <a:bodyPr wrap="square" rtlCol="0">
            <a:spAutoFit/>
          </a:bodyPr>
          <a:lstStyle/>
          <a:p>
            <a:pPr algn="ctr"/>
            <a:r>
              <a:rPr lang="ru-RU" sz="2400" dirty="0" smtClean="0">
                <a:solidFill>
                  <a:srgbClr val="FF0000"/>
                </a:solidFill>
              </a:rPr>
              <a:t>ПРОГРАММА </a:t>
            </a:r>
          </a:p>
          <a:p>
            <a:pPr algn="ctr"/>
            <a:r>
              <a:rPr lang="ru-RU" sz="2400" dirty="0" smtClean="0">
                <a:solidFill>
                  <a:srgbClr val="FF0000"/>
                </a:solidFill>
              </a:rPr>
              <a:t>ПРОФИЛАКТИКИ ЗАБОЛЕВАНИЙ</a:t>
            </a:r>
            <a:endParaRPr lang="ru-RU" sz="2400" dirty="0">
              <a:solidFill>
                <a:srgbClr val="FF0000"/>
              </a:solidFill>
            </a:endParaRPr>
          </a:p>
        </p:txBody>
      </p:sp>
      <p:sp>
        <p:nvSpPr>
          <p:cNvPr id="4" name="TextBox 3"/>
          <p:cNvSpPr txBox="1"/>
          <p:nvPr/>
        </p:nvSpPr>
        <p:spPr>
          <a:xfrm>
            <a:off x="708338" y="772732"/>
            <a:ext cx="3528811" cy="646331"/>
          </a:xfrm>
          <a:prstGeom prst="rect">
            <a:avLst/>
          </a:prstGeom>
          <a:noFill/>
        </p:spPr>
        <p:txBody>
          <a:bodyPr wrap="square" rtlCol="0">
            <a:spAutoFit/>
          </a:bodyPr>
          <a:lstStyle/>
          <a:p>
            <a:pPr algn="ctr"/>
            <a:r>
              <a:rPr lang="ru-RU" dirty="0" smtClean="0"/>
              <a:t>РЕГУЛЯРНАЯ ДВИГАТЕЛЬНАЯ АКТИВНОСТЬ</a:t>
            </a:r>
            <a:endParaRPr lang="ru-RU" dirty="0"/>
          </a:p>
        </p:txBody>
      </p:sp>
      <p:sp>
        <p:nvSpPr>
          <p:cNvPr id="5" name="TextBox 4"/>
          <p:cNvSpPr txBox="1"/>
          <p:nvPr/>
        </p:nvSpPr>
        <p:spPr>
          <a:xfrm>
            <a:off x="4707228" y="882304"/>
            <a:ext cx="3309870" cy="369332"/>
          </a:xfrm>
          <a:prstGeom prst="rect">
            <a:avLst/>
          </a:prstGeom>
          <a:solidFill>
            <a:schemeClr val="bg1">
              <a:lumMod val="95000"/>
            </a:schemeClr>
          </a:solidFill>
          <a:ln>
            <a:solidFill>
              <a:schemeClr val="bg1"/>
            </a:solidFill>
          </a:ln>
        </p:spPr>
        <p:txBody>
          <a:bodyPr wrap="square" rtlCol="0">
            <a:spAutoFit/>
          </a:bodyPr>
          <a:lstStyle/>
          <a:p>
            <a:r>
              <a:rPr lang="ru-RU" dirty="0" smtClean="0"/>
              <a:t>РАЦИОНАЛЬНОЕ ПИТАНИЕ</a:t>
            </a:r>
            <a:endParaRPr lang="ru-RU" dirty="0"/>
          </a:p>
        </p:txBody>
      </p:sp>
      <p:sp>
        <p:nvSpPr>
          <p:cNvPr id="6" name="TextBox 5"/>
          <p:cNvSpPr txBox="1"/>
          <p:nvPr/>
        </p:nvSpPr>
        <p:spPr>
          <a:xfrm>
            <a:off x="8409904" y="786804"/>
            <a:ext cx="2936383" cy="369332"/>
          </a:xfrm>
          <a:prstGeom prst="rect">
            <a:avLst/>
          </a:prstGeom>
          <a:noFill/>
        </p:spPr>
        <p:txBody>
          <a:bodyPr wrap="square" rtlCol="0">
            <a:spAutoFit/>
          </a:bodyPr>
          <a:lstStyle/>
          <a:p>
            <a:r>
              <a:rPr lang="ru-RU" dirty="0" smtClean="0"/>
              <a:t>СОБЛЮДЕНИЕ РЕЖИМА ДНЯ</a:t>
            </a:r>
            <a:endParaRPr lang="ru-RU" dirty="0"/>
          </a:p>
        </p:txBody>
      </p:sp>
      <p:sp>
        <p:nvSpPr>
          <p:cNvPr id="7" name="TextBox 6"/>
          <p:cNvSpPr txBox="1"/>
          <p:nvPr/>
        </p:nvSpPr>
        <p:spPr>
          <a:xfrm>
            <a:off x="484436" y="3241220"/>
            <a:ext cx="3374264" cy="646331"/>
          </a:xfrm>
          <a:prstGeom prst="rect">
            <a:avLst/>
          </a:prstGeom>
          <a:noFill/>
        </p:spPr>
        <p:txBody>
          <a:bodyPr wrap="square" rtlCol="0">
            <a:spAutoFit/>
          </a:bodyPr>
          <a:lstStyle/>
          <a:p>
            <a:r>
              <a:rPr lang="ru-RU" dirty="0" smtClean="0"/>
              <a:t>РАЗУМНАЯ ПСИХИЧЕСКАЯ САМОРЕГУЛЯЦИЯ</a:t>
            </a:r>
            <a:endParaRPr lang="ru-RU" dirty="0"/>
          </a:p>
        </p:txBody>
      </p:sp>
      <p:sp>
        <p:nvSpPr>
          <p:cNvPr id="8" name="TextBox 7"/>
          <p:cNvSpPr txBox="1"/>
          <p:nvPr/>
        </p:nvSpPr>
        <p:spPr>
          <a:xfrm>
            <a:off x="3979571" y="4284921"/>
            <a:ext cx="3206839" cy="369332"/>
          </a:xfrm>
          <a:prstGeom prst="rect">
            <a:avLst/>
          </a:prstGeom>
          <a:noFill/>
        </p:spPr>
        <p:txBody>
          <a:bodyPr wrap="square" rtlCol="0">
            <a:spAutoFit/>
          </a:bodyPr>
          <a:lstStyle/>
          <a:p>
            <a:r>
              <a:rPr lang="ru-RU" dirty="0" smtClean="0"/>
              <a:t>ВЫПОЛНЕНИЕ ЛИЧНОЙ ГИГИЕНЫ</a:t>
            </a:r>
            <a:endParaRPr lang="ru-RU" dirty="0"/>
          </a:p>
        </p:txBody>
      </p:sp>
      <p:sp>
        <p:nvSpPr>
          <p:cNvPr id="9" name="TextBox 8"/>
          <p:cNvSpPr txBox="1"/>
          <p:nvPr/>
        </p:nvSpPr>
        <p:spPr>
          <a:xfrm>
            <a:off x="8441484" y="3788981"/>
            <a:ext cx="2530699" cy="646331"/>
          </a:xfrm>
          <a:prstGeom prst="rect">
            <a:avLst/>
          </a:prstGeom>
          <a:noFill/>
        </p:spPr>
        <p:txBody>
          <a:bodyPr wrap="square" rtlCol="0">
            <a:spAutoFit/>
          </a:bodyPr>
          <a:lstStyle/>
          <a:p>
            <a:r>
              <a:rPr lang="ru-RU" dirty="0" smtClean="0"/>
              <a:t>ЗАКАЛИВАНИЕ ОРГАНИЗМА</a:t>
            </a:r>
            <a:endParaRPr lang="ru-RU" dirty="0"/>
          </a:p>
        </p:txBody>
      </p:sp>
      <p:sp>
        <p:nvSpPr>
          <p:cNvPr id="10" name="TextBox 9"/>
          <p:cNvSpPr txBox="1"/>
          <p:nvPr/>
        </p:nvSpPr>
        <p:spPr>
          <a:xfrm>
            <a:off x="9133267" y="2112135"/>
            <a:ext cx="3058733" cy="646331"/>
          </a:xfrm>
          <a:prstGeom prst="rect">
            <a:avLst/>
          </a:prstGeom>
          <a:noFill/>
        </p:spPr>
        <p:txBody>
          <a:bodyPr wrap="square" rtlCol="0">
            <a:spAutoFit/>
          </a:bodyPr>
          <a:lstStyle/>
          <a:p>
            <a:r>
              <a:rPr lang="ru-RU" dirty="0" smtClean="0"/>
              <a:t>ОТКАЗ ОТ ВРЕДНЫХ ПРИВЫЧЕК</a:t>
            </a:r>
            <a:endParaRPr lang="ru-RU" dirty="0"/>
          </a:p>
        </p:txBody>
      </p:sp>
      <p:sp>
        <p:nvSpPr>
          <p:cNvPr id="11" name="TextBox 10"/>
          <p:cNvSpPr txBox="1"/>
          <p:nvPr/>
        </p:nvSpPr>
        <p:spPr>
          <a:xfrm>
            <a:off x="489398" y="2201873"/>
            <a:ext cx="2343954" cy="369332"/>
          </a:xfrm>
          <a:prstGeom prst="rect">
            <a:avLst/>
          </a:prstGeom>
          <a:noFill/>
        </p:spPr>
        <p:txBody>
          <a:bodyPr wrap="square" rtlCol="0">
            <a:spAutoFit/>
          </a:bodyPr>
          <a:lstStyle/>
          <a:p>
            <a:r>
              <a:rPr lang="ru-RU" dirty="0" smtClean="0"/>
              <a:t>САМОМАССАЖ</a:t>
            </a:r>
            <a:endParaRPr lang="ru-RU" dirty="0"/>
          </a:p>
        </p:txBody>
      </p:sp>
      <p:sp>
        <p:nvSpPr>
          <p:cNvPr id="12" name="Стрелка вниз 11"/>
          <p:cNvSpPr/>
          <p:nvPr/>
        </p:nvSpPr>
        <p:spPr>
          <a:xfrm>
            <a:off x="5430827" y="3216341"/>
            <a:ext cx="484632" cy="60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7901188" y="2229238"/>
            <a:ext cx="7015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8856521">
            <a:off x="7399993" y="1627504"/>
            <a:ext cx="7015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2405915">
            <a:off x="7476805" y="3117621"/>
            <a:ext cx="7015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0800000">
            <a:off x="5340674" y="1419063"/>
            <a:ext cx="484632" cy="60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10800000">
            <a:off x="2344211" y="2181817"/>
            <a:ext cx="892314" cy="51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13266313">
            <a:off x="3533153" y="1660087"/>
            <a:ext cx="651097" cy="405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rot="2947759">
            <a:off x="3342830" y="2900082"/>
            <a:ext cx="484632" cy="760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6" descr="https://tainoznanie.com/wp-content/uploads/2020/01/%D0%B7%D0%B4%D0%BE%D1%80%D0%BE%D0%B2%D1%8B%D0%B9-%D0%BE%D0%B1%D1%80%D0%B0%D0%B7-%D0%B6%D0%B8%D0%B7%D0%BD%D0%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6" y="4112146"/>
            <a:ext cx="3447201" cy="229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5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87" y="373487"/>
            <a:ext cx="8925059" cy="3416320"/>
          </a:xfrm>
          <a:prstGeom prst="rect">
            <a:avLst/>
          </a:prstGeom>
          <a:noFill/>
        </p:spPr>
        <p:txBody>
          <a:bodyPr wrap="square" rtlCol="0">
            <a:spAutoFit/>
          </a:bodyPr>
          <a:lstStyle/>
          <a:p>
            <a:pPr algn="ctr">
              <a:lnSpc>
                <a:spcPct val="150000"/>
              </a:lnSpc>
            </a:pPr>
            <a:r>
              <a:rPr lang="ru-RU" dirty="0" smtClean="0"/>
              <a:t> ДВИГАТЕЛЬНАЯ АКТИВНОСТЬ ВКЛЮЧАЕТ:</a:t>
            </a:r>
          </a:p>
          <a:p>
            <a:pPr marL="342900" indent="-342900">
              <a:lnSpc>
                <a:spcPct val="150000"/>
              </a:lnSpc>
              <a:buAutoNum type="arabicPeriod"/>
            </a:pPr>
            <a:r>
              <a:rPr lang="ru-RU" dirty="0" smtClean="0"/>
              <a:t>РАЗНООБРАЗНЫЕ ФИЗИЧЕСКИЕ УПРАЖНЕНИЯ: ХОДЬБА, БЕГ, ЧЕРЕДОВАНИЕ БЕГА С ХОДЬБОЙ, ПЛАВАНИЕ, ЕЗДА НА ВЕЛОСИПЕДЕ,  ГРЕБЛЯ, ЛЫЖИ, КОНЬКИ Т.Д.</a:t>
            </a:r>
          </a:p>
          <a:p>
            <a:pPr marL="342900" indent="-342900">
              <a:lnSpc>
                <a:spcPct val="150000"/>
              </a:lnSpc>
              <a:buAutoNum type="arabicPeriod"/>
            </a:pPr>
            <a:r>
              <a:rPr lang="ru-RU" dirty="0" smtClean="0"/>
              <a:t>ГИМНАСТИКА: ОСНОВНАЯ, ГИГИЕНИЧЕСКАЯ, РИТМИЧЕСКАЯ, ЛЕЧЕБНАЯ.</a:t>
            </a:r>
          </a:p>
          <a:p>
            <a:pPr marL="342900" indent="-342900">
              <a:lnSpc>
                <a:spcPct val="150000"/>
              </a:lnSpc>
              <a:buAutoNum type="arabicPeriod"/>
            </a:pPr>
            <a:r>
              <a:rPr lang="ru-RU" dirty="0" smtClean="0"/>
              <a:t>СПЕЦИАЛЬНЫЕ СИЛОВЫЕ УПРАЖНЕНИЯ</a:t>
            </a:r>
          </a:p>
          <a:p>
            <a:pPr marL="342900" indent="-342900">
              <a:lnSpc>
                <a:spcPct val="150000"/>
              </a:lnSpc>
              <a:buAutoNum type="arabicPeriod"/>
            </a:pPr>
            <a:r>
              <a:rPr lang="ru-RU" dirty="0" smtClean="0"/>
              <a:t>ЛЕЧЕБНАЯ ФИЗИЧЕСКАЯ КУЛЬТУРА (ЛФК) – ДОЗИРОВАННЫЕ ФИЗИЧЕСКИЕ УПРАЖНЕНИЯ, УЛУЧШАЮЩИЕ ОБЩЕЕ СОСТОЯНИЕ ОРГАНИЗМА И ДР.</a:t>
            </a:r>
          </a:p>
          <a:p>
            <a:pPr marL="342900" indent="-342900">
              <a:lnSpc>
                <a:spcPct val="150000"/>
              </a:lnSpc>
              <a:buAutoNum type="arabicPeriod"/>
            </a:pPr>
            <a:r>
              <a:rPr lang="ru-RU" dirty="0" smtClean="0"/>
              <a:t>ДЫХАТЕЛЬНЫЕ УПРАЖНЕНИЯ </a:t>
            </a:r>
            <a:endParaRPr lang="ru-RU" dirty="0"/>
          </a:p>
        </p:txBody>
      </p:sp>
      <p:pic>
        <p:nvPicPr>
          <p:cNvPr id="3" name="Picture 8" descr="https://cdn.vluki.ru/v3/49/d5/49d583f090ea64ca17b808718c5c62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95" y="2987899"/>
            <a:ext cx="4331593" cy="32486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vatars.mds.yandex.net/get-pdb/966350/011f352b-25d8-4fea-8af8-70046a3d97c6/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40" y="3771169"/>
            <a:ext cx="3374266" cy="263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77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418" y="181963"/>
            <a:ext cx="10016836" cy="5909310"/>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Занятия ходьбой </a:t>
            </a:r>
            <a:r>
              <a:rPr lang="ru-RU" dirty="0" smtClean="0">
                <a:latin typeface="Arial" panose="020B0604020202020204" pitchFamily="34" charset="0"/>
                <a:cs typeface="Arial" panose="020B0604020202020204" pitchFamily="34" charset="0"/>
              </a:rPr>
              <a:t>относят к легкой нагрузке. Такая нагрузка </a:t>
            </a:r>
          </a:p>
          <a:p>
            <a:r>
              <a:rPr lang="ru-RU" dirty="0" smtClean="0">
                <a:latin typeface="Arial" panose="020B0604020202020204" pitchFamily="34" charset="0"/>
                <a:cs typeface="Arial" panose="020B0604020202020204" pitchFamily="34" charset="0"/>
              </a:rPr>
              <a:t>приводит к улучшению настроения, самочувствия, сна.</a:t>
            </a:r>
          </a:p>
          <a:p>
            <a:endParaRPr lang="ru-RU" b="1" dirty="0" smtClean="0">
              <a:latin typeface="Arial" panose="020B0604020202020204" pitchFamily="34" charset="0"/>
              <a:cs typeface="Arial" panose="020B0604020202020204" pitchFamily="34" charset="0"/>
            </a:endParaRPr>
          </a:p>
          <a:p>
            <a:r>
              <a:rPr lang="ru-RU" b="1" dirty="0" smtClean="0">
                <a:latin typeface="Arial" panose="020B0604020202020204" pitchFamily="34" charset="0"/>
                <a:cs typeface="Arial" panose="020B0604020202020204" pitchFamily="34" charset="0"/>
              </a:rPr>
              <a:t>Бег, чередующийся с ходьбой </a:t>
            </a:r>
            <a:r>
              <a:rPr lang="ru-RU" dirty="0" smtClean="0">
                <a:latin typeface="Arial" panose="020B0604020202020204" pitchFamily="34" charset="0"/>
                <a:cs typeface="Arial" panose="020B0604020202020204" pitchFamily="34" charset="0"/>
              </a:rPr>
              <a:t>– это умеренная нагрузка. </a:t>
            </a:r>
          </a:p>
          <a:p>
            <a:r>
              <a:rPr lang="ru-RU" dirty="0" smtClean="0">
                <a:latin typeface="Arial" panose="020B0604020202020204" pitchFamily="34" charset="0"/>
                <a:cs typeface="Arial" panose="020B0604020202020204" pitchFamily="34" charset="0"/>
              </a:rPr>
              <a:t>Она способствует улучшению функционирования систем </a:t>
            </a:r>
          </a:p>
          <a:p>
            <a:r>
              <a:rPr lang="ru-RU" dirty="0" smtClean="0">
                <a:latin typeface="Arial" panose="020B0604020202020204" pitchFamily="34" charset="0"/>
                <a:cs typeface="Arial" panose="020B0604020202020204" pitchFamily="34" charset="0"/>
              </a:rPr>
              <a:t>кровообращения, повышению возможностей сердечной деятельности, </a:t>
            </a:r>
          </a:p>
          <a:p>
            <a:r>
              <a:rPr lang="ru-RU" dirty="0" smtClean="0">
                <a:latin typeface="Arial" panose="020B0604020202020204" pitchFamily="34" charset="0"/>
                <a:cs typeface="Arial" panose="020B0604020202020204" pitchFamily="34" charset="0"/>
              </a:rPr>
              <a:t>снижению частоты пульса и давления в состоянии покоя. </a:t>
            </a:r>
            <a:endParaRPr lang="ru-RU" dirty="0" smtClean="0">
              <a:latin typeface="Arial" panose="020B0604020202020204" pitchFamily="34" charset="0"/>
              <a:cs typeface="Arial" panose="020B0604020202020204" pitchFamily="34" charset="0"/>
            </a:endParaRPr>
          </a:p>
          <a:p>
            <a:r>
              <a:rPr lang="ru-RU" b="1" dirty="0" smtClean="0">
                <a:latin typeface="Arial" panose="020B0604020202020204" pitchFamily="34" charset="0"/>
                <a:cs typeface="Arial" panose="020B0604020202020204" pitchFamily="34" charset="0"/>
              </a:rPr>
              <a:t>Бег</a:t>
            </a:r>
            <a:r>
              <a:rPr lang="ru-RU" dirty="0" smtClean="0">
                <a:latin typeface="Arial" panose="020B0604020202020204" pitchFamily="34" charset="0"/>
                <a:cs typeface="Arial" panose="020B0604020202020204" pitchFamily="34" charset="0"/>
              </a:rPr>
              <a:t> – это самый </a:t>
            </a:r>
            <a:r>
              <a:rPr lang="ru-RU" dirty="0">
                <a:latin typeface="Arial" panose="020B0604020202020204" pitchFamily="34" charset="0"/>
                <a:cs typeface="Arial" panose="020B0604020202020204" pitchFamily="34" charset="0"/>
              </a:rPr>
              <a:t>доступный из всех видов занятий физкультурой.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Бег </a:t>
            </a:r>
            <a:r>
              <a:rPr lang="ru-RU" dirty="0">
                <a:latin typeface="Arial" panose="020B0604020202020204" pitchFamily="34" charset="0"/>
                <a:cs typeface="Arial" panose="020B0604020202020204" pitchFamily="34" charset="0"/>
              </a:rPr>
              <a:t>заставляет работать все основные группы мышц тела и </a:t>
            </a:r>
            <a:r>
              <a:rPr lang="ru-RU" dirty="0" smtClean="0">
                <a:latin typeface="Arial" panose="020B0604020202020204" pitchFamily="34" charset="0"/>
                <a:cs typeface="Arial" panose="020B0604020202020204" pitchFamily="34" charset="0"/>
              </a:rPr>
              <a:t>возмещает </a:t>
            </a:r>
            <a:r>
              <a:rPr lang="ru-RU" dirty="0">
                <a:latin typeface="Arial" panose="020B0604020202020204" pitchFamily="34" charset="0"/>
                <a:cs typeface="Arial" panose="020B0604020202020204" pitchFamily="34" charset="0"/>
              </a:rPr>
              <a:t>недостающие </a:t>
            </a:r>
            <a:r>
              <a:rPr lang="ru-RU" dirty="0" err="1" smtClean="0">
                <a:latin typeface="Arial" panose="020B0604020202020204" pitchFamily="34" charset="0"/>
                <a:cs typeface="Arial" panose="020B0604020202020204" pitchFamily="34" charset="0"/>
              </a:rPr>
              <a:t>энергозатраты</a:t>
            </a:r>
            <a:r>
              <a:rPr lang="ru-RU"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Бег </a:t>
            </a:r>
            <a:r>
              <a:rPr lang="ru-RU" dirty="0">
                <a:latin typeface="Arial" panose="020B0604020202020204" pitchFamily="34" charset="0"/>
                <a:cs typeface="Arial" panose="020B0604020202020204" pitchFamily="34" charset="0"/>
              </a:rPr>
              <a:t>укрепляет систему кровообращения, что является отлично профилактикой заболеваний сердца. Бег также меняет кислородный и биохимический состав крови, что ведет к отсутствию кислородного голодания и снижению риска возникновения рака.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Бег </a:t>
            </a:r>
            <a:r>
              <a:rPr lang="ru-RU" dirty="0">
                <a:latin typeface="Arial" panose="020B0604020202020204" pitchFamily="34" charset="0"/>
                <a:cs typeface="Arial" panose="020B0604020202020204" pitchFamily="34" charset="0"/>
              </a:rPr>
              <a:t>стимулирует обмен </a:t>
            </a:r>
            <a:r>
              <a:rPr lang="ru-RU" dirty="0" smtClean="0">
                <a:latin typeface="Arial" panose="020B0604020202020204" pitchFamily="34" charset="0"/>
                <a:cs typeface="Arial" panose="020B0604020202020204" pitchFamily="34" charset="0"/>
              </a:rPr>
              <a:t>веществ, поднимает </a:t>
            </a:r>
            <a:r>
              <a:rPr lang="ru-RU" dirty="0">
                <a:latin typeface="Arial" panose="020B0604020202020204" pitchFamily="34" charset="0"/>
                <a:cs typeface="Arial" panose="020B0604020202020204" pitchFamily="34" charset="0"/>
              </a:rPr>
              <a:t>настроение и </a:t>
            </a:r>
            <a:r>
              <a:rPr lang="ru-RU" dirty="0" smtClean="0">
                <a:latin typeface="Arial" panose="020B0604020202020204" pitchFamily="34" charset="0"/>
                <a:cs typeface="Arial" panose="020B0604020202020204" pitchFamily="34" charset="0"/>
              </a:rPr>
              <a:t>улучшает </a:t>
            </a:r>
            <a:r>
              <a:rPr lang="ru-RU" dirty="0">
                <a:latin typeface="Arial" panose="020B0604020202020204" pitchFamily="34" charset="0"/>
                <a:cs typeface="Arial" panose="020B0604020202020204" pitchFamily="34" charset="0"/>
              </a:rPr>
              <a:t>работу нервной системы.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Бег </a:t>
            </a:r>
            <a:r>
              <a:rPr lang="ru-RU" dirty="0">
                <a:latin typeface="Arial" panose="020B0604020202020204" pitchFamily="34" charset="0"/>
                <a:cs typeface="Arial" panose="020B0604020202020204" pitchFamily="34" charset="0"/>
              </a:rPr>
              <a:t>положительно влияет и нормализует работу пищеварительной системы.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Бег </a:t>
            </a:r>
            <a:r>
              <a:rPr lang="ru-RU" dirty="0">
                <a:latin typeface="Arial" panose="020B0604020202020204" pitchFamily="34" charset="0"/>
                <a:cs typeface="Arial" panose="020B0604020202020204" pitchFamily="34" charset="0"/>
              </a:rPr>
              <a:t>снимает головные боли, избавляет от бессонницы, стойко снижает артериальное давление, замедляет процессы старения в организме, избавляет от частых простудных заболеваний, повышает выносливость и работоспособность</a:t>
            </a:r>
            <a:r>
              <a:rPr lang="ru-RU"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endParaRPr lang="ru-RU" dirty="0"/>
          </a:p>
        </p:txBody>
      </p:sp>
      <p:pic>
        <p:nvPicPr>
          <p:cNvPr id="4" name="Picture 2" descr="https://avatars.mds.yandex.net/get-pdb/163339/539e6197-18c9-4891-95ea-94e37bbd90b6/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6979" y="0"/>
            <a:ext cx="3590718" cy="239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36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887" y="457200"/>
            <a:ext cx="10740044" cy="4708981"/>
          </a:xfrm>
          <a:prstGeom prst="rect">
            <a:avLst/>
          </a:prstGeom>
          <a:noFill/>
        </p:spPr>
        <p:txBody>
          <a:bodyPr wrap="square" rtlCol="0">
            <a:spAutoFit/>
          </a:bodyPr>
          <a:lstStyle/>
          <a:p>
            <a:pPr algn="just"/>
            <a:r>
              <a:rPr lang="ru-RU" sz="1600" b="1" dirty="0">
                <a:latin typeface="Arial" panose="020B0604020202020204" pitchFamily="34" charset="0"/>
                <a:cs typeface="Arial" panose="020B0604020202020204" pitchFamily="34" charset="0"/>
              </a:rPr>
              <a:t>Гимнастика</a:t>
            </a:r>
            <a:r>
              <a:rPr lang="ru-RU" sz="1600" dirty="0">
                <a:latin typeface="Arial" panose="020B0604020202020204" pitchFamily="34" charset="0"/>
                <a:cs typeface="Arial" panose="020B0604020202020204" pitchFamily="34" charset="0"/>
              </a:rPr>
              <a:t> развивает все пять физических возможностей человека - силу, выносливость, скорость, координацию и гибкость. </a:t>
            </a:r>
            <a:endParaRPr lang="ru-RU" sz="1600" dirty="0" smtClean="0">
              <a:latin typeface="Arial" panose="020B0604020202020204" pitchFamily="34" charset="0"/>
              <a:cs typeface="Arial" panose="020B0604020202020204" pitchFamily="34" charset="0"/>
            </a:endParaRPr>
          </a:p>
          <a:p>
            <a:pPr algn="just"/>
            <a:r>
              <a:rPr lang="ru-RU" sz="1600" dirty="0" smtClean="0">
                <a:latin typeface="Arial" panose="020B0604020202020204" pitchFamily="34" charset="0"/>
                <a:cs typeface="Arial" panose="020B0604020202020204" pitchFamily="34" charset="0"/>
              </a:rPr>
              <a:t>Гимнастика </a:t>
            </a:r>
            <a:r>
              <a:rPr lang="ru-RU" sz="1600" dirty="0">
                <a:latin typeface="Arial" panose="020B0604020202020204" pitchFamily="34" charset="0"/>
                <a:cs typeface="Arial" panose="020B0604020202020204" pitchFamily="34" charset="0"/>
              </a:rPr>
              <a:t>служит для укрепления здоровья, гармоничного развития человека, его физического совершенствования. </a:t>
            </a:r>
            <a:endParaRPr lang="ru-RU" sz="1600" dirty="0" smtClean="0">
              <a:latin typeface="Arial" panose="020B0604020202020204" pitchFamily="34" charset="0"/>
              <a:cs typeface="Arial" panose="020B0604020202020204" pitchFamily="34" charset="0"/>
            </a:endParaRPr>
          </a:p>
          <a:p>
            <a:pPr algn="just"/>
            <a:r>
              <a:rPr lang="ru-RU" sz="1600" dirty="0" smtClean="0">
                <a:latin typeface="Arial" panose="020B0604020202020204" pitchFamily="34" charset="0"/>
                <a:cs typeface="Arial" panose="020B0604020202020204" pitchFamily="34" charset="0"/>
              </a:rPr>
              <a:t>Гимнастика </a:t>
            </a:r>
            <a:r>
              <a:rPr lang="ru-RU" sz="1600" dirty="0">
                <a:latin typeface="Arial" panose="020B0604020202020204" pitchFamily="34" charset="0"/>
                <a:cs typeface="Arial" panose="020B0604020202020204" pitchFamily="34" charset="0"/>
              </a:rPr>
              <a:t>может воздействовать как на весь организм в целом, так и на отдельные органы и системы. То есть, по большому счету, под обозначение «гимнастика» мы можем подставить какие угодно физические упражнения. </a:t>
            </a:r>
            <a:endParaRPr lang="ru-RU" sz="1600" dirty="0" smtClean="0">
              <a:latin typeface="Arial" panose="020B0604020202020204" pitchFamily="34" charset="0"/>
              <a:cs typeface="Arial" panose="020B0604020202020204" pitchFamily="34" charset="0"/>
            </a:endParaRPr>
          </a:p>
          <a:p>
            <a:pPr algn="ctr"/>
            <a:r>
              <a:rPr lang="ru-RU" sz="1600" b="1" dirty="0" smtClean="0">
                <a:latin typeface="Arial" panose="020B0604020202020204" pitchFamily="34" charset="0"/>
                <a:cs typeface="Arial" panose="020B0604020202020204" pitchFamily="34" charset="0"/>
              </a:rPr>
              <a:t>ВИДЫ ГИМНАСТИКИ:</a:t>
            </a:r>
            <a:endParaRPr lang="ru-RU" sz="1600" b="1" dirty="0">
              <a:latin typeface="Arial" panose="020B0604020202020204" pitchFamily="34" charset="0"/>
              <a:cs typeface="Arial" panose="020B0604020202020204" pitchFamily="34" charset="0"/>
            </a:endParaRPr>
          </a:p>
          <a:p>
            <a:pPr algn="just"/>
            <a:endParaRPr lang="ru-RU" sz="1600" b="1" dirty="0" smtClean="0">
              <a:latin typeface="Arial" panose="020B0604020202020204" pitchFamily="34" charset="0"/>
              <a:cs typeface="Arial" panose="020B0604020202020204" pitchFamily="34" charset="0"/>
            </a:endParaRPr>
          </a:p>
          <a:p>
            <a:pPr algn="just"/>
            <a:r>
              <a:rPr lang="ru-RU" sz="1600" b="1" dirty="0" smtClean="0">
                <a:latin typeface="Arial" panose="020B0604020202020204" pitchFamily="34" charset="0"/>
                <a:cs typeface="Arial" panose="020B0604020202020204" pitchFamily="34" charset="0"/>
              </a:rPr>
              <a:t>Лечебная </a:t>
            </a:r>
            <a:r>
              <a:rPr lang="ru-RU" sz="1600" b="1" dirty="0">
                <a:latin typeface="Arial" panose="020B0604020202020204" pitchFamily="34" charset="0"/>
                <a:cs typeface="Arial" panose="020B0604020202020204" pitchFamily="34" charset="0"/>
              </a:rPr>
              <a:t>гимнастика </a:t>
            </a:r>
            <a:r>
              <a:rPr lang="ru-RU" sz="1600" dirty="0">
                <a:latin typeface="Arial" panose="020B0604020202020204" pitchFamily="34" charset="0"/>
                <a:cs typeface="Arial" panose="020B0604020202020204" pitchFamily="34" charset="0"/>
              </a:rPr>
              <a:t>является основной формой профилактики, лечения и реабилитации при различных заболеваниях. Лечебная гимнастика применяет такие упражнения, которые направлены на восстановление функций пораженного органа, но отсутствует усиленная нагрузка на него. Лечебная гимнастика может использовать также такие упражнения, как дозированная ходьба, специальные дыхательные упражнения, прогулки, спортивные игры, плавание, катание на лыжах и другое. Ценность ее еще и в том, что помимо лечебного действия, лечебная гимнастика оказывает общее положительное воздействие на организм. Лечебная гимнастика проводится исключительно под контролем врача. Врач решает, какова должна быть физическая нагрузка для данного пациента с его конкретным заболеванием. Поэтому в большинстве случаев лечебная гимнастика носит индивидуальный характер.</a:t>
            </a:r>
          </a:p>
          <a:p>
            <a:endParaRPr lang="ru-RU" sz="1200" dirty="0">
              <a:latin typeface="Arial" panose="020B0604020202020204" pitchFamily="34" charset="0"/>
              <a:cs typeface="Arial" panose="020B0604020202020204" pitchFamily="34" charset="0"/>
            </a:endParaRPr>
          </a:p>
        </p:txBody>
      </p:sp>
      <p:pic>
        <p:nvPicPr>
          <p:cNvPr id="6146" name="Picture 2" descr="https://avatars.mds.yandex.net/get-pdb/234183/2ed53a8c-a7e5-4daa-84fe-c37846b4ceb1/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565" y="4935718"/>
            <a:ext cx="2233366" cy="14285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jonathanivyphoto.com/wp-content/uploads/2016/04/Fitness-Engagement-Photos_0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863" y="4935718"/>
            <a:ext cx="2257196" cy="15026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t.depositphotos.com/1017986/5017/i/950/depositphotos_50174573-stock-photo-smiling-couple-stretching-outdo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87" y="4935717"/>
            <a:ext cx="2253972" cy="150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141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386367"/>
            <a:ext cx="2859110" cy="5478423"/>
          </a:xfrm>
          <a:prstGeom prst="rect">
            <a:avLst/>
          </a:prstGeom>
          <a:noFill/>
        </p:spPr>
        <p:txBody>
          <a:bodyPr wrap="square" rtlCol="0">
            <a:spAutoFit/>
          </a:bodyPr>
          <a:lstStyle/>
          <a:p>
            <a:r>
              <a:rPr lang="ru-RU" sz="1400" b="1" dirty="0">
                <a:latin typeface="Arial" panose="020B0604020202020204" pitchFamily="34" charset="0"/>
                <a:cs typeface="Arial" panose="020B0604020202020204" pitchFamily="34" charset="0"/>
              </a:rPr>
              <a:t>Основная гимнастика </a:t>
            </a:r>
            <a:r>
              <a:rPr lang="ru-RU" sz="1400" dirty="0">
                <a:latin typeface="Arial" panose="020B0604020202020204" pitchFamily="34" charset="0"/>
                <a:cs typeface="Arial" panose="020B0604020202020204" pitchFamily="34" charset="0"/>
              </a:rPr>
              <a:t>применяется для общего физического развития и укрепления здоровья человека. А также основная гимнастика может использоваться для развития у человека новых двигательных навыков, или для подготовки занимающегося к более сложным двигательным действиям. Основная гимнастика может включать такие упражнения, как ходьба, бег, метание, лазание, упражнения для координации, преодоление препятствий, ползание, поднимание и переноска груза и многое другое. Основная гимнастика может использовать подручные спортивные снаряды, например, гимнастический конь, кольца, брусья, перекладина, бревно и </a:t>
            </a:r>
            <a:r>
              <a:rPr lang="ru-RU" sz="1400" dirty="0" smtClean="0">
                <a:latin typeface="Arial" panose="020B0604020202020204" pitchFamily="34" charset="0"/>
                <a:cs typeface="Arial" panose="020B0604020202020204" pitchFamily="34" charset="0"/>
              </a:rPr>
              <a:t>др.</a:t>
            </a:r>
            <a:endParaRPr lang="ru-RU" sz="1400" dirty="0">
              <a:latin typeface="Arial" panose="020B0604020202020204" pitchFamily="34" charset="0"/>
              <a:cs typeface="Arial" panose="020B0604020202020204" pitchFamily="34" charset="0"/>
            </a:endParaRPr>
          </a:p>
          <a:p>
            <a:endParaRPr lang="ru-RU" sz="1400" dirty="0"/>
          </a:p>
        </p:txBody>
      </p:sp>
      <p:sp>
        <p:nvSpPr>
          <p:cNvPr id="3" name="TextBox 2"/>
          <p:cNvSpPr txBox="1"/>
          <p:nvPr/>
        </p:nvSpPr>
        <p:spPr>
          <a:xfrm>
            <a:off x="3103809" y="386367"/>
            <a:ext cx="2949262" cy="3385542"/>
          </a:xfrm>
          <a:prstGeom prst="rect">
            <a:avLst/>
          </a:prstGeom>
          <a:noFill/>
        </p:spPr>
        <p:txBody>
          <a:bodyPr wrap="square" rtlCol="0">
            <a:spAutoFit/>
          </a:bodyPr>
          <a:lstStyle/>
          <a:p>
            <a:r>
              <a:rPr lang="ru-RU" sz="1400" b="1" dirty="0">
                <a:latin typeface="Arial" panose="020B0604020202020204" pitchFamily="34" charset="0"/>
                <a:cs typeface="Arial" panose="020B0604020202020204" pitchFamily="34" charset="0"/>
              </a:rPr>
              <a:t>Гигиеническая гимнастика </a:t>
            </a:r>
            <a:endParaRPr lang="ru-RU" sz="1400" b="1" dirty="0" smtClean="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не </a:t>
            </a:r>
            <a:r>
              <a:rPr lang="ru-RU" sz="1400" dirty="0">
                <a:latin typeface="Arial" panose="020B0604020202020204" pitchFamily="34" charset="0"/>
                <a:cs typeface="Arial" panose="020B0604020202020204" pitchFamily="34" charset="0"/>
              </a:rPr>
              <a:t>ставит целью тренировку организма. Гигиеническая гимнастика улучшает самочувствие и настроение человека, устраняет застойные явления, улучшает кровообращение и </a:t>
            </a:r>
            <a:r>
              <a:rPr lang="ru-RU" sz="1400" dirty="0" err="1">
                <a:latin typeface="Arial" panose="020B0604020202020204" pitchFamily="34" charset="0"/>
                <a:cs typeface="Arial" panose="020B0604020202020204" pitchFamily="34" charset="0"/>
              </a:rPr>
              <a:t>лимфообращение</a:t>
            </a:r>
            <a:r>
              <a:rPr lang="ru-RU" sz="1400" dirty="0">
                <a:latin typeface="Arial" panose="020B0604020202020204" pitchFamily="34" charset="0"/>
                <a:cs typeface="Arial" panose="020B0604020202020204" pitchFamily="34" charset="0"/>
              </a:rPr>
              <a:t>, и в целом работу всего организма. Гигиеническая гимнастика является отличным средством для профилактики разнообразных заболеваний.</a:t>
            </a:r>
          </a:p>
          <a:p>
            <a:endParaRPr lang="ru-RU" dirty="0"/>
          </a:p>
        </p:txBody>
      </p:sp>
      <p:sp>
        <p:nvSpPr>
          <p:cNvPr id="4" name="TextBox 3"/>
          <p:cNvSpPr txBox="1"/>
          <p:nvPr/>
        </p:nvSpPr>
        <p:spPr>
          <a:xfrm>
            <a:off x="5898524" y="386367"/>
            <a:ext cx="2627290" cy="5047536"/>
          </a:xfrm>
          <a:prstGeom prst="rect">
            <a:avLst/>
          </a:prstGeom>
          <a:noFill/>
        </p:spPr>
        <p:txBody>
          <a:bodyPr wrap="square" rtlCol="0">
            <a:spAutoFit/>
          </a:bodyPr>
          <a:lstStyle/>
          <a:p>
            <a:r>
              <a:rPr lang="ru-RU" sz="1400" b="1" dirty="0">
                <a:latin typeface="Arial" panose="020B0604020202020204" pitchFamily="34" charset="0"/>
                <a:cs typeface="Arial" panose="020B0604020202020204" pitchFamily="34" charset="0"/>
              </a:rPr>
              <a:t>Атлетическая гимнастика </a:t>
            </a:r>
            <a:r>
              <a:rPr lang="ru-RU" sz="1400" dirty="0">
                <a:latin typeface="Arial" panose="020B0604020202020204" pitchFamily="34" charset="0"/>
                <a:cs typeface="Arial" panose="020B0604020202020204" pitchFamily="34" charset="0"/>
              </a:rPr>
              <a:t>имеет целью вызвать значительные изменения у человека. Атлетическая гимнастика ведет к развитию мышц, росту мышечной массы, силы и выносливости. Атлетическая гимнастика - это многократное повторение одних и тех же упражнений со все возрастающей нагрузкой. Атлетическую гимнастику обычно рекомендуют молодым здоровым мужчинам в качестве средства общего физического развития. Но при этом предлагают сочетать атлетическую гимнастику со спортивными играми, бегом или плаванием. </a:t>
            </a:r>
            <a:endParaRPr lang="ru-RU" dirty="0"/>
          </a:p>
        </p:txBody>
      </p:sp>
      <p:sp>
        <p:nvSpPr>
          <p:cNvPr id="5" name="TextBox 4"/>
          <p:cNvSpPr txBox="1"/>
          <p:nvPr/>
        </p:nvSpPr>
        <p:spPr>
          <a:xfrm>
            <a:off x="8577332" y="386367"/>
            <a:ext cx="2665926" cy="5047536"/>
          </a:xfrm>
          <a:prstGeom prst="rect">
            <a:avLst/>
          </a:prstGeom>
          <a:noFill/>
        </p:spPr>
        <p:txBody>
          <a:bodyPr wrap="square" rtlCol="0">
            <a:spAutoFit/>
          </a:bodyPr>
          <a:lstStyle/>
          <a:p>
            <a:r>
              <a:rPr lang="ru-RU" sz="1400" b="1" dirty="0">
                <a:latin typeface="Arial" panose="020B0604020202020204" pitchFamily="34" charset="0"/>
                <a:cs typeface="Arial" panose="020B0604020202020204" pitchFamily="34" charset="0"/>
              </a:rPr>
              <a:t>Ритмическая гимнастика </a:t>
            </a:r>
            <a:r>
              <a:rPr lang="ru-RU" sz="1400" dirty="0">
                <a:latin typeface="Arial" panose="020B0604020202020204" pitchFamily="34" charset="0"/>
                <a:cs typeface="Arial" panose="020B0604020202020204" pitchFamily="34" charset="0"/>
              </a:rPr>
              <a:t>отличается тем, что интенсивность и темп движений задается ритмом специальной музыки. Ритмическая гимнастика использует разнообразные мероприятия, по-разному влияющие на организм. Бег и прыжки влияют на сердечно-сосудистую систему и развивают выносливость, приседания и наклоны действуют на двигательный аппарат, расслабление и растяжка мышц влияют на нервную систему, упражнения в положении лежа развивают силу мышц и подвижность суставов, танцевальные движения развивают пластичность и так далее. </a:t>
            </a:r>
            <a:endParaRPr lang="ru-RU" dirty="0"/>
          </a:p>
        </p:txBody>
      </p:sp>
      <p:pic>
        <p:nvPicPr>
          <p:cNvPr id="7170" name="Picture 2" descr="https://thumbs.dreamstime.com/z/%D1%82%D1%80%D0%B5%D0%BD%D0%B5%D1%80-%D0%B9%D0%BE%D0%B3%D0%B8-%D0%B6%D0%B5%D0%BD%D1%89%D0%B8%D0%BD%D1%8B-%D0%B5%D0%BC%D0%BE%D0%BD%D1%81%D1%82%D1%80%D0%B8%D1%80%D1%83%D1%8F-%D0%BA-%D1%81%D1%82%D1%83-%D0%B5%D0%BD%D1%82%D1%83-471084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808" y="3872606"/>
            <a:ext cx="2794715" cy="205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7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2" y="665017"/>
            <a:ext cx="10818253" cy="3293209"/>
          </a:xfrm>
          <a:prstGeom prst="rect">
            <a:avLst/>
          </a:prstGeom>
          <a:noFill/>
        </p:spPr>
        <p:txBody>
          <a:bodyPr wrap="square" rtlCol="0">
            <a:spAutoFit/>
          </a:bodyPr>
          <a:lstStyle/>
          <a:p>
            <a:r>
              <a:rPr lang="ru-RU" sz="1600" dirty="0">
                <a:latin typeface="Arial" panose="020B0604020202020204" pitchFamily="34" charset="0"/>
                <a:cs typeface="Arial" panose="020B0604020202020204" pitchFamily="34" charset="0"/>
              </a:rPr>
              <a:t>Причинами многих простудных заболеваний являются особенности строения органов дыхания и неправильная постановка дыхания. </a:t>
            </a:r>
            <a:endParaRPr lang="ru-RU" sz="1600" dirty="0" smtClean="0">
              <a:latin typeface="Arial" panose="020B0604020202020204" pitchFamily="34" charset="0"/>
              <a:cs typeface="Arial" panose="020B0604020202020204" pitchFamily="34" charset="0"/>
            </a:endParaRPr>
          </a:p>
          <a:p>
            <a:endParaRPr lang="ru-RU" sz="1600" dirty="0" smtClean="0">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ДЫХАТЕЛЬНЫЕ УПРАЖНЕНИЯ: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укрепляют  органы </a:t>
            </a:r>
            <a:r>
              <a:rPr lang="ru-RU" sz="1600" dirty="0">
                <a:latin typeface="Arial" panose="020B0604020202020204" pitchFamily="34" charset="0"/>
                <a:cs typeface="Arial" panose="020B0604020202020204" pitchFamily="34" charset="0"/>
              </a:rPr>
              <a:t>дыхания и </a:t>
            </a:r>
            <a:r>
              <a:rPr lang="ru-RU" sz="1600" dirty="0" smtClean="0">
                <a:latin typeface="Arial" panose="020B0604020202020204" pitchFamily="34" charset="0"/>
                <a:cs typeface="Arial" panose="020B0604020202020204" pitchFamily="34" charset="0"/>
              </a:rPr>
              <a:t>нормализуют </a:t>
            </a:r>
            <a:r>
              <a:rPr lang="ru-RU" sz="1600" dirty="0">
                <a:latin typeface="Arial" panose="020B0604020202020204" pitchFamily="34" charset="0"/>
                <a:cs typeface="Arial" panose="020B0604020202020204" pitchFamily="34" charset="0"/>
              </a:rPr>
              <a:t>функции внешнего </a:t>
            </a:r>
            <a:r>
              <a:rPr lang="ru-RU" sz="1600" dirty="0" smtClean="0">
                <a:latin typeface="Arial" panose="020B0604020202020204" pitchFamily="34" charset="0"/>
                <a:cs typeface="Arial" panose="020B0604020202020204" pitchFamily="34" charset="0"/>
              </a:rPr>
              <a:t>дыхания, </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улучшают эластичность </a:t>
            </a:r>
            <a:r>
              <a:rPr lang="ru-RU" sz="1600" dirty="0">
                <a:latin typeface="Arial" panose="020B0604020202020204" pitchFamily="34" charset="0"/>
                <a:cs typeface="Arial" panose="020B0604020202020204" pitchFamily="34" charset="0"/>
              </a:rPr>
              <a:t>тканей легких, </a:t>
            </a:r>
            <a:r>
              <a:rPr lang="ru-RU" sz="1600" dirty="0" smtClean="0">
                <a:latin typeface="Arial" panose="020B0604020202020204" pitchFamily="34" charset="0"/>
                <a:cs typeface="Arial" panose="020B0604020202020204" pitchFamily="34" charset="0"/>
              </a:rPr>
              <a:t>предупреждают изменения </a:t>
            </a:r>
            <a:r>
              <a:rPr lang="ru-RU" sz="1600" dirty="0">
                <a:latin typeface="Arial" panose="020B0604020202020204" pitchFamily="34" charset="0"/>
                <a:cs typeface="Arial" panose="020B0604020202020204" pitchFamily="34" charset="0"/>
              </a:rPr>
              <a:t>в легких (спаек, </a:t>
            </a:r>
            <a:r>
              <a:rPr lang="ru-RU" sz="1600" dirty="0" err="1">
                <a:latin typeface="Arial" panose="020B0604020202020204" pitchFamily="34" charset="0"/>
                <a:cs typeface="Arial" panose="020B0604020202020204" pitchFamily="34" charset="0"/>
              </a:rPr>
              <a:t>слипчивых</a:t>
            </a:r>
            <a:r>
              <a:rPr lang="ru-RU" sz="1600" dirty="0">
                <a:latin typeface="Arial" panose="020B0604020202020204" pitchFamily="34" charset="0"/>
                <a:cs typeface="Arial" panose="020B0604020202020204" pitchFamily="34" charset="0"/>
              </a:rPr>
              <a:t> процессов и другое</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нормализуют </a:t>
            </a:r>
            <a:r>
              <a:rPr lang="ru-RU" sz="1600" dirty="0">
                <a:latin typeface="Arial" panose="020B0604020202020204" pitchFamily="34" charset="0"/>
                <a:cs typeface="Arial" panose="020B0604020202020204" pitchFamily="34" charset="0"/>
              </a:rPr>
              <a:t>газообмен между кровью и воздухом, </a:t>
            </a:r>
            <a:endParaRPr lang="ru-RU"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увеличивают </a:t>
            </a:r>
            <a:r>
              <a:rPr lang="ru-RU" sz="1600" dirty="0">
                <a:latin typeface="Arial" panose="020B0604020202020204" pitchFamily="34" charset="0"/>
                <a:cs typeface="Arial" panose="020B0604020202020204" pitchFamily="34" charset="0"/>
              </a:rPr>
              <a:t>бронхиальную </a:t>
            </a:r>
            <a:r>
              <a:rPr lang="ru-RU" sz="1600" dirty="0" smtClean="0">
                <a:latin typeface="Arial" panose="020B0604020202020204" pitchFamily="34" charset="0"/>
                <a:cs typeface="Arial" panose="020B0604020202020204" pitchFamily="34" charset="0"/>
              </a:rPr>
              <a:t>проводимость, </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помогают </a:t>
            </a:r>
            <a:r>
              <a:rPr lang="ru-RU" sz="1600" dirty="0" smtClean="0">
                <a:latin typeface="Arial" panose="020B0604020202020204" pitchFamily="34" charset="0"/>
                <a:cs typeface="Arial" panose="020B0604020202020204" pitchFamily="34" charset="0"/>
              </a:rPr>
              <a:t>установить правильный темп и ритм дыхания,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нормализация </a:t>
            </a:r>
            <a:r>
              <a:rPr lang="ru-RU" sz="1600" dirty="0">
                <a:latin typeface="Arial" panose="020B0604020202020204" pitchFamily="34" charset="0"/>
                <a:cs typeface="Arial" panose="020B0604020202020204" pitchFamily="34" charset="0"/>
              </a:rPr>
              <a:t>функций других систем и органов, нарушенных вследствие расстройства функции дыхания;</a:t>
            </a:r>
          </a:p>
          <a:p>
            <a:pPr marL="285750" indent="-285750">
              <a:buFont typeface="Arial" panose="020B0604020202020204" pitchFamily="34" charset="0"/>
              <a:buChar char="•"/>
            </a:pPr>
            <a:endParaRPr lang="ru-RU" sz="1600" dirty="0" smtClean="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
        <p:nvSpPr>
          <p:cNvPr id="3" name="TextBox 2"/>
          <p:cNvSpPr txBox="1"/>
          <p:nvPr/>
        </p:nvSpPr>
        <p:spPr>
          <a:xfrm>
            <a:off x="676139" y="3780688"/>
            <a:ext cx="10547797" cy="923330"/>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Конечной целью </a:t>
            </a:r>
            <a:r>
              <a:rPr lang="ru-RU" dirty="0" smtClean="0">
                <a:latin typeface="Arial" panose="020B0604020202020204" pitchFamily="34" charset="0"/>
                <a:cs typeface="Arial" panose="020B0604020202020204" pitchFamily="34" charset="0"/>
              </a:rPr>
              <a:t>физической культуры  является </a:t>
            </a:r>
            <a:r>
              <a:rPr lang="ru-RU" dirty="0">
                <a:latin typeface="Arial" panose="020B0604020202020204" pitchFamily="34" charset="0"/>
                <a:cs typeface="Arial" panose="020B0604020202020204" pitchFamily="34" charset="0"/>
              </a:rPr>
              <a:t>приспособление человека к обычному, повседневному </a:t>
            </a:r>
            <a:r>
              <a:rPr lang="ru-RU" dirty="0" smtClean="0">
                <a:latin typeface="Arial" panose="020B0604020202020204" pitchFamily="34" charset="0"/>
                <a:cs typeface="Arial" panose="020B0604020202020204" pitchFamily="34" charset="0"/>
              </a:rPr>
              <a:t>ритму жизни и  </a:t>
            </a:r>
            <a:r>
              <a:rPr lang="ru-RU" dirty="0">
                <a:latin typeface="Arial" panose="020B0604020202020204" pitchFamily="34" charset="0"/>
                <a:cs typeface="Arial" panose="020B0604020202020204" pitchFamily="34" charset="0"/>
              </a:rPr>
              <a:t>расширение </a:t>
            </a:r>
            <a:r>
              <a:rPr lang="ru-RU" dirty="0" smtClean="0">
                <a:latin typeface="Arial" panose="020B0604020202020204" pitchFamily="34" charset="0"/>
                <a:cs typeface="Arial" panose="020B0604020202020204" pitchFamily="34" charset="0"/>
              </a:rPr>
              <a:t>функциональных возможностей  всего организма.</a:t>
            </a:r>
            <a:endParaRPr lang="ru-RU" dirty="0">
              <a:latin typeface="Arial" panose="020B0604020202020204" pitchFamily="34" charset="0"/>
              <a:cs typeface="Arial" panose="020B0604020202020204" pitchFamily="34" charset="0"/>
            </a:endParaRPr>
          </a:p>
          <a:p>
            <a:endParaRPr lang="ru-RU" dirty="0"/>
          </a:p>
        </p:txBody>
      </p:sp>
      <p:sp>
        <p:nvSpPr>
          <p:cNvPr id="4" name="TextBox 3"/>
          <p:cNvSpPr txBox="1"/>
          <p:nvPr/>
        </p:nvSpPr>
        <p:spPr>
          <a:xfrm>
            <a:off x="676139" y="5653825"/>
            <a:ext cx="10154993" cy="923330"/>
          </a:xfrm>
          <a:prstGeom prst="rect">
            <a:avLst/>
          </a:prstGeom>
          <a:noFill/>
        </p:spPr>
        <p:txBody>
          <a:bodyPr wrap="square" rtlCol="0">
            <a:spAutoFit/>
          </a:bodyPr>
          <a:lstStyle/>
          <a:p>
            <a:pPr algn="ctr"/>
            <a:r>
              <a:rPr lang="ru-RU" dirty="0">
                <a:solidFill>
                  <a:srgbClr val="FFFF00"/>
                </a:solidFill>
                <a:latin typeface="Arial" panose="020B0604020202020204" pitchFamily="34" charset="0"/>
                <a:cs typeface="Arial" panose="020B0604020202020204" pitchFamily="34" charset="0"/>
              </a:rPr>
              <a:t>В данной работе использована информация с официального сайта </a:t>
            </a:r>
            <a:r>
              <a:rPr lang="ru-RU" dirty="0" err="1">
                <a:solidFill>
                  <a:srgbClr val="FFFF00"/>
                </a:solidFill>
                <a:latin typeface="Arial" panose="020B0604020202020204" pitchFamily="34" charset="0"/>
                <a:cs typeface="Arial" panose="020B0604020202020204" pitchFamily="34" charset="0"/>
              </a:rPr>
              <a:t>Роспотребнадзора</a:t>
            </a:r>
            <a:r>
              <a:rPr lang="ru-RU" dirty="0">
                <a:solidFill>
                  <a:srgbClr val="FFFF00"/>
                </a:solidFill>
                <a:latin typeface="Arial" panose="020B0604020202020204" pitchFamily="34" charset="0"/>
                <a:cs typeface="Arial" panose="020B0604020202020204" pitchFamily="34" charset="0"/>
              </a:rPr>
              <a:t> по РФ, Министерства здравоохранения РФ, материалы </a:t>
            </a:r>
            <a:r>
              <a:rPr lang="ru-RU" dirty="0" err="1">
                <a:solidFill>
                  <a:srgbClr val="FFFF00"/>
                </a:solidFill>
                <a:latin typeface="Arial" panose="020B0604020202020204" pitchFamily="34" charset="0"/>
                <a:cs typeface="Arial" panose="020B0604020202020204" pitchFamily="34" charset="0"/>
              </a:rPr>
              <a:t>Акользина</a:t>
            </a:r>
            <a:r>
              <a:rPr lang="ru-RU" dirty="0">
                <a:solidFill>
                  <a:srgbClr val="FFFF00"/>
                </a:solidFill>
                <a:latin typeface="Arial" panose="020B0604020202020204" pitchFamily="34" charset="0"/>
                <a:cs typeface="Arial" panose="020B0604020202020204" pitchFamily="34" charset="0"/>
              </a:rPr>
              <a:t> С.Ю.</a:t>
            </a:r>
          </a:p>
          <a:p>
            <a:endParaRPr lang="ru-RU" dirty="0"/>
          </a:p>
        </p:txBody>
      </p:sp>
      <p:sp>
        <p:nvSpPr>
          <p:cNvPr id="5" name="TextBox 4"/>
          <p:cNvSpPr txBox="1"/>
          <p:nvPr/>
        </p:nvSpPr>
        <p:spPr>
          <a:xfrm>
            <a:off x="4997003" y="4704018"/>
            <a:ext cx="6478073" cy="369332"/>
          </a:xfrm>
          <a:prstGeom prst="rect">
            <a:avLst/>
          </a:prstGeom>
          <a:noFill/>
        </p:spPr>
        <p:txBody>
          <a:bodyPr wrap="square" rtlCol="0">
            <a:spAutoFit/>
          </a:bodyPr>
          <a:lstStyle/>
          <a:p>
            <a:pPr algn="r"/>
            <a:r>
              <a:rPr lang="ru-RU" dirty="0" smtClean="0">
                <a:latin typeface="Arial" panose="020B0604020202020204" pitchFamily="34" charset="0"/>
                <a:cs typeface="Arial" panose="020B0604020202020204" pitchFamily="34" charset="0"/>
              </a:rPr>
              <a:t>Составитель:  доцент каф. </a:t>
            </a:r>
            <a:r>
              <a:rPr lang="ru-RU" dirty="0" err="1" smtClean="0">
                <a:latin typeface="Arial" panose="020B0604020202020204" pitchFamily="34" charset="0"/>
                <a:cs typeface="Arial" panose="020B0604020202020204" pitchFamily="34" charset="0"/>
              </a:rPr>
              <a:t>ФВиС</a:t>
            </a:r>
            <a:r>
              <a:rPr lang="ru-RU" dirty="0" smtClean="0">
                <a:latin typeface="Arial" panose="020B0604020202020204" pitchFamily="34" charset="0"/>
                <a:cs typeface="Arial" panose="020B0604020202020204" pitchFamily="34" charset="0"/>
              </a:rPr>
              <a:t> Насырова Г.Х.</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61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124" y="187809"/>
            <a:ext cx="10396882" cy="1151965"/>
          </a:xfrm>
        </p:spPr>
        <p:txBody>
          <a:bodyPr/>
          <a:lstStyle/>
          <a:p>
            <a:pPr algn="ctr"/>
            <a:r>
              <a:rPr lang="ru-RU" dirty="0" smtClean="0"/>
              <a:t>вирусы</a:t>
            </a:r>
            <a:endParaRPr lang="ru-RU" dirty="0"/>
          </a:p>
        </p:txBody>
      </p:sp>
      <p:sp>
        <p:nvSpPr>
          <p:cNvPr id="3" name="Объект 2"/>
          <p:cNvSpPr>
            <a:spLocks noGrp="1"/>
          </p:cNvSpPr>
          <p:nvPr>
            <p:ph sz="quarter" idx="13"/>
          </p:nvPr>
        </p:nvSpPr>
        <p:spPr>
          <a:xfrm>
            <a:off x="653882" y="1144229"/>
            <a:ext cx="10394707" cy="3311189"/>
          </a:xfrm>
        </p:spPr>
        <p:txBody>
          <a:bodyPr/>
          <a:lstStyle/>
          <a:p>
            <a:r>
              <a:rPr lang="ru-RU" dirty="0"/>
              <a:t>неклеточная форма жизни, мельчайшие болезнетворные микроорганизмы, не видимые в микроскоп. Они значительно меньше бактерий: легко проходят через бактериальные фильтры.</a:t>
            </a:r>
          </a:p>
          <a:p>
            <a:r>
              <a:rPr lang="ru-RU" dirty="0"/>
              <a:t>Вирусы способны размножаться только внутри живых клеток, до проникновения в них вирусы не имеют признаков жизни: пассивно перемещаются во внешней среде, ожидая встречи с клеткой-мишенью.</a:t>
            </a:r>
          </a:p>
          <a:p>
            <a:endParaRPr lang="ru-RU" dirty="0"/>
          </a:p>
        </p:txBody>
      </p:sp>
      <p:pic>
        <p:nvPicPr>
          <p:cNvPr id="1026" name="Picture 2" descr="http://ysia.ru/wp-content/uploads/2018/01/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572" y="3929043"/>
            <a:ext cx="2767080" cy="180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htoikak.ru/wp-content/uploads/2020/02/xz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8662" y="187809"/>
            <a:ext cx="2080294" cy="111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outhernresearch.org/wp-content/uploads/H1N1-influenza-virus-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24" y="3998315"/>
            <a:ext cx="2653048" cy="16704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vatars.mds.yandex.net/get-pdb/1691218/53cef841-3b76-4fd4-a20a-2adc36218ec3/s1200?webp=fal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9245" y="3998315"/>
            <a:ext cx="2721864" cy="179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06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823" y="1107583"/>
            <a:ext cx="2459864" cy="1200329"/>
          </a:xfrm>
          <a:prstGeom prst="rect">
            <a:avLst/>
          </a:prstGeom>
          <a:noFill/>
        </p:spPr>
        <p:txBody>
          <a:bodyPr wrap="square" rtlCol="0">
            <a:spAutoFit/>
          </a:bodyPr>
          <a:lstStyle/>
          <a:p>
            <a:r>
              <a:rPr lang="ru-RU" dirty="0" smtClean="0"/>
              <a:t>Вирусы, паразитирующие на бактериях </a:t>
            </a:r>
          </a:p>
          <a:p>
            <a:r>
              <a:rPr lang="ru-RU" dirty="0" smtClean="0"/>
              <a:t>(бактериофаги) </a:t>
            </a:r>
            <a:endParaRPr lang="ru-RU" dirty="0"/>
          </a:p>
        </p:txBody>
      </p:sp>
      <p:sp>
        <p:nvSpPr>
          <p:cNvPr id="5" name="TextBox 4"/>
          <p:cNvSpPr txBox="1"/>
          <p:nvPr/>
        </p:nvSpPr>
        <p:spPr>
          <a:xfrm>
            <a:off x="4018208" y="1262130"/>
            <a:ext cx="3503054" cy="923330"/>
          </a:xfrm>
          <a:prstGeom prst="rect">
            <a:avLst/>
          </a:prstGeom>
          <a:noFill/>
        </p:spPr>
        <p:txBody>
          <a:bodyPr wrap="square" rtlCol="0">
            <a:spAutoFit/>
          </a:bodyPr>
          <a:lstStyle/>
          <a:p>
            <a:r>
              <a:rPr lang="ru-RU" dirty="0" smtClean="0"/>
              <a:t>Вирусы, паразитирующие на растениях </a:t>
            </a:r>
          </a:p>
          <a:p>
            <a:r>
              <a:rPr lang="ru-RU" dirty="0" smtClean="0"/>
              <a:t>(</a:t>
            </a:r>
            <a:r>
              <a:rPr lang="ru-RU" dirty="0" err="1" smtClean="0"/>
              <a:t>вироиды</a:t>
            </a:r>
            <a:r>
              <a:rPr lang="ru-RU" dirty="0" smtClean="0"/>
              <a:t>)</a:t>
            </a:r>
            <a:endParaRPr lang="ru-RU" dirty="0"/>
          </a:p>
        </p:txBody>
      </p:sp>
      <p:sp>
        <p:nvSpPr>
          <p:cNvPr id="6" name="TextBox 5"/>
          <p:cNvSpPr txBox="1"/>
          <p:nvPr/>
        </p:nvSpPr>
        <p:spPr>
          <a:xfrm>
            <a:off x="7714445" y="1262130"/>
            <a:ext cx="3335628" cy="646331"/>
          </a:xfrm>
          <a:prstGeom prst="rect">
            <a:avLst/>
          </a:prstGeom>
          <a:noFill/>
        </p:spPr>
        <p:txBody>
          <a:bodyPr wrap="square" rtlCol="0">
            <a:spAutoFit/>
          </a:bodyPr>
          <a:lstStyle/>
          <a:p>
            <a:r>
              <a:rPr lang="ru-RU" dirty="0" smtClean="0"/>
              <a:t>Вирусы, паразитирующие на животных и человеке</a:t>
            </a:r>
            <a:endParaRPr lang="ru-RU" dirty="0"/>
          </a:p>
        </p:txBody>
      </p:sp>
      <p:pic>
        <p:nvPicPr>
          <p:cNvPr id="2050" name="Picture 2" descr="https://elementy.ru/images/kartinka_dnya/picture_of_the_day_enterobacteria_phage_t4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33" y="2421431"/>
            <a:ext cx="2817700" cy="2189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fineartamerica.com/images-medium-large-5/3-tobacco-mosaic-virus-dennis-kunkel-microscopyscience-photo-libr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208" y="2421431"/>
            <a:ext cx="2571107" cy="2031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18208" y="4721208"/>
            <a:ext cx="2859111" cy="369332"/>
          </a:xfrm>
          <a:prstGeom prst="rect">
            <a:avLst/>
          </a:prstGeom>
          <a:noFill/>
        </p:spPr>
        <p:txBody>
          <a:bodyPr wrap="square" rtlCol="0">
            <a:spAutoFit/>
          </a:bodyPr>
          <a:lstStyle/>
          <a:p>
            <a:r>
              <a:rPr lang="ru-RU" dirty="0" smtClean="0"/>
              <a:t>Вирус табачной мозаики</a:t>
            </a:r>
            <a:endParaRPr lang="ru-RU" dirty="0"/>
          </a:p>
        </p:txBody>
      </p:sp>
      <p:sp>
        <p:nvSpPr>
          <p:cNvPr id="8" name="TextBox 7"/>
          <p:cNvSpPr txBox="1"/>
          <p:nvPr/>
        </p:nvSpPr>
        <p:spPr>
          <a:xfrm>
            <a:off x="315533" y="4782217"/>
            <a:ext cx="2817700" cy="369332"/>
          </a:xfrm>
          <a:prstGeom prst="rect">
            <a:avLst/>
          </a:prstGeom>
          <a:noFill/>
        </p:spPr>
        <p:txBody>
          <a:bodyPr wrap="square" rtlCol="0">
            <a:spAutoFit/>
          </a:bodyPr>
          <a:lstStyle/>
          <a:p>
            <a:r>
              <a:rPr lang="ru-RU" dirty="0" smtClean="0"/>
              <a:t>бактериофаг</a:t>
            </a:r>
            <a:endParaRPr lang="ru-RU" dirty="0"/>
          </a:p>
        </p:txBody>
      </p:sp>
      <p:pic>
        <p:nvPicPr>
          <p:cNvPr id="2054" name="Picture 6" descr="https://mdjournal.info/wp-content/uploads/2019/02/%D0%94%D0%B8%D0%B7%D0%B0%D0%B9%D0%BD-%D0%B1%D0%B5%D0%B7-%D0%BD%D0%B0%D0%B7%D0%B2%D0%B0%D0%BD%D0%B8%D1%8F-5-3-940x6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262" y="2307912"/>
            <a:ext cx="1484781" cy="10140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21262" y="3515932"/>
            <a:ext cx="1484781" cy="646331"/>
          </a:xfrm>
          <a:prstGeom prst="rect">
            <a:avLst/>
          </a:prstGeom>
          <a:noFill/>
        </p:spPr>
        <p:txBody>
          <a:bodyPr wrap="square" rtlCol="0">
            <a:spAutoFit/>
          </a:bodyPr>
          <a:lstStyle/>
          <a:p>
            <a:r>
              <a:rPr lang="ru-RU" dirty="0" smtClean="0"/>
              <a:t>Вирус гепатита В</a:t>
            </a:r>
            <a:endParaRPr lang="ru-RU" dirty="0"/>
          </a:p>
        </p:txBody>
      </p:sp>
      <p:pic>
        <p:nvPicPr>
          <p:cNvPr id="2056" name="Picture 8" descr="https://www.telzir.ru/wp-content/uploads/2017/05/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9805" y="2640169"/>
            <a:ext cx="1396177" cy="1047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769805" y="3940731"/>
            <a:ext cx="1627998" cy="369332"/>
          </a:xfrm>
          <a:prstGeom prst="rect">
            <a:avLst/>
          </a:prstGeom>
          <a:noFill/>
        </p:spPr>
        <p:txBody>
          <a:bodyPr wrap="square" rtlCol="0">
            <a:spAutoFit/>
          </a:bodyPr>
          <a:lstStyle/>
          <a:p>
            <a:r>
              <a:rPr lang="ru-RU" dirty="0" smtClean="0"/>
              <a:t>Вирус ВИЧ</a:t>
            </a:r>
            <a:endParaRPr lang="ru-RU" dirty="0"/>
          </a:p>
        </p:txBody>
      </p:sp>
      <p:pic>
        <p:nvPicPr>
          <p:cNvPr id="2058" name="Picture 10" descr="http://pulmodeti.ru/wp-content/uploads/17507-ses-pugaet-odessitov-poliomielitom-i-prizyvaet-delatj-privivki-big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6472" y="4296207"/>
            <a:ext cx="1119571" cy="11265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169758" y="5090540"/>
            <a:ext cx="2588653" cy="369332"/>
          </a:xfrm>
          <a:prstGeom prst="rect">
            <a:avLst/>
          </a:prstGeom>
          <a:noFill/>
        </p:spPr>
        <p:txBody>
          <a:bodyPr wrap="square" rtlCol="0">
            <a:spAutoFit/>
          </a:bodyPr>
          <a:lstStyle/>
          <a:p>
            <a:r>
              <a:rPr lang="ru-RU" dirty="0" smtClean="0"/>
              <a:t>Вирус полиомиелита</a:t>
            </a:r>
            <a:endParaRPr lang="ru-RU" dirty="0"/>
          </a:p>
        </p:txBody>
      </p:sp>
      <p:sp>
        <p:nvSpPr>
          <p:cNvPr id="12" name="TextBox 11"/>
          <p:cNvSpPr txBox="1"/>
          <p:nvPr/>
        </p:nvSpPr>
        <p:spPr>
          <a:xfrm>
            <a:off x="1356386" y="476518"/>
            <a:ext cx="7894750" cy="400110"/>
          </a:xfrm>
          <a:prstGeom prst="rect">
            <a:avLst/>
          </a:prstGeom>
          <a:noFill/>
        </p:spPr>
        <p:txBody>
          <a:bodyPr wrap="square" rtlCol="0">
            <a:spAutoFit/>
          </a:bodyPr>
          <a:lstStyle/>
          <a:p>
            <a:pPr algn="ctr"/>
            <a:r>
              <a:rPr lang="ru-RU" sz="2000" b="1" dirty="0" smtClean="0">
                <a:latin typeface="Arial" panose="020B0604020202020204" pitchFamily="34" charset="0"/>
                <a:cs typeface="Arial" panose="020B0604020202020204" pitchFamily="34" charset="0"/>
              </a:rPr>
              <a:t>ВИДЫ ВИРУСОВ</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44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285" y="540913"/>
            <a:ext cx="8912180" cy="369332"/>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КЛАССИФИКАЦИЯ  ВИРУСНЫХ  ЗАБОЛЕВАНИЙ</a:t>
            </a:r>
            <a:r>
              <a:rPr lang="ru-RU" dirty="0" smtClean="0"/>
              <a:t>:</a:t>
            </a:r>
            <a:endParaRPr lang="ru-RU" dirty="0"/>
          </a:p>
        </p:txBody>
      </p:sp>
      <p:sp>
        <p:nvSpPr>
          <p:cNvPr id="3" name="TextBox 2"/>
          <p:cNvSpPr txBox="1"/>
          <p:nvPr/>
        </p:nvSpPr>
        <p:spPr>
          <a:xfrm>
            <a:off x="656823" y="1403797"/>
            <a:ext cx="3155323" cy="1754326"/>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ИНФЕКЦИОННЫЕ</a:t>
            </a:r>
          </a:p>
          <a:p>
            <a:r>
              <a:rPr lang="ru-RU" dirty="0" smtClean="0">
                <a:latin typeface="Arial" panose="020B0604020202020204" pitchFamily="34" charset="0"/>
                <a:cs typeface="Arial" panose="020B0604020202020204" pitchFamily="34" charset="0"/>
              </a:rPr>
              <a:t>- быстро поражают </a:t>
            </a:r>
            <a:r>
              <a:rPr lang="ru-RU" dirty="0" err="1" smtClean="0">
                <a:latin typeface="Arial" panose="020B0604020202020204" pitchFamily="34" charset="0"/>
                <a:cs typeface="Arial" panose="020B0604020202020204" pitchFamily="34" charset="0"/>
              </a:rPr>
              <a:t>имунную</a:t>
            </a:r>
            <a:r>
              <a:rPr lang="ru-RU" dirty="0" smtClean="0">
                <a:latin typeface="Arial" panose="020B0604020202020204" pitchFamily="34" charset="0"/>
                <a:cs typeface="Arial" panose="020B0604020202020204" pitchFamily="34" charset="0"/>
              </a:rPr>
              <a:t> систему, сопровождаются поднятием температуры, вялостью и ознобом.</a:t>
            </a:r>
            <a:endParaRPr lang="ru-RU" dirty="0">
              <a:latin typeface="Arial" panose="020B0604020202020204" pitchFamily="34" charset="0"/>
              <a:cs typeface="Arial" panose="020B0604020202020204" pitchFamily="34" charset="0"/>
            </a:endParaRPr>
          </a:p>
        </p:txBody>
      </p:sp>
      <p:sp>
        <p:nvSpPr>
          <p:cNvPr id="5" name="TextBox 4"/>
          <p:cNvSpPr txBox="1"/>
          <p:nvPr/>
        </p:nvSpPr>
        <p:spPr>
          <a:xfrm>
            <a:off x="4224271" y="1403797"/>
            <a:ext cx="4018208" cy="2031325"/>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ЛАТЕНТНЫЕ</a:t>
            </a:r>
          </a:p>
          <a:p>
            <a:r>
              <a:rPr lang="ru-RU" dirty="0" smtClean="0">
                <a:latin typeface="Arial" panose="020B0604020202020204" pitchFamily="34" charset="0"/>
                <a:cs typeface="Arial" panose="020B0604020202020204" pitchFamily="34" charset="0"/>
              </a:rPr>
              <a:t>-данные заболевания могут не заявлять о своем существовании длительное время, либо протекают скрытно от человека. С ослаблением иммунитета они проявляют себя.</a:t>
            </a:r>
            <a:endParaRPr lang="ru-RU" dirty="0">
              <a:latin typeface="Arial" panose="020B0604020202020204" pitchFamily="34" charset="0"/>
              <a:cs typeface="Arial" panose="020B0604020202020204" pitchFamily="34" charset="0"/>
            </a:endParaRPr>
          </a:p>
        </p:txBody>
      </p:sp>
      <p:sp>
        <p:nvSpPr>
          <p:cNvPr id="6" name="TextBox 5"/>
          <p:cNvSpPr txBox="1"/>
          <p:nvPr/>
        </p:nvSpPr>
        <p:spPr>
          <a:xfrm>
            <a:off x="8242479" y="1403797"/>
            <a:ext cx="3322750" cy="1754326"/>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ХРОНИЧЕСКИЕ</a:t>
            </a:r>
          </a:p>
          <a:p>
            <a:r>
              <a:rPr lang="ru-RU" dirty="0" smtClean="0">
                <a:latin typeface="Arial" panose="020B0604020202020204" pitchFamily="34" charset="0"/>
                <a:cs typeface="Arial" panose="020B0604020202020204" pitchFamily="34" charset="0"/>
              </a:rPr>
              <a:t>- такие заболевания носят длительный характер, при котором человек больший промежуток жизни борется с вирусной инфекцией. </a:t>
            </a:r>
            <a:endParaRPr lang="ru-RU" dirty="0">
              <a:latin typeface="Arial" panose="020B0604020202020204" pitchFamily="34" charset="0"/>
              <a:cs typeface="Arial" panose="020B0604020202020204" pitchFamily="34" charset="0"/>
            </a:endParaRPr>
          </a:p>
        </p:txBody>
      </p:sp>
      <p:pic>
        <p:nvPicPr>
          <p:cNvPr id="7" name="Picture 2" descr="F:\презентация КНИТУ\вирус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87" y="3435122"/>
            <a:ext cx="2731594" cy="214657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aibolita.ru/uploads/posts/2019-11/1574875555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271" y="3435122"/>
            <a:ext cx="3091073" cy="21465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vatars.mds.yandex.net/get-pdb/1751508/cad3af9a-2e66-4122-86e8-0a24ae078371/s1200?webp=fal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6933" y="3435122"/>
            <a:ext cx="3218296" cy="214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6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5" y="370391"/>
            <a:ext cx="9048696" cy="5047536"/>
          </a:xfrm>
          <a:prstGeom prst="rect">
            <a:avLst/>
          </a:prstGeom>
          <a:noFill/>
        </p:spPr>
        <p:txBody>
          <a:bodyPr wrap="square" rtlCol="0">
            <a:spAutoFit/>
          </a:bodyPr>
          <a:lstStyle/>
          <a:p>
            <a:pPr algn="ctr"/>
            <a:r>
              <a:rPr lang="ru-RU" sz="1600" dirty="0" smtClean="0">
                <a:latin typeface="Arial" panose="020B0604020202020204" pitchFamily="34" charset="0"/>
                <a:cs typeface="Arial" panose="020B0604020202020204" pitchFamily="34" charset="0"/>
              </a:rPr>
              <a:t>От безвредных микробов, обитающих в различных внешних средах окружающей нас природы (почта, вода, воздух), болезнетворные микробы отличаются способностью размножаться в организме людей и животных, преодолевая мощные защитные силы наших клеток и тканей и вырабатывать при этом вредно действующие на организм ядовитые вещества – токсины. </a:t>
            </a:r>
          </a:p>
          <a:p>
            <a:pPr algn="ctr"/>
            <a:endParaRPr lang="ru-RU" sz="1600" dirty="0" smtClean="0">
              <a:latin typeface="Arial" panose="020B0604020202020204" pitchFamily="34" charset="0"/>
              <a:cs typeface="Arial" panose="020B0604020202020204" pitchFamily="34" charset="0"/>
            </a:endParaRPr>
          </a:p>
          <a:p>
            <a:pPr algn="ctr"/>
            <a:r>
              <a:rPr lang="ru-RU" sz="1600" b="1" dirty="0" smtClean="0">
                <a:latin typeface="Arial" panose="020B0604020202020204" pitchFamily="34" charset="0"/>
                <a:cs typeface="Arial" panose="020B0604020202020204" pitchFamily="34" charset="0"/>
              </a:rPr>
              <a:t>ПУТИ ПЕРЕДАЧИ ИНФЕКЦИОННЫХ ЗАБОЛЕВАНИЙ:</a:t>
            </a:r>
            <a:endParaRPr lang="ru-RU" sz="1600" b="1" dirty="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1).  </a:t>
            </a:r>
            <a:r>
              <a:rPr lang="ru-RU" sz="1600" b="1" dirty="0" smtClean="0">
                <a:latin typeface="Arial" panose="020B0604020202020204" pitchFamily="34" charset="0"/>
                <a:cs typeface="Arial" panose="020B0604020202020204" pitchFamily="34" charset="0"/>
              </a:rPr>
              <a:t>воздушно-капельный путь </a:t>
            </a:r>
            <a:r>
              <a:rPr lang="ru-RU" sz="1600" dirty="0" smtClean="0">
                <a:latin typeface="Arial" panose="020B0604020202020204" pitchFamily="34" charset="0"/>
                <a:cs typeface="Arial" panose="020B0604020202020204" pitchFamily="34" charset="0"/>
              </a:rPr>
              <a:t>(грипп, ОРВИ, ветряная оспа, коклюш, туберкулез, дифтерия, корь, краснуха и </a:t>
            </a:r>
            <a:r>
              <a:rPr lang="ru-RU" sz="1600" dirty="0" err="1" smtClean="0">
                <a:latin typeface="Arial" panose="020B0604020202020204" pitchFamily="34" charset="0"/>
                <a:cs typeface="Arial" panose="020B0604020202020204" pitchFamily="34" charset="0"/>
              </a:rPr>
              <a:t>др</a:t>
            </a:r>
            <a:r>
              <a:rPr lang="ru-RU" sz="1600" dirty="0" smtClean="0">
                <a:latin typeface="Arial" panose="020B0604020202020204" pitchFamily="34" charset="0"/>
                <a:cs typeface="Arial" panose="020B0604020202020204" pitchFamily="34" charset="0"/>
              </a:rPr>
              <a:t>). При </a:t>
            </a:r>
            <a:r>
              <a:rPr lang="ru-RU" sz="1600" dirty="0">
                <a:latin typeface="Arial" panose="020B0604020202020204" pitchFamily="34" charset="0"/>
                <a:cs typeface="Arial" panose="020B0604020202020204" pitchFamily="34" charset="0"/>
              </a:rPr>
              <a:t>чихании и кашле в воздухе вокруг больного человека распространяются </a:t>
            </a:r>
            <a:r>
              <a:rPr lang="ru-RU" sz="1600" dirty="0" err="1">
                <a:latin typeface="Arial" panose="020B0604020202020204" pitchFamily="34" charset="0"/>
                <a:cs typeface="Arial" panose="020B0604020202020204" pitchFamily="34" charset="0"/>
              </a:rPr>
              <a:t>микрокапли</a:t>
            </a:r>
            <a:r>
              <a:rPr lang="ru-RU" sz="1600" dirty="0">
                <a:latin typeface="Arial" panose="020B0604020202020204" pitchFamily="34" charset="0"/>
                <a:cs typeface="Arial" panose="020B0604020202020204" pitchFamily="34" charset="0"/>
              </a:rPr>
              <a:t> его слюны, мокроты и респираторных выделений, которые содержат вирусы. Более крупные капли оседают на окружающих предметах, и поверхностях, мелкие -долго находятся в воздухе и переносятся на расстояния до нескольких сот метров, при этом вирусы сохраняют способность к заражению от нескольких часов до нескольких дней. </a:t>
            </a:r>
            <a:endParaRPr lang="ru-RU" sz="1600" dirty="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2) </a:t>
            </a:r>
            <a:r>
              <a:rPr lang="ru-RU" sz="1600" b="1" dirty="0" smtClean="0">
                <a:latin typeface="Arial" panose="020B0604020202020204" pitchFamily="34" charset="0"/>
                <a:cs typeface="Arial" panose="020B0604020202020204" pitchFamily="34" charset="0"/>
              </a:rPr>
              <a:t>Алиментарный (пищевой) </a:t>
            </a:r>
            <a:r>
              <a:rPr lang="ru-RU" sz="1600" dirty="0" smtClean="0">
                <a:latin typeface="Arial" panose="020B0604020202020204" pitchFamily="34" charset="0"/>
                <a:cs typeface="Arial" panose="020B0604020202020204" pitchFamily="34" charset="0"/>
              </a:rPr>
              <a:t>путь передачи (все кишечные инфекции, сальмонеллез, дизентерия, вирусный гепатит А). </a:t>
            </a:r>
          </a:p>
          <a:p>
            <a:r>
              <a:rPr lang="ru-RU" sz="1600" dirty="0" smtClean="0">
                <a:latin typeface="Arial" panose="020B0604020202020204" pitchFamily="34" charset="0"/>
                <a:cs typeface="Arial" panose="020B0604020202020204" pitchFamily="34" charset="0"/>
              </a:rPr>
              <a:t>3) </a:t>
            </a:r>
            <a:r>
              <a:rPr lang="ru-RU" sz="1600" b="1" dirty="0" smtClean="0">
                <a:latin typeface="Arial" panose="020B0604020202020204" pitchFamily="34" charset="0"/>
                <a:cs typeface="Arial" panose="020B0604020202020204" pitchFamily="34" charset="0"/>
              </a:rPr>
              <a:t>Кровяной </a:t>
            </a:r>
            <a:r>
              <a:rPr lang="ru-RU" sz="1600" dirty="0" smtClean="0">
                <a:latin typeface="Arial" panose="020B0604020202020204" pitchFamily="34" charset="0"/>
                <a:cs typeface="Arial" panose="020B0604020202020204" pitchFamily="34" charset="0"/>
              </a:rPr>
              <a:t>путь передачи (Вирусный гепатит В, ВИЧ, СПИД).</a:t>
            </a:r>
          </a:p>
          <a:p>
            <a:r>
              <a:rPr lang="ru-RU" sz="1600" dirty="0" smtClean="0">
                <a:latin typeface="Arial" panose="020B0604020202020204" pitchFamily="34" charset="0"/>
                <a:cs typeface="Arial" panose="020B0604020202020204" pitchFamily="34" charset="0"/>
              </a:rPr>
              <a:t>4) </a:t>
            </a:r>
            <a:r>
              <a:rPr lang="ru-RU" sz="1600" b="1" dirty="0" smtClean="0">
                <a:latin typeface="Arial" panose="020B0604020202020204" pitchFamily="34" charset="0"/>
                <a:cs typeface="Arial" panose="020B0604020202020204" pitchFamily="34" charset="0"/>
              </a:rPr>
              <a:t>Половой</a:t>
            </a:r>
            <a:r>
              <a:rPr lang="ru-RU" sz="1600" dirty="0" smtClean="0">
                <a:latin typeface="Arial" panose="020B0604020202020204" pitchFamily="34" charset="0"/>
                <a:cs typeface="Arial" panose="020B0604020202020204" pitchFamily="34" charset="0"/>
              </a:rPr>
              <a:t> (контактный путь передачи) (Вирусный гепатит В,С, ВИЧ, СПИД, генитальный герпес, сифилис, гонорея, </a:t>
            </a:r>
            <a:r>
              <a:rPr lang="ru-RU" sz="1600" dirty="0" err="1" smtClean="0">
                <a:latin typeface="Arial" panose="020B0604020202020204" pitchFamily="34" charset="0"/>
                <a:cs typeface="Arial" panose="020B0604020202020204" pitchFamily="34" charset="0"/>
              </a:rPr>
              <a:t>папилломатоз</a:t>
            </a:r>
            <a:r>
              <a:rPr lang="ru-RU" sz="1600" dirty="0" smtClean="0">
                <a:latin typeface="Arial" panose="020B0604020202020204" pitchFamily="34" charset="0"/>
                <a:cs typeface="Arial" panose="020B0604020202020204" pitchFamily="34" charset="0"/>
              </a:rPr>
              <a:t>)</a:t>
            </a:r>
            <a:r>
              <a:rPr lang="ru-RU" sz="1600" dirty="0" smtClean="0">
                <a:latin typeface="Arial" panose="020B0604020202020204" pitchFamily="34" charset="0"/>
                <a:cs typeface="Arial" panose="020B0604020202020204" pitchFamily="34" charset="0"/>
              </a:rPr>
              <a:t> </a:t>
            </a:r>
          </a:p>
          <a:p>
            <a:endParaRPr lang="ru-RU" dirty="0"/>
          </a:p>
        </p:txBody>
      </p:sp>
      <p:pic>
        <p:nvPicPr>
          <p:cNvPr id="1028" name="Picture 4" descr="https://avatars.mds.yandex.net/get-zen_doc/97540/pub_5aa64c91f0317347b35c944d_5aa64cc055876bc6eb4eea2d/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0820" y="553901"/>
            <a:ext cx="1939065" cy="14542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vladtime.ru/uploads/posts/2019-07/1562237937_snimok-ekrana-2019-07-04-v-20_57_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0041" y="2343954"/>
            <a:ext cx="1981089" cy="132964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ds220.ru/images/headers/coronavi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821" y="4152516"/>
            <a:ext cx="2119531" cy="121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5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717" y="329348"/>
            <a:ext cx="10208029" cy="5509200"/>
          </a:xfrm>
          <a:prstGeom prst="rect">
            <a:avLst/>
          </a:prstGeom>
          <a:noFill/>
        </p:spPr>
        <p:txBody>
          <a:bodyPr wrap="square" rtlCol="0">
            <a:spAutoFit/>
          </a:bodyPr>
          <a:lstStyle/>
          <a:p>
            <a:pPr algn="ctr"/>
            <a:r>
              <a:rPr lang="ru-RU" sz="1600" b="1" dirty="0" smtClean="0">
                <a:latin typeface="Arial" panose="020B0604020202020204" pitchFamily="34" charset="0"/>
                <a:cs typeface="Arial" panose="020B0604020202020204" pitchFamily="34" charset="0"/>
              </a:rPr>
              <a:t>КАК НЕ ЗАРАЗИТЬСЯ</a:t>
            </a:r>
            <a:endParaRPr lang="ru-RU"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 Мыть руки после посещения любых общественных мест, транспорта, прикосновений к дверным ручкам, деньгам, оргтехнике общественного пользования на рабочем месте, перед едой и приготовлением пищи. Уделите особое внимание тщательному намыливанию (не менее 20 секунд), и последующему полному осушению рук.</a:t>
            </a:r>
          </a:p>
          <a:p>
            <a:r>
              <a:rPr lang="ru-RU" sz="1600" dirty="0">
                <a:latin typeface="Arial" panose="020B0604020202020204" pitchFamily="34" charset="0"/>
                <a:cs typeface="Arial" panose="020B0604020202020204" pitchFamily="34" charset="0"/>
              </a:rPr>
              <a:t>· После возвращения с улицы домой - вымыть руки и лицо с мылом, промыть нос изотоническим раствором соли.</a:t>
            </a:r>
          </a:p>
          <a:p>
            <a:r>
              <a:rPr lang="ru-RU" sz="1600" dirty="0">
                <a:latin typeface="Arial" panose="020B0604020202020204" pitchFamily="34" charset="0"/>
                <a:cs typeface="Arial" panose="020B0604020202020204" pitchFamily="34" charset="0"/>
              </a:rPr>
              <a:t>· Прикасаться к лицу, глазам-только недавно вымытыми руками. При отсутствии доступа к воде и мылу, для очистки рук использовать дезинфицирующие средства на спиртовой основе. Или воспользоваться одноразовой салфеткой, при необходимости прикосновения к глазам или носу</a:t>
            </a:r>
          </a:p>
          <a:p>
            <a:r>
              <a:rPr lang="ru-RU" sz="1600" dirty="0">
                <a:latin typeface="Arial" panose="020B0604020202020204" pitchFamily="34" charset="0"/>
                <a:cs typeface="Arial" panose="020B0604020202020204" pitchFamily="34" charset="0"/>
              </a:rPr>
              <a:t>· Надевать одноразовую медицинскую маску в людных местах и транспорте. Менять маску на новую надо каждые 2-3 часа, повторно использовать маску нельзя.</a:t>
            </a:r>
          </a:p>
          <a:p>
            <a:r>
              <a:rPr lang="ru-RU" sz="1600" dirty="0">
                <a:latin typeface="Arial" panose="020B0604020202020204" pitchFamily="34" charset="0"/>
                <a:cs typeface="Arial" panose="020B0604020202020204" pitchFamily="34" charset="0"/>
              </a:rPr>
              <a:t>· Отдавать предпочтение гладким прическам, когда вы находитесь в местах скопления людей, распущенные волосы, часто контактируя с лицом, увеличивают риск инфицирования.</a:t>
            </a:r>
          </a:p>
          <a:p>
            <a:r>
              <a:rPr lang="ru-RU" sz="1600" dirty="0">
                <a:latin typeface="Arial" panose="020B0604020202020204" pitchFamily="34" charset="0"/>
                <a:cs typeface="Arial" panose="020B0604020202020204" pitchFamily="34" charset="0"/>
              </a:rPr>
              <a:t>· Избегать близких контактов и пребывания в одном помещении с людьми, имеющими видимые признаки ОРВИ (кашель, чихание, выделения из носа).</a:t>
            </a:r>
          </a:p>
          <a:p>
            <a:r>
              <a:rPr lang="ru-RU" sz="1600" dirty="0">
                <a:latin typeface="Arial" panose="020B0604020202020204" pitchFamily="34" charset="0"/>
                <a:cs typeface="Arial" panose="020B0604020202020204" pitchFamily="34" charset="0"/>
              </a:rPr>
              <a:t>· Не прикасаться голыми руками к дверным ручкам, перилам, другим предметам и поверхностям в общественных пространствах.</a:t>
            </a:r>
          </a:p>
          <a:p>
            <a:r>
              <a:rPr lang="ru-RU" sz="1600" dirty="0">
                <a:latin typeface="Arial" panose="020B0604020202020204" pitchFamily="34" charset="0"/>
                <a:cs typeface="Arial" panose="020B0604020202020204" pitchFamily="34" charset="0"/>
              </a:rPr>
              <a:t>· Ограничить приветственные рукопожатия, поцелуи и объятия.</a:t>
            </a:r>
          </a:p>
          <a:p>
            <a:r>
              <a:rPr lang="ru-RU" sz="1600" dirty="0">
                <a:latin typeface="Arial" panose="020B0604020202020204" pitchFamily="34" charset="0"/>
                <a:cs typeface="Arial" panose="020B0604020202020204" pitchFamily="34" charset="0"/>
              </a:rPr>
              <a:t>· Чаще проветривать помещения.</a:t>
            </a:r>
          </a:p>
          <a:p>
            <a:r>
              <a:rPr lang="ru-RU" sz="1600" dirty="0">
                <a:latin typeface="Arial" panose="020B0604020202020204" pitchFamily="34" charset="0"/>
                <a:cs typeface="Arial" panose="020B0604020202020204" pitchFamily="34" charset="0"/>
              </a:rPr>
              <a:t>· Не пользоваться общими полотенцами.</a:t>
            </a:r>
          </a:p>
          <a:p>
            <a:endParaRPr lang="ru-RU" sz="1600" dirty="0"/>
          </a:p>
        </p:txBody>
      </p:sp>
      <p:pic>
        <p:nvPicPr>
          <p:cNvPr id="4" name="Picture 2" descr="https://xn----8sbnnbambfrmllc0aj3a1a.xn--p1ai/wp-content/uploads/2020/01/1538731667765-2000x134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4824" y="4623512"/>
            <a:ext cx="2674275" cy="179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79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552" y="193183"/>
            <a:ext cx="9635739" cy="3693319"/>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КАК НЕ ЗАРАЗИТЬ ОКРУЖАЮЩИХ</a:t>
            </a: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Минимизировать контакты со здоровыми людьми (приветственные рукопожатия, поцелуи).</a:t>
            </a:r>
          </a:p>
          <a:p>
            <a:r>
              <a:rPr lang="ru-RU" dirty="0">
                <a:latin typeface="Arial" panose="020B0604020202020204" pitchFamily="34" charset="0"/>
                <a:cs typeface="Arial" panose="020B0604020202020204" pitchFamily="34" charset="0"/>
              </a:rPr>
              <a:t>· Если вы испытываете недомогание, но вынуждены общаться с другими людьми или пользоваться общественным транспортом - использовать одноразовую маску, обязательно меняя ее на новую каждый час.</a:t>
            </a:r>
          </a:p>
          <a:p>
            <a:r>
              <a:rPr lang="ru-RU" dirty="0">
                <a:latin typeface="Arial" panose="020B0604020202020204" pitchFamily="34" charset="0"/>
                <a:cs typeface="Arial" panose="020B0604020202020204" pitchFamily="34" charset="0"/>
              </a:rPr>
              <a:t>· При кашле или чихании обязательно прикрывать рот, по возможности - одноразовым платком, если его нет - ладонями или локтевым сгибом.</a:t>
            </a:r>
          </a:p>
          <a:p>
            <a:r>
              <a:rPr lang="ru-RU" dirty="0">
                <a:latin typeface="Arial" panose="020B0604020202020204" pitchFamily="34" charset="0"/>
                <a:cs typeface="Arial" panose="020B0604020202020204" pitchFamily="34" charset="0"/>
              </a:rPr>
              <a:t>· Пользоваться только личной или одноразовой посудой.</a:t>
            </a:r>
          </a:p>
          <a:p>
            <a:r>
              <a:rPr lang="ru-RU" dirty="0">
                <a:latin typeface="Arial" panose="020B0604020202020204" pitchFamily="34" charset="0"/>
                <a:cs typeface="Arial" panose="020B0604020202020204" pitchFamily="34" charset="0"/>
              </a:rPr>
              <a:t>· Изолировать от домочадцев свои предметы личной гигиены: зубную щетку, мочалку, полотенца.</a:t>
            </a:r>
          </a:p>
          <a:p>
            <a:r>
              <a:rPr lang="ru-RU" dirty="0">
                <a:latin typeface="Arial" panose="020B0604020202020204" pitchFamily="34" charset="0"/>
                <a:cs typeface="Arial" panose="020B0604020202020204" pitchFamily="34" charset="0"/>
              </a:rPr>
              <a:t>· Проводить влажную уборку дома ежедневно, включая обработку дверных ручек, выключателей, панелей управления оргтехникой</a:t>
            </a:r>
            <a:r>
              <a:rPr lang="ru-RU" dirty="0"/>
              <a:t>.</a:t>
            </a:r>
          </a:p>
        </p:txBody>
      </p:sp>
      <p:pic>
        <p:nvPicPr>
          <p:cNvPr id="3" name="Picture 4" descr="https://scontent-arn2-1.cdninstagram.com/v/t51.2885-15/e35/84105790_2683926418327859_1140824331173156792_n.jpg?_nc_ht=scontent-arn2-1.cdninstagram.com&amp;_nc_cat=111&amp;_nc_ohc=52A77R9RVxEAX-W3mjp&amp;oh=54ec8cbfb244e6e95cbdeacb4f3d1b26&amp;oe=5ED72A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195" y="3651352"/>
            <a:ext cx="4651187" cy="259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44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585" y="698269"/>
            <a:ext cx="10299470" cy="313932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КОРОНАВИРУСНАЯ </a:t>
            </a:r>
            <a:r>
              <a:rPr lang="ru-RU" b="1" dirty="0" smtClean="0">
                <a:latin typeface="Arial" panose="020B0604020202020204" pitchFamily="34" charset="0"/>
                <a:cs typeface="Arial" panose="020B0604020202020204" pitchFamily="34" charset="0"/>
              </a:rPr>
              <a:t>ИНФЕКЦИЯ </a:t>
            </a:r>
            <a:endParaRPr lang="ru-RU" b="1"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ru-RU" dirty="0" err="1" smtClean="0">
                <a:latin typeface="Arial" panose="020B0604020202020204" pitchFamily="34" charset="0"/>
                <a:cs typeface="Arial" panose="020B0604020202020204" pitchFamily="34" charset="0"/>
              </a:rPr>
              <a:t>Коронавирусная</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инфекция передается от больного человека к здоровому человеку через близкие контакты.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Когда </a:t>
            </a:r>
            <a:r>
              <a:rPr lang="ru-RU" dirty="0">
                <a:latin typeface="Arial" panose="020B0604020202020204" pitchFamily="34" charset="0"/>
                <a:cs typeface="Arial" panose="020B0604020202020204" pitchFamily="34" charset="0"/>
              </a:rPr>
              <a:t>человек чихает или кашляет рядом с вами. Когда капельки слизи изо рта и носа больного попадают на поверхности, к которым вы прикасаетесь. Люди «серебряного возраста» старше 60 лет в группе особого риска. Именно у пожилых из-за нагрузки на иммунную систему возможны осложнения, в том числе такие опасные как вирусная пневмония. Эти осложнения могут привести к самым печальным исходам. </a:t>
            </a:r>
            <a:endParaRPr lang="ru-RU" dirty="0" smtClean="0">
              <a:latin typeface="Arial" panose="020B0604020202020204" pitchFamily="34" charset="0"/>
              <a:cs typeface="Arial" panose="020B0604020202020204" pitchFamily="34" charset="0"/>
            </a:endParaRPr>
          </a:p>
          <a:p>
            <a:endParaRPr lang="ru-RU" dirty="0"/>
          </a:p>
          <a:p>
            <a:r>
              <a:rPr lang="ru-RU" dirty="0"/>
              <a:t> </a:t>
            </a:r>
          </a:p>
        </p:txBody>
      </p:sp>
      <p:pic>
        <p:nvPicPr>
          <p:cNvPr id="3" name="Picture 2" descr="https://i.mycdn.me/i?r=A4CRe5KsHM6y2JpBHs5QexXCu1V0QHjcLp3fweHuZ9LHzUqXY1GqUDf1UMnGdhi9t2Ed1Bqh0y0h-mWGGS8M5eHIeURGa4U-Yq5g61hQTha2UN-TNI4rRP13ZlAhGksY7Tq2pd6ovBk0dpdaHB_Xcwx2OxlBmGs-wJdQoLDyW2iKychlS7gZx5DIdHWag-lQGw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438" y="3425782"/>
            <a:ext cx="3116657" cy="23645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vatars.mds.yandex.net/get-zen_doc/1703615/pub_5da6be6c32335400b1190090_5da6c1eefbe6e700ae0dafcc/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37" y="3425782"/>
            <a:ext cx="4376814" cy="246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4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snovkaobr.my1.ru/_nw/3/13019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9" y="218941"/>
            <a:ext cx="11624830" cy="609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21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350</TotalTime>
  <Words>1774</Words>
  <Application>Microsoft Office PowerPoint</Application>
  <PresentationFormat>Произвольный</PresentationFormat>
  <Paragraphs>138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Главное мероприятие</vt:lpstr>
      <vt:lpstr>  Профилактика вирусных заболеваний</vt:lpstr>
      <vt:lpstr>вирусы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House</cp:lastModifiedBy>
  <cp:revision>79</cp:revision>
  <cp:lastPrinted>2020-03-18T18:23:11Z</cp:lastPrinted>
  <dcterms:created xsi:type="dcterms:W3CDTF">2020-03-18T13:52:13Z</dcterms:created>
  <dcterms:modified xsi:type="dcterms:W3CDTF">2020-03-19T09:37:34Z</dcterms:modified>
</cp:coreProperties>
</file>