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30" r:id="rId9"/>
    <p:sldId id="333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334" r:id="rId28"/>
    <p:sldId id="335" r:id="rId29"/>
    <p:sldId id="280" r:id="rId30"/>
    <p:sldId id="281" r:id="rId31"/>
    <p:sldId id="282" r:id="rId32"/>
    <p:sldId id="283" r:id="rId33"/>
    <p:sldId id="284" r:id="rId34"/>
    <p:sldId id="329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4" r:id="rId74"/>
    <p:sldId id="325" r:id="rId75"/>
    <p:sldId id="326" r:id="rId76"/>
    <p:sldId id="327" r:id="rId77"/>
    <p:sldId id="328" r:id="rId78"/>
    <p:sldId id="331" r:id="rId79"/>
    <p:sldId id="332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BB4A9-3618-4E9F-8066-D735EDB5470C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1F33E-B020-4BFB-A97B-D4033B1A2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1F33E-B020-4BFB-A97B-D4033B1A2A0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1F33E-B020-4BFB-A97B-D4033B1A2A0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14D86B-5191-4B1B-A8D6-68D0D1EB0042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8E76530-ADCB-4A4B-BFE2-A1FD6BFE3D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ribalych.ru/wp-content/uploads/2014/12/3389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ribalych.ru/wp-content/uploads/2014/12/3399.j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ribalych.ru/wp-content/uploads/2014/12/3407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ribalych.ru/wp-content/uploads/2014/12/3417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ribalych.ru/wp-content/uploads/2014/12/3426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ribalych.ru/wp-content/uploads/2014/12/3436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ribalych.ru/wp-content/uploads/2014/12/3445.jp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ribalych.ru/wp-content/uploads/2014/12/3455.jp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ribalych.ru/wp-content/uploads/2014/12/3465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ribalych.ru/wp-content/uploads/2014/12/3474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ibalych.ru/wp-content/uploads/2014/12/3319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ribalych.ru/wp-content/uploads/2014/12/3484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ribalych.ru/wp-content/uploads/2014/12/3494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ribalych.ru/wp-content/uploads/2014/12/35043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ribalych.ru/wp-content/uploads/2014/12/35132.jp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ribalych.ru/wp-content/uploads/2014/12/35230.jp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ribalych.ru/wp-content/uploads/2014/12/35325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ribalych.ru/wp-content/uploads/2014/12/35418.jp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ribalych.ru/wp-content/uploads/2014/12/35516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ribalych.ru/wp-content/uploads/2014/12/3329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ribalych.ru/wp-content/uploads/2014/12/35616.jp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ribalych.ru/wp-content/uploads/2014/12/35713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ribalych.ru/wp-content/uploads/2014/12/35813.jp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ribalych.ru/wp-content/uploads/2014/12/35910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ribalych.ru/wp-content/uploads/2014/12/36011.jp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ribalych.ru/wp-content/uploads/2014/12/36111.jpg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ribalych.ru/wp-content/uploads/2014/12/36310.jpg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ribalych.ru/wp-content/uploads/2014/12/36410.jpg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ribalych.ru/wp-content/uploads/2014/12/3339.jp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ribalych.ru/wp-content/uploads/2014/12/3659.jpg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ribalych.ru/wp-content/uploads/2014/12/3669.jp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ribalych.ru/wp-content/uploads/2014/12/3679.jp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ribalych.ru/wp-content/uploads/2014/12/3687.jpg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ribalych.ru/wp-content/uploads/2014/12/3705.jp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ribalych.ru/wp-content/uploads/2014/12/3716.jp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ribalych.ru/wp-content/uploads/2014/12/3725.jpg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ribalych.ru/wp-content/uploads/2014/12/3735.jpg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ribalych.ru/wp-content/uploads/2014/12/3745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ribalych.ru/wp-content/uploads/2014/12/3349.jpg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ribalych.ru/wp-content/uploads/2014/12/3755.jpg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ribalych.ru/wp-content/uploads/2014/12/3765.jpg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ribalych.ru/wp-content/uploads/2014/12/3775.jpg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ribalych.ru/wp-content/uploads/2014/12/3784.jpg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ribalych.ru/wp-content/uploads/2014/12/3794.jpg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ribalych.ru/wp-content/uploads/2014/12/3804.jpg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ribalych.ru/wp-content/uploads/2014/12/3814.jpg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ribalych.ru/wp-content/uploads/2014/12/3824.jpg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ribalych.ru/wp-content/uploads/2014/12/3834.jpg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ribalych.ru/wp-content/uploads/2014/12/3844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ribalych.ru/wp-content/uploads/2014/12/3359.jpg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ribalych.ru/wp-content/uploads/2014/12/3854.jpg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ribalych.ru/wp-content/uploads/2014/12/3864.jpg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ribalych.ru/wp-content/uploads/2014/12/3874.jpg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ribalych.ru/wp-content/uploads/2014/12/3883.jpg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ribalych.ru/wp-content/uploads/2014/12/3894.jpg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ribalych.ru/wp-content/uploads/2014/12/3904.jpg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ribalych.ru/wp-content/uploads/2014/12/3913.jpg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ribalych.ru/wp-content/uploads/2014/12/3924.jpg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ribalych.ru/wp-content/uploads/2014/12/3934.jpg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ribalych.ru/wp-content/uploads/2014/12/3944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ribalych.ru/wp-content/uploads/2014/12/3369.jpg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ribalych.ru/wp-content/uploads/2014/12/3954.jpg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ribalych.ru/wp-content/uploads/2014/12/3964.jpg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ribalych.ru/wp-content/uploads/2014/12/3983.jpg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ribalych.ru/wp-content/uploads/2014/12/40069.jpg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ribalych.ru/wp-content/uploads/2014/12/40150.jpg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ribalych.ru/wp-content/uploads/2014/12/40246.jpg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ribalych.ru/2014/12/25/respublika-tatarstan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8229600" cy="44644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869160"/>
            <a:ext cx="8424936" cy="1799314"/>
          </a:xfrm>
        </p:spPr>
        <p:txBody>
          <a:bodyPr>
            <a:noAutofit/>
          </a:bodyPr>
          <a:lstStyle/>
          <a:p>
            <a:r>
              <a:rPr lang="ru-RU" sz="1600" dirty="0" smtClean="0"/>
              <a:t>Татарстан расположен в Европейской части России на месте слияния двух рек — Волги и Камы. Всего в республике проживает 3,8 </a:t>
            </a:r>
            <a:r>
              <a:rPr lang="ru-RU" sz="1600" dirty="0" err="1" smtClean="0"/>
              <a:t>млн</a:t>
            </a:r>
            <a:r>
              <a:rPr lang="ru-RU" sz="1600" dirty="0" smtClean="0"/>
              <a:t> человек. Из них 1,2 млн. человек проживают в столице республики — городе Казани. Основу экономики Татарстана составляет промышленное производство, основными сферами которой являются нефтехимия, энергетика, машиностроение и IT.     В республике добывается около 32 миллионов тонн нефти в год. Татарстан — лидер по производству полиэтилена, каучуков, шин и грузовиков. В республике производят вертолеты, речные и морские суда, самолеты, военную оптику.</a:t>
            </a:r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4" name="Рисунок 3" descr="http://tatturk.tatarstan.ru/file/1664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280920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10801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Стадион «Казань-Арена». Вмещает 45 000 болельщиков. Стадион был местом проведения церемоний открытия и закрытия летней Универсиады 2013 года. На стадионе проводился Чемпионат мира по футболу в 2018 году.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517232"/>
            <a:ext cx="8229600" cy="115212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В 2013 году в городе проходила XXVII Всемирная летняя Универсиада. К ее проведению город приобрел новый вид: были построены десятки спортивных арен и множество объектов транспортной инфраструктуры, а также отреставрированы фасады исторических зданий.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8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44016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Казанский метрополитен. Метро в Казани было открыто в 2005 году во время празднования тысячелетия города. Казанский метрополитен стал седьмым по счёту в РФ и первым в стране среди построенных после распада СССР. На данный момент метрополитен 10 станций на одной линии, протяженностью 16 км.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82089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93614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Транспортная развязка на пересечении </a:t>
            </a:r>
            <a:r>
              <a:rPr lang="ru-RU" dirty="0" err="1" smtClean="0"/>
              <a:t>Аметьевской</a:t>
            </a:r>
            <a:r>
              <a:rPr lang="ru-RU" dirty="0" smtClean="0"/>
              <a:t> магистрали и </a:t>
            </a:r>
            <a:r>
              <a:rPr lang="ru-RU" dirty="0" err="1" smtClean="0"/>
              <a:t>ул.Даурская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720120"/>
          </a:xfrm>
        </p:spPr>
        <p:txBody>
          <a:bodyPr/>
          <a:lstStyle/>
          <a:p>
            <a:r>
              <a:rPr lang="ru-RU" dirty="0" smtClean="0"/>
              <a:t>Международный </a:t>
            </a:r>
            <a:r>
              <a:rPr lang="ru-RU" dirty="0" smtClean="0"/>
              <a:t>аэропорт Казань.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728192"/>
          </a:xfrm>
        </p:spPr>
        <p:txBody>
          <a:bodyPr>
            <a:noAutofit/>
          </a:bodyPr>
          <a:lstStyle/>
          <a:p>
            <a:r>
              <a:rPr lang="ru-RU" sz="1600" dirty="0" smtClean="0"/>
              <a:t>Казанский авиационный завод им. С.П. Горбунова — филиал ОАО «Туполев» (ранее — ОАО «КАПО им. С.П. Горбунова»). Одно из крупнейших самолетостроительных предприятий страны, создано в конце двадцатых годов прошлого века на базе двух самолетостроительных заводов — московского и казанского. За годы своего существования завод выпустил 22 типа авиационной техники общим числом более 20 тысяч, к числу которых относятся всемирно известные самолеты Пе-2, Пе-8, Ту-16, Ту-104Б, Ту-22МЗ, Ту-160, Ил-62М.</a:t>
            </a:r>
          </a:p>
          <a:p>
            <a:endParaRPr lang="ru-RU" sz="1600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5841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Сейчас завод выполняет ремонт и модернизацию самолетов Ту-22М3 и Ту-160, производит самолеты Ту-214 специального назначения. На данный момент это единственное предприятие в России, которое способно выпускать стратегические бомбардировщики последнего поколения, потребность в которых определяется военной оборонной доктриной нашего государства.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47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229200"/>
            <a:ext cx="8373616" cy="1512168"/>
          </a:xfrm>
        </p:spPr>
        <p:txBody>
          <a:bodyPr>
            <a:noAutofit/>
          </a:bodyPr>
          <a:lstStyle/>
          <a:p>
            <a:r>
              <a:rPr lang="ru-RU" sz="1400" dirty="0" smtClean="0"/>
              <a:t>В </a:t>
            </a:r>
            <a:r>
              <a:rPr lang="ru-RU" sz="1400" dirty="0" smtClean="0"/>
              <a:t>частности, строит четыре самолета для министерства обороны РФ, в том числе по проекту «Открытое небо», для управления делами президента России, Федеральной службы безопасности. Прорабатывается вопрос создания консолидированного заказа на самолеты Ту-214 для </a:t>
            </a:r>
            <a:r>
              <a:rPr lang="ru-RU" sz="1400" dirty="0" err="1" smtClean="0"/>
              <a:t>госнужд</a:t>
            </a:r>
            <a:r>
              <a:rPr lang="ru-RU" sz="1400" dirty="0" smtClean="0"/>
              <a:t>, министерства обороны, МЧС, </a:t>
            </a:r>
            <a:r>
              <a:rPr lang="ru-RU" sz="1400" dirty="0" err="1" smtClean="0"/>
              <a:t>Роскосмоса</a:t>
            </a:r>
            <a:r>
              <a:rPr lang="ru-RU" sz="1400" dirty="0" smtClean="0"/>
              <a:t>. Еще одно перспективное направление деятельности завода — развитие производства по кооперации. Сейчас на предприятии ведется активная работа по освоению выпуска оперения для самолета Ил-76-МД-90А.</a:t>
            </a:r>
          </a:p>
          <a:p>
            <a:endParaRPr lang="ru-RU" sz="1400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82089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108016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Испытания </a:t>
            </a:r>
            <a:r>
              <a:rPr lang="ru-RU" dirty="0" smtClean="0"/>
              <a:t>всех воздушных судов, производимых и ремонтируемых на предприятии, осуществляются на заводском аэродроме «Борисоглебское».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82089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10801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Один из семи сохранившихся легендарных Ту 144-х. Стоит во дворе 6-го здания Казанского Государственного Технического Университета, бывший Казанский авиационный институт (КАИ).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46805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229200"/>
            <a:ext cx="7632848" cy="136815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Казань — столица Республики Татарстан. Город с населением 1,2 млн. человек расположен на левом берегу реки Волги, при впадении в неё реки Казанки (820 км от Москвы).</a:t>
            </a:r>
          </a:p>
          <a:p>
            <a:endParaRPr lang="ru-RU" dirty="0"/>
          </a:p>
        </p:txBody>
      </p:sp>
      <p:pic>
        <p:nvPicPr>
          <p:cNvPr id="5" name="Рисунок 4" descr="Татарстан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82089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157192"/>
            <a:ext cx="8435280" cy="1512168"/>
          </a:xfrm>
        </p:spPr>
        <p:txBody>
          <a:bodyPr>
            <a:noAutofit/>
          </a:bodyPr>
          <a:lstStyle/>
          <a:p>
            <a:r>
              <a:rPr lang="ru-RU" sz="1600" dirty="0" smtClean="0"/>
              <a:t>ОАО «Казанский вертолётный завод». Производитель вертолётов семейства Ми-8/17, входящий в российский вертолётостроительный холдинг «Вертолёты России». Завод осуществляет полный цикл создания вертолётной техники от разработки и серийного выпуска до послепродажного сопровождения, обучения персонала и проведения ремонта. За всю историю существования предприятия более 12 000 вертолётов Ми-4, Ми-8, Ми-14,      Ми-17, ««</a:t>
            </a:r>
            <a:r>
              <a:rPr lang="ru-RU" sz="1600" dirty="0" err="1" smtClean="0"/>
              <a:t>Ансат</a:t>
            </a:r>
            <a:r>
              <a:rPr lang="ru-RU" sz="1600" dirty="0" smtClean="0"/>
              <a:t>» и их модификаций поставлено в 100 стран мира.</a:t>
            </a:r>
          </a:p>
          <a:p>
            <a:endParaRPr lang="ru-RU" sz="1600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013176"/>
            <a:ext cx="8363272" cy="1656184"/>
          </a:xfrm>
        </p:spPr>
        <p:txBody>
          <a:bodyPr>
            <a:noAutofit/>
          </a:bodyPr>
          <a:lstStyle/>
          <a:p>
            <a:r>
              <a:rPr lang="ru-RU" sz="1800" dirty="0" smtClean="0"/>
              <a:t>Казанское моторостроительное производственное объединение (КМПО). Основным направлением деятельности КМПО в настоящее время является серийное производство газотурбинных двигателей и оборудования на их основе для перекачки, распределения и переработки природного газа. Более 30% газотранспортных потоков в России функционируют на двигателях, изготовленных в КМПО.</a:t>
            </a:r>
            <a:endParaRPr lang="ru-RU" sz="1800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5301208"/>
            <a:ext cx="8435280" cy="136815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Завод имеет большой опыт в области авиационного двигателестроения. Предприятие производило двигатели легендарных пикирующих бомбардировщиков Пе-2 и пассажирских лайнеров Ту-104, Ил-62, Ту-154, Ил-86. Есть возможность производить авиационный двигатель НК-93 для самолетов Ту-214 и Ту-330.</a:t>
            </a:r>
            <a:endParaRPr lang="ru-RU" dirty="0"/>
          </a:p>
        </p:txBody>
      </p:sp>
      <p:pic>
        <p:nvPicPr>
          <p:cNvPr id="6" name="Рисунок 5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157192"/>
            <a:ext cx="8435280" cy="151216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ОКБ «Сокол». Предприятие осуществляет научно-исследовательские, опытно-конструкторские работы по беспилотным летательным аппаратам и воздушным мишеням, создание мишенной обстановки, позволяющей проводить отработку систем ПВО типа С-300, С-400 и бортового радиоэлектронного оборудования самолетов-истребителей типа Су-30МК, МиГ-29.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085184"/>
            <a:ext cx="8435280" cy="151216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Казаньоргсинтез</a:t>
            </a:r>
            <a:r>
              <a:rPr lang="ru-RU" dirty="0" smtClean="0"/>
              <a:t>». Одно из крупнейших предприятий химической отрасли России, имеющее стратегическое значение для развития экономики Республики Татарстан. В настоящее время предприятием производятся полиэтилен, полиэтиленовые трубы, фенол, ацетон, этиленгликоли, </a:t>
            </a:r>
            <a:r>
              <a:rPr lang="ru-RU" dirty="0" err="1" smtClean="0"/>
              <a:t>этаноламины</a:t>
            </a:r>
            <a:r>
              <a:rPr lang="ru-RU" dirty="0" smtClean="0"/>
              <a:t>, </a:t>
            </a:r>
            <a:r>
              <a:rPr lang="ru-RU" dirty="0" err="1" smtClean="0"/>
              <a:t>бисфенол</a:t>
            </a:r>
            <a:r>
              <a:rPr lang="ru-RU" dirty="0" smtClean="0"/>
              <a:t>, поликарбонат и другие продукты органического синтеза. Завод производит более 38 % всего российского полиэтилена.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68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22417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ОАО «</a:t>
            </a:r>
            <a:r>
              <a:rPr lang="ru-RU" dirty="0" err="1" smtClean="0"/>
              <a:t>Нэфис</a:t>
            </a:r>
            <a:r>
              <a:rPr lang="ru-RU" dirty="0" smtClean="0"/>
              <a:t> </a:t>
            </a:r>
            <a:r>
              <a:rPr lang="ru-RU" dirty="0" err="1" smtClean="0"/>
              <a:t>Косметикс</a:t>
            </a:r>
            <a:r>
              <a:rPr lang="ru-RU" dirty="0" smtClean="0"/>
              <a:t>». Один из крупнейших поставщиков средств для мытья посуды, стиральных порошков и порошкообразных чистящих средств на российский рынок, наряду с транснациональными компаниями </a:t>
            </a:r>
            <a:r>
              <a:rPr lang="ru-RU" dirty="0" err="1" smtClean="0"/>
              <a:t>Henkel</a:t>
            </a:r>
            <a:r>
              <a:rPr lang="ru-RU" dirty="0" smtClean="0"/>
              <a:t> </a:t>
            </a:r>
            <a:r>
              <a:rPr lang="ru-RU" dirty="0" err="1" smtClean="0"/>
              <a:t>Group</a:t>
            </a:r>
            <a:r>
              <a:rPr lang="ru-RU" dirty="0" smtClean="0"/>
              <a:t> и </a:t>
            </a:r>
            <a:r>
              <a:rPr lang="ru-RU" dirty="0" err="1" smtClean="0"/>
              <a:t>Procter</a:t>
            </a:r>
            <a:r>
              <a:rPr lang="ru-RU" dirty="0" smtClean="0"/>
              <a:t> &amp; </a:t>
            </a:r>
            <a:r>
              <a:rPr lang="ru-RU" dirty="0" err="1" smtClean="0"/>
              <a:t>Gamble</a:t>
            </a:r>
            <a:r>
              <a:rPr lang="ru-RU" dirty="0" smtClean="0"/>
              <a:t>. Всего предприятием выпускается более 300 наименований продукции.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9"/>
            <a:ext cx="8208912" cy="463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368152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Технополис</a:t>
            </a:r>
            <a:r>
              <a:rPr lang="ru-RU" dirty="0" smtClean="0"/>
              <a:t> «</a:t>
            </a:r>
            <a:r>
              <a:rPr lang="ru-RU" dirty="0" err="1" smtClean="0"/>
              <a:t>Химград</a:t>
            </a:r>
            <a:r>
              <a:rPr lang="ru-RU" dirty="0" smtClean="0"/>
              <a:t>». Первый сертифицированный индустриальный парк России, резидентами которого являются компании, занятые в области малотоннажной химии, переработки полимеров, </a:t>
            </a:r>
            <a:r>
              <a:rPr lang="ru-RU" dirty="0" err="1" smtClean="0"/>
              <a:t>нанотехнологий</a:t>
            </a:r>
            <a:r>
              <a:rPr lang="ru-RU" dirty="0" smtClean="0"/>
              <a:t>, ресурсосбережения и </a:t>
            </a:r>
            <a:r>
              <a:rPr lang="ru-RU" dirty="0" err="1" smtClean="0"/>
              <a:t>энергоэффективности</a:t>
            </a:r>
            <a:r>
              <a:rPr lang="ru-RU" dirty="0" smtClean="0"/>
              <a:t>, медицинских технологий.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792128"/>
          </a:xfrm>
        </p:spPr>
        <p:txBody>
          <a:bodyPr/>
          <a:lstStyle/>
          <a:p>
            <a:r>
              <a:rPr lang="ru-RU" dirty="0" smtClean="0"/>
              <a:t>Открытие "умного города" - </a:t>
            </a:r>
            <a:r>
              <a:rPr lang="ru-RU" dirty="0" err="1" smtClean="0"/>
              <a:t>Иннополис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достижения республики татарстан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8"/>
            <a:ext cx="82809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869160"/>
            <a:ext cx="8496944" cy="1584176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Наукоград</a:t>
            </a:r>
            <a:r>
              <a:rPr lang="ru-RU" dirty="0" smtClean="0"/>
              <a:t> </a:t>
            </a:r>
            <a:r>
              <a:rPr lang="ru-RU" dirty="0" err="1" smtClean="0"/>
              <a:t>Иннополис</a:t>
            </a:r>
            <a:r>
              <a:rPr lang="ru-RU" dirty="0" smtClean="0"/>
              <a:t> ориентирован на создание и реализацию передовых </a:t>
            </a:r>
            <a:r>
              <a:rPr lang="en-US" dirty="0" smtClean="0"/>
              <a:t>IT</a:t>
            </a:r>
            <a:r>
              <a:rPr lang="ru-RU" dirty="0" smtClean="0"/>
              <a:t>-технологий,   представляет собой обособленный населенный пункт, обеспеченный всем необходимым для комфортабельного проживания и отдыха работников.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Что такое наукоград Иннополис в Казани?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8"/>
            <a:ext cx="828092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869160"/>
            <a:ext cx="8291264" cy="14402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Казань является одним из крупнейших портов на реке Волге. Казанский речной вокзал обслуживает пассажирские суда как регулярных междугородних круизных линий, так и пригородных направлений. Суточный пассажиропоток в летний период составляет около 6 000 человек в сутки.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556792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Казанский </a:t>
            </a:r>
            <a:r>
              <a:rPr lang="ru-RU" dirty="0" smtClean="0"/>
              <a:t>кремль. Образование Казани началось именно с момента строительства крепости на холме в начале XI века. К XVI веку город приобрел вид мощной деревянно-каменной крепости с Ханским двором, высокими мечетями и мавзолеями. В 1552 году Казань была взята штурмом русскими войсками под управлением Ивана Грозного и присоединена к Русскому государству. Согласно царскому указу крепость была реконструирована, отстроена в камне под руководством знаменитых псковских мастеров Постника Яковлева (создателя Собора Василия Блаженного на Красной площади в Москве) и Ивана Ширяя. Сейчас Казанский кремль это историко-архитектурный и культурный памятник, сочетающий в своём облике православные и мусульманские, русские и татарские мотивы.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15216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Водный транспорт является сезонным, поэтому судами перевозится всего 6% грузов и 0,1% пассажиров республики.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9"/>
            <a:ext cx="8208911" cy="467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36815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Единая глубоководная система европейской части России, основу которой составляет бассейн Волги, создает условия для использования судов смешанного плавания в международных перевозках в направлении Каспийского, Средиземноморского и Балтийского бассейн.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9"/>
            <a:ext cx="8280920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941168"/>
            <a:ext cx="8640960" cy="191683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ОАО «</a:t>
            </a:r>
            <a:r>
              <a:rPr lang="ru-RU" dirty="0" err="1" smtClean="0"/>
              <a:t>Зеленодольский</a:t>
            </a:r>
            <a:r>
              <a:rPr lang="ru-RU" dirty="0" smtClean="0"/>
              <a:t> завод имени А. М. Горького». Завод производит суда специального назначения, универсальные морские (река-море) сухогрузы, контейнеровозы, танкера, скоростные </a:t>
            </a:r>
            <a:r>
              <a:rPr lang="ru-RU" sz="3300" dirty="0" smtClean="0"/>
              <a:t>пассажирские</a:t>
            </a:r>
            <a:r>
              <a:rPr lang="ru-RU" dirty="0" smtClean="0"/>
              <a:t> теплоходы из алюминиевых сплавов. За годы своей истории заводом построено свыше 1500 морских и речных кораблей и судов, в том числе около 600 военных. Расположение в центре России, на Волге, позволяет производить поставку кораблей и судов в любые регионы бассейнов Черного, Каспийского, Балтийского, Северного морей по внутренним водным путям.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013176"/>
            <a:ext cx="8712968" cy="1656184"/>
          </a:xfrm>
        </p:spPr>
        <p:txBody>
          <a:bodyPr>
            <a:noAutofit/>
          </a:bodyPr>
          <a:lstStyle/>
          <a:p>
            <a:r>
              <a:rPr lang="ru-RU" sz="1800" dirty="0" smtClean="0"/>
              <a:t>Остров-град Свияжск. Был основан по решению Ивана Грозного как крепость в 1551 году, в 1552 году стал базой русских войск при осаде Казани. Впервые в истории мирового зодчества за 4 недели сооружен город из заранее заготовленных деталей. Его укрепления, сделанные по последнему слову техники, превышали размеры таких крупнейших тогда на Руси городов, как Новгород, Псков.</a:t>
            </a:r>
          </a:p>
          <a:p>
            <a:endParaRPr lang="ru-RU" sz="1600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10801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Город стал первым православным городом в Среднем Поволжье, центром, откуда шла христианизация всех народов Поволжья. Сегодня Свияжск — один из популярнейших туристических объектов Татарстана.</a:t>
            </a:r>
            <a:endParaRPr lang="ru-RU" dirty="0"/>
          </a:p>
        </p:txBody>
      </p:sp>
      <p:pic>
        <p:nvPicPr>
          <p:cNvPr id="4" name="Рисунок 3" descr="http://tatarhistory.ru/application/files/thumbnails/small/6614/7705/0461/Sviyazhs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8"/>
            <a:ext cx="82809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36819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Мост через Каму. Сооружение имеет огромное значение для Татарстана в частности и России в целом, так как мост является частью «Оренбургского тракта» и глобального транспортного коридора «Европа — Западный Китай».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9"/>
            <a:ext cx="8208911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00815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Общая длина мостового перехода составляет почти 14 километров, в том через Каму — 1,6 км.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8208912" cy="477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2241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Гипсовый завод «</a:t>
            </a:r>
            <a:r>
              <a:rPr lang="ru-RU" dirty="0" err="1" smtClean="0"/>
              <a:t>Aksolit</a:t>
            </a:r>
            <a:r>
              <a:rPr lang="ru-RU" dirty="0" smtClean="0"/>
              <a:t>». Производственный комплекс расположен в </a:t>
            </a:r>
            <a:r>
              <a:rPr lang="ru-RU" dirty="0" err="1" smtClean="0"/>
              <a:t>Камско-Устьинском</a:t>
            </a:r>
            <a:r>
              <a:rPr lang="ru-RU" dirty="0" smtClean="0"/>
              <a:t> районе Республики Татарстан и обеспечивает полный цикл производства: от добычи и переработки сырья до упаковки и отгрузки готовой продукции.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8208912" cy="45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941168"/>
            <a:ext cx="8640960" cy="172819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Городище Булгар. Музей-заповедник на берегу Волги у места впадения в нее Камы в 170 км от Казани. Булгар был основан волжскими булгарами в X веке, в 1361 году разрушен золотоордынским князем </a:t>
            </a:r>
            <a:r>
              <a:rPr lang="ru-RU" dirty="0" err="1" smtClean="0"/>
              <a:t>Булат-Тимуром</a:t>
            </a:r>
            <a:r>
              <a:rPr lang="ru-RU" dirty="0" smtClean="0"/>
              <a:t>. Затем был восстановлен, но в 1431 году разрушен воеводой Фёдором Пёстрым, после чего был покинут жителями и более не восстанавливался. 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93614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На 38-й сессии Комитета Всемирного наследия 23 июня 2014 года было принято решение включить Болгарский историко-археологический комплекс в </a:t>
            </a:r>
            <a:r>
              <a:rPr lang="ru-RU" dirty="0" err="1" smtClean="0"/>
              <a:t>Cписок</a:t>
            </a:r>
            <a:r>
              <a:rPr lang="ru-RU" dirty="0" smtClean="0"/>
              <a:t> Всемирного наследия.</a:t>
            </a:r>
            <a:endParaRPr lang="ru-RU" dirty="0"/>
          </a:p>
        </p:txBody>
      </p:sp>
      <p:pic>
        <p:nvPicPr>
          <p:cNvPr id="4" name="Рисунок 3" descr="http://tatarhistory.ru/application/files/thumbnails/small/2514/7705/0462/Bulga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8"/>
            <a:ext cx="8208911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728192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 smtClean="0"/>
              <a:t>Мечеть </a:t>
            </a:r>
            <a:r>
              <a:rPr lang="ru-RU" sz="2900" dirty="0" err="1" smtClean="0"/>
              <a:t>Кул-Шариф</a:t>
            </a:r>
            <a:r>
              <a:rPr lang="ru-RU" sz="2900" dirty="0" smtClean="0"/>
              <a:t>. Главная соборная </a:t>
            </a:r>
            <a:r>
              <a:rPr lang="ru-RU" sz="2900" dirty="0" err="1" smtClean="0"/>
              <a:t>джума-мечеть</a:t>
            </a:r>
            <a:r>
              <a:rPr lang="ru-RU" sz="2900" dirty="0" smtClean="0"/>
              <a:t> республики Татарстан и города Казани (с 2005 года). Строительство храма было начато в 1996 году как воссоздание легендарной </a:t>
            </a:r>
            <a:r>
              <a:rPr lang="ru-RU" sz="2900" dirty="0" err="1" smtClean="0"/>
              <a:t>многоминаретной</a:t>
            </a:r>
            <a:r>
              <a:rPr lang="ru-RU" sz="2900" dirty="0" smtClean="0"/>
              <a:t> мечети столицы Казанского ханства, центра религиозного просвещения и развития наук Среднего Поволжья XVI столетия. Мечеть была разрушена в октябре 1552 года во время штурма Казани войсками Ивана Грозного. Названа в честь её последнего имама сеида </a:t>
            </a:r>
            <a:r>
              <a:rPr lang="ru-RU" sz="2900" dirty="0" err="1" smtClean="0"/>
              <a:t>Кул</a:t>
            </a:r>
            <a:r>
              <a:rPr lang="ru-RU" sz="2900" dirty="0" smtClean="0"/>
              <a:t> Шарифа, одного из предводителей обороны Казани.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373216"/>
            <a:ext cx="8363272" cy="10801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Белая мечеть («</a:t>
            </a:r>
            <a:r>
              <a:rPr lang="ru-RU" dirty="0" err="1" smtClean="0"/>
              <a:t>Ак</a:t>
            </a:r>
            <a:r>
              <a:rPr lang="ru-RU" dirty="0" smtClean="0"/>
              <a:t> </a:t>
            </a:r>
            <a:r>
              <a:rPr lang="ru-RU" dirty="0" err="1" smtClean="0"/>
              <a:t>мэчет</a:t>
            </a:r>
            <a:r>
              <a:rPr lang="ru-RU" dirty="0" smtClean="0"/>
              <a:t>»). Комплекс расположен недалеко от въезда в Болгар, у Южных ворот болгарского музея-заповедника. Образцом для строительства мечети послужили лучшие произведения мировой исламской архитектуры.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157192"/>
            <a:ext cx="8363272" cy="144016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Набережные Челны. Второй по величине город в Республике Татарстан с населением более 522 тыс. человек, расположенный на реке Кама. Активное развитие города началось в 1960х годах, когда была построена Нижнекамская ГЭС, а затем стартовала всесоюзная стройка завода-гиганта КамАЗ. Эти факторы привели к резкому росту численности населения города, масштабному строительству жилья и городской инфраструктуры.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229200"/>
            <a:ext cx="8291264" cy="144016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При строительстве города советскими архитекторами была заложена грамотная инженерная и транспортная инфраструктура, продумана инсоляция, аэрация, зеленые зоны. Набережные Челны на долгое время стали одним из центров развития градостроительства не только на юго-востоке Татарстана, но и в определенном смысле всего Советского Союза.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9"/>
            <a:ext cx="828091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080120"/>
          </a:xfrm>
        </p:spPr>
        <p:txBody>
          <a:bodyPr/>
          <a:lstStyle/>
          <a:p>
            <a:r>
              <a:rPr lang="ru-RU" dirty="0" smtClean="0"/>
              <a:t>Нижнекамская ГЭС — четвертая ступень каскада ГЭС на реке Каме.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82089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00815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«КамАЗ». Одно из крупнейших предприятий Республики Татарстан, занимает 9-е место среди ведущих мировых производителей тяжёлых грузовых автомобилей. «КамАЗ» выпускает более 40 моделей грузовых автомобилей в свыше полутора тысяч вариантов комплектаций.</a:t>
            </a:r>
          </a:p>
          <a:p>
            <a:endParaRPr lang="ru-RU" dirty="0"/>
          </a:p>
        </p:txBody>
      </p:sp>
      <p:pic>
        <p:nvPicPr>
          <p:cNvPr id="6" name="Рисунок 5" descr="https://img7.eadaily.com/r650x450/o/6dd/6dd8e0ab68fb68f34f3d1c1637b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9"/>
            <a:ext cx="8280920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86413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За сутки с конвейера сходит порядка 200 машин. К 2020 году завод планирует спускать с конвейера по 100 тыс. машин ежегодно.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22417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Елабуга. Одно из старейших поселений Татарстана, которому уже более 1 000 лет. Город расположен на правом берегу Камы, в 215 км к востоку от Казани.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8"/>
            <a:ext cx="82089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864136"/>
          </a:xfrm>
        </p:spPr>
        <p:txBody>
          <a:bodyPr/>
          <a:lstStyle/>
          <a:p>
            <a:r>
              <a:rPr lang="ru-RU" dirty="0" smtClean="0"/>
              <a:t>Символ города — Башня «Чёртового городища»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29614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Алабуга</a:t>
            </a:r>
            <a:r>
              <a:rPr lang="ru-RU" dirty="0" smtClean="0"/>
              <a:t>». Крупнейшая особая экономическая зона промышленно-производственного типа в России. В настоящее время в ОЭЗ «</a:t>
            </a:r>
            <a:r>
              <a:rPr lang="ru-RU" dirty="0" err="1" smtClean="0"/>
              <a:t>Алабуга</a:t>
            </a:r>
            <a:r>
              <a:rPr lang="ru-RU" dirty="0" smtClean="0"/>
              <a:t>» зарегистрировано 42 компании-резидента, уже действуют десять заводов.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229200"/>
            <a:ext cx="8363272" cy="136815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«</a:t>
            </a:r>
            <a:r>
              <a:rPr lang="en-US" dirty="0" smtClean="0"/>
              <a:t>Ford </a:t>
            </a:r>
            <a:r>
              <a:rPr lang="en-US" dirty="0" err="1" smtClean="0"/>
              <a:t>Sollers</a:t>
            </a:r>
            <a:r>
              <a:rPr lang="ru-RU" dirty="0" smtClean="0"/>
              <a:t>». Производство автомобилей </a:t>
            </a:r>
            <a:r>
              <a:rPr lang="ru-RU" dirty="0" err="1" smtClean="0"/>
              <a:t>Ford</a:t>
            </a:r>
            <a:r>
              <a:rPr lang="ru-RU" dirty="0" smtClean="0"/>
              <a:t> на заводе </a:t>
            </a:r>
            <a:r>
              <a:rPr lang="ru-RU" dirty="0" err="1" smtClean="0"/>
              <a:t>Ford</a:t>
            </a:r>
            <a:r>
              <a:rPr lang="ru-RU" dirty="0" smtClean="0"/>
              <a:t> </a:t>
            </a:r>
            <a:r>
              <a:rPr lang="ru-RU" dirty="0" err="1" smtClean="0"/>
              <a:t>Sollers</a:t>
            </a:r>
            <a:r>
              <a:rPr lang="ru-RU" dirty="0" smtClean="0"/>
              <a:t> в </a:t>
            </a:r>
            <a:r>
              <a:rPr lang="ru-RU" dirty="0" err="1" smtClean="0"/>
              <a:t>Елабугест</a:t>
            </a:r>
            <a:r>
              <a:rPr lang="ru-RU" dirty="0" smtClean="0"/>
              <a:t> </a:t>
            </a:r>
            <a:r>
              <a:rPr lang="ru-RU" dirty="0" err="1" smtClean="0"/>
              <a:t>артовало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2012 году. На сегодняшний день предприятие выпускает</a:t>
            </a:r>
            <a:r>
              <a:rPr lang="en-US" dirty="0" smtClean="0"/>
              <a:t> Ford Transit, Ford </a:t>
            </a:r>
            <a:r>
              <a:rPr lang="en-US" dirty="0" err="1" smtClean="0"/>
              <a:t>Tourneo</a:t>
            </a:r>
            <a:r>
              <a:rPr lang="en-US" dirty="0" smtClean="0"/>
              <a:t> Custom, Ford Edge, Ford S-MAX </a:t>
            </a:r>
            <a:r>
              <a:rPr lang="ru-RU" dirty="0" smtClean="0"/>
              <a:t>и</a:t>
            </a:r>
            <a:r>
              <a:rPr lang="en-US" dirty="0" smtClean="0"/>
              <a:t> Ford Galaxy.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3681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Дворец земледельцев — штаб-квартира Министерства сельского хозяйства и продовольствия Республики Татарстан.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15216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 2013 года началось производство автомобилей </a:t>
            </a:r>
            <a:r>
              <a:rPr lang="ru-RU" dirty="0" err="1" smtClean="0"/>
              <a:t>Ford</a:t>
            </a:r>
            <a:r>
              <a:rPr lang="ru-RU" dirty="0" smtClean="0"/>
              <a:t> </a:t>
            </a:r>
            <a:r>
              <a:rPr lang="ru-RU" dirty="0" err="1" smtClean="0"/>
              <a:t>Explorer</a:t>
            </a:r>
            <a:r>
              <a:rPr lang="ru-RU" dirty="0" smtClean="0"/>
              <a:t> и </a:t>
            </a:r>
            <a:r>
              <a:rPr lang="ru-RU" dirty="0" err="1" smtClean="0"/>
              <a:t>Ford</a:t>
            </a:r>
            <a:r>
              <a:rPr lang="ru-RU" dirty="0" smtClean="0"/>
              <a:t> </a:t>
            </a:r>
            <a:r>
              <a:rPr lang="ru-RU" dirty="0" err="1" smtClean="0"/>
              <a:t>Kuga</a:t>
            </a:r>
            <a:r>
              <a:rPr lang="ru-RU" dirty="0" smtClean="0"/>
              <a:t> по технологии полного цикла.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108016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Роквул-Волга</a:t>
            </a:r>
            <a:r>
              <a:rPr lang="ru-RU" dirty="0" smtClean="0"/>
              <a:t>» — производство негорючей теплоизоляции на основе каменной ваты.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152168"/>
          </a:xfrm>
        </p:spPr>
        <p:txBody>
          <a:bodyPr/>
          <a:lstStyle/>
          <a:p>
            <a:r>
              <a:rPr lang="ru-RU" dirty="0" smtClean="0"/>
              <a:t>На текущий момент в ОЭЗ работает более 4 200 человек.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9"/>
            <a:ext cx="82089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22417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Нижнекамск. Третий по численности населения город Татарстана, крупнейший в России центр нефтехимической промышленности. В нем сосредоточено 23% производимой в Татарстане промышленной продукции, около 30% экспорта.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1080160"/>
          </a:xfrm>
        </p:spPr>
        <p:txBody>
          <a:bodyPr/>
          <a:lstStyle/>
          <a:p>
            <a:r>
              <a:rPr lang="ru-RU" dirty="0" smtClean="0"/>
              <a:t>Нижнекамская соборная мечеть — центральный мусульманский храм города.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152168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Нижнекамскнефтехим</a:t>
            </a:r>
            <a:r>
              <a:rPr lang="ru-RU" dirty="0" smtClean="0"/>
              <a:t>» — крупнейшее нефтехимическое предприятие в Европе.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22413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Нижнекамскнефтехим</a:t>
            </a:r>
            <a:r>
              <a:rPr lang="ru-RU" dirty="0" smtClean="0"/>
              <a:t>» занимает ведущую позицию среди отечественных производителей синтетических каучуков, пластиков и этилена. Всего в ассортименте выпускаемой продукции компании — более ста наименований.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15216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Из нижнекамского сырья производят бытовую технику, посуду, медицинское и лабораторное оборудование, офисные принадлежности и многое другое. Производственный комплекс компании включает в себя 10 заводов основного производства. На предприятии работает более 17 тысяч человек.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51216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ОАО «ТАНЕКО» (</a:t>
            </a:r>
            <a:r>
              <a:rPr lang="ru-RU" dirty="0" err="1" smtClean="0"/>
              <a:t>ТАтарстанский</a:t>
            </a:r>
            <a:r>
              <a:rPr lang="ru-RU" dirty="0" smtClean="0"/>
              <a:t> </a:t>
            </a:r>
            <a:r>
              <a:rPr lang="ru-RU" dirty="0" err="1" smtClean="0"/>
              <a:t>НЕфтеперерабатывающий</a:t>
            </a:r>
            <a:r>
              <a:rPr lang="ru-RU" dirty="0" smtClean="0"/>
              <a:t> </a:t>
            </a:r>
            <a:r>
              <a:rPr lang="ru-RU" dirty="0" err="1" smtClean="0"/>
              <a:t>КОмплекс</a:t>
            </a:r>
            <a:r>
              <a:rPr lang="ru-RU" dirty="0" smtClean="0"/>
              <a:t>). Крупнейший в РФ нефтеперерабатывающий комплекс (прежнее наименование — ЗАО «Нижнекамский НПЗ»). Продукция комплекса — 20 видов продуктов глубокой переработки нефти — от моторных топлив европейского качества до компонентов сырья для производства широкой гаммы востребованной нефтехимической продукции.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1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5841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Нижнекамскшина</a:t>
            </a:r>
            <a:r>
              <a:rPr lang="ru-RU" dirty="0" smtClean="0"/>
              <a:t>» (Нижнекамский шинный завод). Крупнейшее предприятие шинной промышленности, производящее автомобильные шины марок КАМА, КАМА EURO. В ассортименте завода более 120 типоразмеров и моделей шин, в том числе разработанных специалистами Научно-технического центра «Кама». Производственная мощность завода составляет 13 </a:t>
            </a:r>
            <a:r>
              <a:rPr lang="ru-RU" dirty="0" err="1" smtClean="0"/>
              <a:t>млн</a:t>
            </a:r>
            <a:r>
              <a:rPr lang="ru-RU" dirty="0" smtClean="0"/>
              <a:t> шин в год.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9"/>
            <a:ext cx="820891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Улица Баумана — пешеходная улица в историческом центре Казани.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5841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Основным ресурсом недр республики Татарстан является нефть. С началом освоения в середине XX века мощные нефтяные месторождения на юго-востоке Татарской АССР были названы «Вторым Баку» и стали крупнейшими в СССР до освоения </a:t>
            </a:r>
            <a:r>
              <a:rPr lang="ru-RU" dirty="0" err="1" smtClean="0"/>
              <a:t>западно-сибирских</a:t>
            </a:r>
            <a:r>
              <a:rPr lang="ru-RU" dirty="0" smtClean="0"/>
              <a:t> месторождений в конце 1970-х гг. Республика располагает 894 </a:t>
            </a:r>
            <a:r>
              <a:rPr lang="ru-RU" dirty="0" err="1" smtClean="0"/>
              <a:t>млн</a:t>
            </a:r>
            <a:r>
              <a:rPr lang="ru-RU" dirty="0" smtClean="0"/>
              <a:t> тонн извлекаемой нефти.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4402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Добычей нефти занимаются 177 организаций, наиболее крупными промышленными предприятиями республики являются: OАО «</a:t>
            </a:r>
            <a:r>
              <a:rPr lang="ru-RU" dirty="0" err="1" smtClean="0"/>
              <a:t>Татнефть</a:t>
            </a:r>
            <a:r>
              <a:rPr lang="ru-RU" dirty="0" smtClean="0"/>
              <a:t>», «</a:t>
            </a:r>
            <a:r>
              <a:rPr lang="ru-RU" dirty="0" err="1" smtClean="0"/>
              <a:t>Татанефтехиминвест-холдинг</a:t>
            </a:r>
            <a:r>
              <a:rPr lang="ru-RU" dirty="0" smtClean="0"/>
              <a:t>», «</a:t>
            </a:r>
            <a:r>
              <a:rPr lang="ru-RU" dirty="0" err="1" smtClean="0"/>
              <a:t>Казань-оргсинтез</a:t>
            </a:r>
            <a:r>
              <a:rPr lang="ru-RU" dirty="0" smtClean="0"/>
              <a:t>».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60649"/>
            <a:ext cx="820891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51216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Татарстане открыто 127 месторождений нефти, объединяющих более 3000 залежей нефти. Именно здесь расположено второе по величине месторождение в России (на момент начала разработки крупнейшее) и одно из крупнейших в мире — </a:t>
            </a:r>
            <a:r>
              <a:rPr lang="ru-RU" dirty="0" err="1" smtClean="0"/>
              <a:t>Ромашкинское</a:t>
            </a:r>
            <a:r>
              <a:rPr lang="ru-RU" dirty="0" smtClean="0"/>
              <a:t>, располагающееся в Лениногорском районе Татарстана.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144016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Имеющихся в Татарстане уже разведанных запасов нефти достаточно для её добычи на нынешнем уровне в течение еще как минимум 30 лет. Геологоразведочные работы и внедрение новых методов увеличения отдачи пластов позволят продлить этот период еще на несколько десятилетий.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9"/>
            <a:ext cx="8280920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29618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Альметьевск. Четвёртый по численности населения и значимости город Татарстана. Центр территориально-производственного комплекса (ТПК) Юго-Восточной экономической зоны республики.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58417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Монумент 60-летия нефти Татарстана. Альметьевск находится в 39 км от Лениногорска и его крупнейшего </a:t>
            </a:r>
            <a:r>
              <a:rPr lang="ru-RU" dirty="0" err="1" smtClean="0"/>
              <a:t>Ромашкинского</a:t>
            </a:r>
            <a:r>
              <a:rPr lang="ru-RU" dirty="0" smtClean="0"/>
              <a:t> месторождения Волго-Уральской провинции на юге Татарстана. На сегодняшний день </a:t>
            </a:r>
            <a:r>
              <a:rPr lang="ru-RU" dirty="0" err="1" smtClean="0"/>
              <a:t>Ромашкинское</a:t>
            </a:r>
            <a:r>
              <a:rPr lang="ru-RU" dirty="0" smtClean="0"/>
              <a:t> месторождение является одним из крупнейших нефтяных месторождений в мире.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9"/>
            <a:ext cx="8280920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792128"/>
          </a:xfrm>
        </p:spPr>
        <p:txBody>
          <a:bodyPr/>
          <a:lstStyle/>
          <a:p>
            <a:r>
              <a:rPr lang="ru-RU" dirty="0" smtClean="0"/>
              <a:t>Офисный комплекс «</a:t>
            </a:r>
            <a:r>
              <a:rPr lang="ru-RU" dirty="0" err="1" smtClean="0"/>
              <a:t>Татнефть</a:t>
            </a:r>
            <a:r>
              <a:rPr lang="ru-RU" dirty="0" smtClean="0"/>
              <a:t>».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44016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Храм иконы Казанской Божией Матери. Новый большой </a:t>
            </a:r>
            <a:r>
              <a:rPr lang="ru-RU" dirty="0" err="1" smtClean="0"/>
              <a:t>двупрестольный</a:t>
            </a:r>
            <a:r>
              <a:rPr lang="ru-RU" dirty="0" smtClean="0"/>
              <a:t> собор, формой и размерами напоминающий московский Храм Христа Спасителя. Звонница собора состоит из 11 колоколов, самый большой из которых весит 1 350 кг.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19" cy="469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1080160"/>
          </a:xfrm>
        </p:spPr>
        <p:txBody>
          <a:bodyPr/>
          <a:lstStyle/>
          <a:p>
            <a:r>
              <a:rPr lang="ru-RU" dirty="0" smtClean="0"/>
              <a:t>Майдан — место проведения различных городских праздников.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22413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ОАО «</a:t>
            </a:r>
            <a:r>
              <a:rPr lang="ru-RU" dirty="0" err="1" smtClean="0"/>
              <a:t>Алнас</a:t>
            </a:r>
            <a:r>
              <a:rPr lang="ru-RU" dirty="0" smtClean="0"/>
              <a:t>» («</a:t>
            </a:r>
            <a:r>
              <a:rPr lang="ru-RU" dirty="0" err="1" smtClean="0"/>
              <a:t>Альметьевский</a:t>
            </a:r>
            <a:r>
              <a:rPr lang="ru-RU" dirty="0" smtClean="0"/>
              <a:t> насосный завод»). Является одним из крупнейших в России предприятий по производству полнокомплектных установок электроцентробежных насосов (УЭЦН) для добычи нефти.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19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373216"/>
            <a:ext cx="8640960" cy="1296144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 smtClean="0"/>
              <a:t>Булак</a:t>
            </a:r>
            <a:r>
              <a:rPr lang="ru-RU" dirty="0" smtClean="0"/>
              <a:t>  — канал в центре Казани, бывшая протока от озера Нижний Кабан к Казанке. Берега соединяли семь деревянных подъемных мостов. Все они в свое время были перестроены и сейчас через </a:t>
            </a:r>
            <a:r>
              <a:rPr lang="ru-RU" dirty="0" err="1" smtClean="0"/>
              <a:t>Булак</a:t>
            </a:r>
            <a:r>
              <a:rPr lang="ru-RU" dirty="0" smtClean="0"/>
              <a:t> перекинуто шесть действующих каменных мостов: </a:t>
            </a:r>
            <a:r>
              <a:rPr lang="ru-RU" dirty="0" err="1" smtClean="0"/>
              <a:t>Дегтяревский</a:t>
            </a:r>
            <a:r>
              <a:rPr lang="ru-RU" dirty="0" smtClean="0"/>
              <a:t>, </a:t>
            </a:r>
            <a:r>
              <a:rPr lang="ru-RU" dirty="0" err="1" smtClean="0"/>
              <a:t>Ложкинский</a:t>
            </a:r>
            <a:r>
              <a:rPr lang="ru-RU" dirty="0" smtClean="0"/>
              <a:t>, </a:t>
            </a:r>
            <a:r>
              <a:rPr lang="ru-RU" dirty="0" err="1" smtClean="0"/>
              <a:t>Булачный</a:t>
            </a:r>
            <a:r>
              <a:rPr lang="ru-RU" dirty="0" smtClean="0"/>
              <a:t>, Романовский, Лебедевский и </a:t>
            </a:r>
            <a:r>
              <a:rPr lang="ru-RU" dirty="0" err="1" smtClean="0"/>
              <a:t>Батуринский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0891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136815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арсенале предприятия более 50 модификаций двигателей, 100 модификаций насосов, свыше 3000 вариантов комплектации оборудования. Продукция завода поставляется в ведущие нефтяные компании России: ТNК-ВР, ЛУКОЙЛ, Роснефть, </a:t>
            </a:r>
            <a:r>
              <a:rPr lang="ru-RU" dirty="0" err="1" smtClean="0"/>
              <a:t>Сургутнефтегаз</a:t>
            </a:r>
            <a:r>
              <a:rPr lang="ru-RU" dirty="0" smtClean="0"/>
              <a:t>, </a:t>
            </a:r>
            <a:r>
              <a:rPr lang="ru-RU" dirty="0" err="1" smtClean="0"/>
              <a:t>Татнефть</a:t>
            </a:r>
            <a:r>
              <a:rPr lang="ru-RU" dirty="0" smtClean="0"/>
              <a:t>, </a:t>
            </a:r>
            <a:r>
              <a:rPr lang="ru-RU" dirty="0" err="1" smtClean="0"/>
              <a:t>Газпромнефть</a:t>
            </a:r>
            <a:r>
              <a:rPr lang="ru-RU" dirty="0" smtClean="0"/>
              <a:t> и другие.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3681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Установки электроцентробежных насосов производства ОАО «</a:t>
            </a:r>
            <a:r>
              <a:rPr lang="ru-RU" dirty="0" err="1" smtClean="0"/>
              <a:t>Алнас</a:t>
            </a:r>
            <a:r>
              <a:rPr lang="ru-RU" dirty="0" smtClean="0"/>
              <a:t>» добывают треть всей российской нефти.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4402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Лениногорск. Город на юго-востоке Татарстана. Вся история Лениногорска тесно связана с возникновением, становлением и развитием нефтедобычи в Татарстане. Город многократно удостоен звания одного из самых благоустроенных городов РСФСР и России.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1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22417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Важную роль в экономике Республики Татарстан играет аграрный сектор. Республика входит в тройку лидеров среди других регионов России по объёму сельскохозяйственной продукции.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792128"/>
          </a:xfrm>
        </p:spPr>
        <p:txBody>
          <a:bodyPr/>
          <a:lstStyle/>
          <a:p>
            <a:r>
              <a:rPr lang="ru-RU" dirty="0" smtClean="0"/>
              <a:t>Агрокомбинат </a:t>
            </a:r>
            <a:r>
              <a:rPr lang="ru-RU" dirty="0" smtClean="0"/>
              <a:t>«Майский».</a:t>
            </a:r>
          </a:p>
          <a:p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22417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Ежегодно агрокомбинат производит до 15 тыс.тонн свежих овощей (огурцы, томаты, перец, баклажаны, зелень, грибы). Вся выращенная продукция предназначена в основном для реализации на внутреннем рынке Татарстана.</a:t>
            </a:r>
            <a:endParaRPr lang="ru-RU" dirty="0"/>
          </a:p>
        </p:txBody>
      </p:sp>
      <p:pic>
        <p:nvPicPr>
          <p:cNvPr id="4" name="Рисунок 3" descr="Татарстан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9"/>
            <a:ext cx="8280919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085184"/>
            <a:ext cx="8435280" cy="1772816"/>
          </a:xfrm>
        </p:spPr>
        <p:txBody>
          <a:bodyPr>
            <a:normAutofit fontScale="62500" lnSpcReduction="20000"/>
          </a:bodyPr>
          <a:lstStyle/>
          <a:p>
            <a:r>
              <a:rPr lang="ru-RU" sz="2900" dirty="0" smtClean="0">
                <a:cs typeface="Arial" pitchFamily="34" charset="0"/>
              </a:rPr>
              <a:t>Наиболее значимое событие спортивной жизни - XXVII Всемирная летняя универсиада 2013 года. Для проведения Универсиады 2013 было задействовано 64 спортивных объекта, из них 30 - объекты нового строительства. Наиболее крупные объекты, построенные специально к соревнованиям: футбольный стадион "Казань Арена" на 45 тысяч мест, Дворец Водных видов спорта, Академия Тенниса, Дворец единоборств «</a:t>
            </a:r>
            <a:r>
              <a:rPr lang="ru-RU" sz="2900" dirty="0" err="1" smtClean="0">
                <a:cs typeface="Arial" pitchFamily="34" charset="0"/>
              </a:rPr>
              <a:t>Ак</a:t>
            </a:r>
            <a:r>
              <a:rPr lang="ru-RU" sz="2900" dirty="0" smtClean="0">
                <a:cs typeface="Arial" pitchFamily="34" charset="0"/>
              </a:rPr>
              <a:t> Барс» и другие.</a:t>
            </a:r>
          </a:p>
          <a:p>
            <a:endParaRPr lang="ru-RU" dirty="0"/>
          </a:p>
        </p:txBody>
      </p:sp>
      <p:pic>
        <p:nvPicPr>
          <p:cNvPr id="4" name="Рисунок 3" descr="http://tatarhistory.ru/application/files/thumbnails/small/7414/7704/9700/UNiversiada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9"/>
            <a:ext cx="8352927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10801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Впечатляющие успехи Татарстана были бы невозможны без постоянной, системной поддержки федерального центра, лично Президента Российской Федерации В.В.Путина.</a:t>
            </a:r>
          </a:p>
          <a:p>
            <a:endParaRPr lang="ru-RU" dirty="0"/>
          </a:p>
        </p:txBody>
      </p:sp>
      <p:pic>
        <p:nvPicPr>
          <p:cNvPr id="4" name="Рисунок 3" descr="http://tatarhistory.ru/application/files/thumbnails/small/2314/7738/8482/Putin-Shajmiev-Minnehano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9"/>
            <a:ext cx="8280919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157192"/>
            <a:ext cx="8568952" cy="151216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Р.Н. </a:t>
            </a:r>
            <a:r>
              <a:rPr lang="ru-RU" dirty="0" err="1" smtClean="0"/>
              <a:t>Минниханов</a:t>
            </a:r>
            <a:r>
              <a:rPr lang="ru-RU" dirty="0" smtClean="0"/>
              <a:t>: "Прокладывая маршруты в будущее, Татарстан вновь и вновь обращается к своей истории, одна из главных страниц которой связана с образованием в 1920 г. ТАССР. Это событие сыграло важную роль в ее социально-экономическом и культурном развитии."</a:t>
            </a:r>
          </a:p>
          <a:p>
            <a:endParaRPr lang="ru-RU" dirty="0"/>
          </a:p>
        </p:txBody>
      </p:sp>
      <p:pic>
        <p:nvPicPr>
          <p:cNvPr id="4" name="Рисунок 3" descr="https://www.culture.ru/storage/images/680efe9a46c8b92156a0c9894e3f4fa2/e9d240ba0b1fa62e3549e4000db6da2c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9"/>
            <a:ext cx="8280920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80024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Источник: </a:t>
            </a:r>
            <a:r>
              <a:rPr lang="ru-RU" u="sng" dirty="0" smtClean="0">
                <a:hlinkClick r:id="rId2"/>
              </a:rPr>
              <a:t>https://ribalych.ru/2014/12/25/respublika-tatarstan</a:t>
            </a:r>
            <a:r>
              <a:rPr lang="ru-RU" u="sng" dirty="0" smtClean="0">
                <a:hlinkClick r:id="rId2"/>
              </a:rPr>
              <a:t>/</a:t>
            </a:r>
            <a:endParaRPr lang="ru-RU" u="sng" dirty="0" smtClean="0"/>
          </a:p>
          <a:p>
            <a:pPr>
              <a:buNone/>
            </a:pPr>
            <a:endParaRPr lang="ru-RU" u="sng" dirty="0" smtClean="0"/>
          </a:p>
          <a:p>
            <a:pPr>
              <a:buNone/>
            </a:pPr>
            <a:r>
              <a:rPr lang="ru-RU" dirty="0" smtClean="0"/>
              <a:t>     Зав</a:t>
            </a:r>
            <a:r>
              <a:rPr lang="ru-RU" dirty="0" smtClean="0"/>
              <a:t>. отделом электронных и периодических информационных ресурсов УНИЦ КНИТУ</a:t>
            </a:r>
          </a:p>
          <a:p>
            <a:pPr>
              <a:buNone/>
            </a:pPr>
            <a:r>
              <a:rPr lang="ru-RU" dirty="0" smtClean="0"/>
              <a:t>      Н.Н</a:t>
            </a:r>
            <a:r>
              <a:rPr lang="ru-RU" dirty="0" smtClean="0"/>
              <a:t>. </a:t>
            </a:r>
            <a:r>
              <a:rPr lang="ru-RU" dirty="0" err="1" smtClean="0"/>
              <a:t>Окружнова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ttps://nkort.ru/upload/iblock/fed/fed2a492dae956a742669ae1b5974ab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36815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2004 г. Казанский университет отмечал свое 200-летие. Существование этого прославленного учебного заведения сформировало особые традиции вузовской науки и образования в Татарстане.</a:t>
            </a:r>
          </a:p>
          <a:p>
            <a:endParaRPr lang="ru-RU" dirty="0"/>
          </a:p>
        </p:txBody>
      </p:sp>
      <p:pic>
        <p:nvPicPr>
          <p:cNvPr id="4" name="Рисунок 3" descr="http://tatarhistory.ru/application/files/thumbnails/small/1214/7704/9697/KF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8"/>
            <a:ext cx="8280920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44016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Казанский национальный исследовательский технологический университет (КНИТУ, ранее - КХТИ) является одним из старейших вузов столицы Татарстана. Его история началась с образования в 1890 году Казанского соединенного промышленного училища. В 2020 году университет отметит свое 130-летие.</a:t>
            </a:r>
          </a:p>
          <a:p>
            <a:endParaRPr lang="ru-RU" dirty="0"/>
          </a:p>
        </p:txBody>
      </p:sp>
      <p:pic>
        <p:nvPicPr>
          <p:cNvPr id="4" name="Рисунок 3" descr="https://upload.wikimedia.org/wikipedia/commons/2/26/%D0%A3%D1%87%D0%B5%D0%B1%D0%BD%D0%BE%D0%B5_%D0%B7%D0%B4%D0%B0%D0%BD%D0%B8%D0%B5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60649"/>
            <a:ext cx="8280920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583</TotalTime>
  <Words>2582</Words>
  <Application>Microsoft Office PowerPoint</Application>
  <PresentationFormat>Экран (4:3)</PresentationFormat>
  <Paragraphs>86</Paragraphs>
  <Slides>79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</vt:vector>
  </TitlesOfParts>
  <Company>KSTU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Nautilus</dc:creator>
  <cp:lastModifiedBy>Nautilus</cp:lastModifiedBy>
  <cp:revision>156</cp:revision>
  <dcterms:created xsi:type="dcterms:W3CDTF">2020-02-27T10:54:58Z</dcterms:created>
  <dcterms:modified xsi:type="dcterms:W3CDTF">2020-03-05T11:18:13Z</dcterms:modified>
</cp:coreProperties>
</file>