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A80000"/>
    <a:srgbClr val="0066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7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16523" y="1828800"/>
            <a:ext cx="6172200" cy="24384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028700" y="444226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B2EE3-D2AC-40C2-9522-6076068D793D}" type="datetimeFigureOut">
              <a:rPr lang="ru-RU"/>
              <a:pPr>
                <a:defRPr/>
              </a:pPr>
              <a:t>13.10.2020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AC12F-D4FE-430D-BC51-0015A3F2B2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CBE4A-E4A6-43D2-B7D5-4756F8E0A7E2}" type="datetimeFigureOut">
              <a:rPr lang="ru-RU"/>
              <a:pPr>
                <a:defRPr/>
              </a:pPr>
              <a:t>13.10.2020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BA103-DB32-42C4-B22C-DA66653062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D91FE-08C3-4CF3-83AC-36DCB1C72702}" type="datetimeFigureOut">
              <a:rPr lang="ru-RU"/>
              <a:pPr>
                <a:defRPr/>
              </a:pPr>
              <a:t>13.10.2020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85593-46ED-41BA-A5D3-E8D817931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39A0F-68C2-4F2D-A1F8-4B96B3E05E60}" type="datetimeFigureOut">
              <a:rPr lang="ru-RU"/>
              <a:pPr>
                <a:defRPr/>
              </a:pPr>
              <a:t>13.10.2020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4A7EB-BAB2-4354-BD4A-A74F3DE548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150" y="812800"/>
            <a:ext cx="5314950" cy="24384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0150" y="3343715"/>
            <a:ext cx="5314950" cy="2012949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FC06A-8311-4E53-B195-D615F50916D2}" type="datetimeFigureOut">
              <a:rPr lang="ru-RU"/>
              <a:pPr>
                <a:defRPr/>
              </a:pPr>
              <a:t>13.10.2020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431BA-1265-4B31-9280-DBAFDA7067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BFEE9-E25A-4C3D-994D-E8BC47DD6A01}" type="datetimeFigureOut">
              <a:rPr lang="ru-RU"/>
              <a:pPr>
                <a:defRPr/>
              </a:pPr>
              <a:t>13.10.2020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6E46E-7892-4A02-8AC4-2F52416AE8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50BA-DEF5-4EA6-836F-46E703B7C6A5}" type="datetimeFigureOut">
              <a:rPr lang="ru-RU"/>
              <a:pPr>
                <a:defRPr/>
              </a:pPr>
              <a:t>13.10.2020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8DB85-78D9-4EA6-AC30-9DC59FA098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68B14-9DC9-4A53-9D09-4938A356DB01}" type="datetimeFigureOut">
              <a:rPr lang="ru-RU"/>
              <a:pPr>
                <a:defRPr/>
              </a:pPr>
              <a:t>13.10.2020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E554A-A14B-45B9-A02C-8FD7413686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23A90-4A5D-4DA8-B56E-B67B1BBDC964}" type="datetimeFigureOut">
              <a:rPr lang="ru-RU"/>
              <a:pPr>
                <a:defRPr/>
              </a:pPr>
              <a:t>13.10.2020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54A95-CAF3-4F97-A76E-4DF3C236FB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2032001"/>
            <a:ext cx="2256235" cy="6136217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78692-21AB-4E09-BFDF-70C6F7293C5E}" type="datetimeFigureOut">
              <a:rPr lang="ru-RU"/>
              <a:pPr>
                <a:defRPr/>
              </a:pPr>
              <a:t>13.10.2020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49523-F4BC-4BEC-A50B-7803956C48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812800"/>
            <a:ext cx="4114800" cy="696384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71600" y="2442633"/>
            <a:ext cx="4114800" cy="52832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600" y="1555716"/>
            <a:ext cx="4114800" cy="707136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0081B-90CD-4D5B-ADA9-9F257109043B}" type="datetimeFigureOut">
              <a:rPr lang="ru-RU"/>
              <a:pPr>
                <a:defRPr/>
              </a:pPr>
              <a:t>13.10.2020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D7AA5-76D5-4C5F-A17B-8B0DAEC37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342900" y="2133601"/>
            <a:ext cx="6172200" cy="6278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342900" y="8555568"/>
            <a:ext cx="1600200" cy="486833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10E2A1-8A7B-482F-9A25-C41A46F74D1B}" type="datetimeFigureOut">
              <a:rPr lang="ru-RU"/>
              <a:pPr>
                <a:defRPr/>
              </a:pPr>
              <a:t>13.10.2020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343150" y="8555568"/>
            <a:ext cx="2171700" cy="486833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943600" y="8555568"/>
            <a:ext cx="571500" cy="486833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827D09-19AC-43C0-907C-EB3EB74D90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0F1EE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82581" y="1333478"/>
            <a:ext cx="2681303" cy="533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7457" y="8699501"/>
            <a:ext cx="4350544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8" y="1500167"/>
            <a:ext cx="1500198" cy="2357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-242888" y="1"/>
            <a:ext cx="7368779" cy="149579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Профком КНИТУ объявляет о возможности </a:t>
            </a:r>
            <a:endParaRPr lang="ru-RU" sz="2400" b="1" dirty="0" smtClean="0">
              <a:solidFill>
                <a:srgbClr val="A8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для работников университета</a:t>
            </a:r>
            <a:endParaRPr lang="ru-RU" sz="2400" b="1" dirty="0">
              <a:solidFill>
                <a:srgbClr val="A8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2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пройти </a:t>
            </a:r>
            <a:r>
              <a:rPr lang="ru-RU" sz="2200" b="1" dirty="0" err="1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скрининговое</a:t>
            </a:r>
            <a:r>
              <a:rPr lang="ru-RU" sz="22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обследование</a:t>
            </a:r>
          </a:p>
          <a:p>
            <a:pPr algn="ctr">
              <a:lnSpc>
                <a:spcPct val="80000"/>
              </a:lnSpc>
              <a:defRPr/>
            </a:pPr>
            <a:r>
              <a:rPr lang="ru-RU" sz="22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в медицинском центре «Отель-Клиника»</a:t>
            </a:r>
            <a:endParaRPr lang="ru-RU" sz="2200" b="1" dirty="0">
              <a:solidFill>
                <a:srgbClr val="A8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2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по адресу: </a:t>
            </a:r>
            <a:r>
              <a:rPr lang="ru-RU" sz="22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ул. </a:t>
            </a:r>
            <a:r>
              <a:rPr lang="ru-RU" sz="2200" b="1" dirty="0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М. Горького, </a:t>
            </a:r>
            <a:r>
              <a:rPr lang="ru-RU" sz="2200" b="1" dirty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д. </a:t>
            </a:r>
            <a:r>
              <a:rPr lang="ru-RU" sz="2200" b="1" smtClean="0">
                <a:solidFill>
                  <a:srgbClr val="A80000"/>
                </a:solidFill>
                <a:latin typeface="Times New Roman" pitchFamily="18" charset="0"/>
                <a:cs typeface="Times New Roman" pitchFamily="18" charset="0"/>
              </a:rPr>
              <a:t>3а</a:t>
            </a:r>
            <a:endParaRPr lang="ru-RU" sz="2200" b="1" dirty="0">
              <a:solidFill>
                <a:srgbClr val="A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9" name="Прямоугольник 11"/>
          <p:cNvSpPr>
            <a:spLocks noChangeArrowheads="1"/>
          </p:cNvSpPr>
          <p:nvPr/>
        </p:nvSpPr>
        <p:spPr bwMode="auto">
          <a:xfrm>
            <a:off x="107133" y="666723"/>
            <a:ext cx="3750471" cy="477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endParaRPr lang="ru-RU" sz="24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>
              <a:lnSpc>
                <a:spcPct val="80000"/>
              </a:lnSpc>
            </a:pPr>
            <a:r>
              <a:rPr lang="ru-RU" sz="4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80000"/>
              </a:lnSpc>
            </a:pPr>
            <a:endParaRPr lang="ru-RU" sz="20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0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с 19 по 31 октября </a:t>
            </a:r>
          </a:p>
          <a:p>
            <a:pPr algn="ctr">
              <a:lnSpc>
                <a:spcPct val="80000"/>
              </a:lnSpc>
            </a:pPr>
            <a:r>
              <a:rPr lang="ru-RU" sz="20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2020 года</a:t>
            </a:r>
          </a:p>
          <a:p>
            <a:pPr algn="ctr">
              <a:lnSpc>
                <a:spcPct val="80000"/>
              </a:lnSpc>
            </a:pPr>
            <a:endParaRPr lang="ru-RU" sz="8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Запись в профкоме открыта на: 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две рабочих недели октября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(прием с 17.00 по 19.30);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субботы 24 и 31 октября </a:t>
            </a:r>
          </a:p>
          <a:p>
            <a:pPr>
              <a:lnSpc>
                <a:spcPct val="80000"/>
              </a:lnSpc>
            </a:pPr>
            <a:r>
              <a:rPr lang="ru-RU" sz="15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(прием с 12.00 по 16.30).</a:t>
            </a:r>
          </a:p>
          <a:p>
            <a:pPr>
              <a:lnSpc>
                <a:spcPct val="80000"/>
              </a:lnSpc>
            </a:pPr>
            <a:endParaRPr lang="ru-RU" sz="1600" b="1" dirty="0" smtClean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800" b="1" dirty="0" smtClean="0">
                <a:solidFill>
                  <a:srgbClr val="181C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" b="1" dirty="0">
              <a:solidFill>
                <a:srgbClr val="181C13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ru-RU" sz="3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Char char="q"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Программа для женщин:</a:t>
            </a:r>
            <a:r>
              <a:rPr lang="ru-RU" sz="300" b="1" dirty="0" smtClean="0">
                <a:solidFill>
                  <a:srgbClr val="C00000"/>
                </a:solidFill>
                <a:latin typeface="Times New Roman" pitchFamily="18" charset="0"/>
              </a:rPr>
              <a:t>  </a:t>
            </a:r>
            <a: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  <a:t/>
            </a:r>
            <a:b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</a:br>
            <a: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  <a:t/>
            </a:r>
            <a:b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</a:br>
            <a:r>
              <a:rPr lang="ru-RU" sz="300" b="1" dirty="0">
                <a:solidFill>
                  <a:srgbClr val="181C13"/>
                </a:solidFill>
                <a:latin typeface="Times New Roman" pitchFamily="18" charset="0"/>
              </a:rPr>
              <a:t>    </a:t>
            </a:r>
            <a:endParaRPr lang="ru-RU" sz="2600" b="1" dirty="0">
              <a:solidFill>
                <a:srgbClr val="181C13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сердца;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печени, желчного пузыря, поджелудочной железы, селезенки;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молочных желез;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почек и надпочечников;</a:t>
            </a:r>
            <a:endParaRPr lang="ru-RU" sz="1600" dirty="0">
              <a:solidFill>
                <a:srgbClr val="181C13"/>
              </a:solidFill>
              <a:latin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</a:t>
            </a:r>
            <a:r>
              <a:rPr lang="ru-RU" sz="1600" dirty="0">
                <a:solidFill>
                  <a:srgbClr val="181C13"/>
                </a:solidFill>
                <a:latin typeface="Times New Roman" pitchFamily="18" charset="0"/>
              </a:rPr>
              <a:t>щитовидной железы;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органов малого таза.</a:t>
            </a:r>
          </a:p>
        </p:txBody>
      </p:sp>
      <p:sp>
        <p:nvSpPr>
          <p:cNvPr id="13320" name="TextBox 12"/>
          <p:cNvSpPr txBox="1">
            <a:spLocks noChangeArrowheads="1"/>
          </p:cNvSpPr>
          <p:nvPr/>
        </p:nvSpPr>
        <p:spPr bwMode="auto">
          <a:xfrm>
            <a:off x="2514600" y="7786710"/>
            <a:ext cx="4343400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400" b="1" dirty="0">
                <a:solidFill>
                  <a:srgbClr val="C00000"/>
                </a:solidFill>
                <a:latin typeface="Times New Roman" pitchFamily="18" charset="0"/>
              </a:rPr>
              <a:t>        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Запись, оплата и выдача талонов в профкоме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(«А» – 154) с 14 октября 2020 г. с 9:30 до 16:00.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</a:t>
            </a:r>
            <a:r>
              <a:rPr lang="ru-RU" sz="1200" b="1" i="1" u="sng" dirty="0" smtClean="0">
                <a:solidFill>
                  <a:srgbClr val="C00000"/>
                </a:solidFill>
                <a:latin typeface="Times New Roman" pitchFamily="18" charset="0"/>
              </a:rPr>
              <a:t>По телефону профкома запись не осуществляется! 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         </a:t>
            </a: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</a:rPr>
              <a:t>В день обследования при себе иметь паспорт</a:t>
            </a:r>
          </a:p>
          <a:p>
            <a:pPr algn="just"/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</a:rPr>
              <a:t>          и медицинский полис ОМС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</a:rPr>
              <a:t>(обязательно)</a:t>
            </a:r>
          </a:p>
          <a:p>
            <a:pPr algn="just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</a:p>
          <a:p>
            <a:pPr algn="just"/>
            <a:endParaRPr lang="ru-RU" sz="20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/>
            <a:endParaRPr lang="ru-RU" sz="20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</a:rPr>
              <a:t>                          </a:t>
            </a:r>
            <a:endParaRPr lang="ru-RU" sz="1600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3322" name="Rectangle 15"/>
          <p:cNvSpPr>
            <a:spLocks noChangeArrowheads="1"/>
          </p:cNvSpPr>
          <p:nvPr/>
        </p:nvSpPr>
        <p:spPr bwMode="auto">
          <a:xfrm>
            <a:off x="142852" y="5572132"/>
            <a:ext cx="4400550" cy="179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endParaRPr lang="ru-RU" sz="3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Char char="q"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Программа для мужчин: </a:t>
            </a:r>
            <a:endParaRPr lang="ru-RU" sz="2000" dirty="0">
              <a:solidFill>
                <a:srgbClr val="C00000"/>
              </a:solidFill>
              <a:latin typeface="Times New Roman" pitchFamily="18" charset="0"/>
            </a:endParaRPr>
          </a:p>
          <a:p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- УЗИ сердца;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печени, желчного пузыря, </a:t>
            </a:r>
          </a:p>
          <a:p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поджелудочной  железы, селезенки;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почек и надпочечников;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щитовидной железы;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181C13"/>
                </a:solidFill>
                <a:latin typeface="Times New Roman" pitchFamily="18" charset="0"/>
              </a:rPr>
              <a:t> УЗИ простаты.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035959" y="2857488"/>
            <a:ext cx="3429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endParaRPr lang="ru-RU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2852" y="7500958"/>
            <a:ext cx="3429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 smtClean="0">
                <a:solidFill>
                  <a:srgbClr val="181C13"/>
                </a:solidFill>
              </a:rPr>
              <a:t>Стоимость для членов профсоюза – </a:t>
            </a:r>
            <a:r>
              <a:rPr lang="ru-RU" sz="1600" b="1" dirty="0" smtClean="0">
                <a:solidFill>
                  <a:srgbClr val="000000"/>
                </a:solidFill>
              </a:rPr>
              <a:t>600 рублей</a:t>
            </a:r>
          </a:p>
          <a:p>
            <a:endParaRPr lang="ru-RU" sz="1000" b="1" dirty="0" smtClean="0">
              <a:solidFill>
                <a:srgbClr val="A80000"/>
              </a:solidFill>
            </a:endParaRPr>
          </a:p>
          <a:p>
            <a:r>
              <a:rPr lang="ru-RU" sz="1400" b="1" dirty="0" smtClean="0">
                <a:solidFill>
                  <a:srgbClr val="A80000"/>
                </a:solidFill>
              </a:rPr>
              <a:t>Внимание!</a:t>
            </a:r>
          </a:p>
          <a:p>
            <a:r>
              <a:rPr lang="ru-RU" sz="1400" b="1" dirty="0" smtClean="0">
                <a:solidFill>
                  <a:srgbClr val="000000"/>
                </a:solidFill>
              </a:rPr>
              <a:t>За 5 часов до обследования </a:t>
            </a:r>
          </a:p>
          <a:p>
            <a:r>
              <a:rPr lang="ru-RU" sz="1400" b="1" dirty="0" smtClean="0">
                <a:solidFill>
                  <a:srgbClr val="000000"/>
                </a:solidFill>
              </a:rPr>
              <a:t>не кушать</a:t>
            </a:r>
            <a:endParaRPr lang="ru-RU" sz="1400" b="1" dirty="0">
              <a:solidFill>
                <a:srgbClr val="000000"/>
              </a:solidFill>
            </a:endParaRPr>
          </a:p>
        </p:txBody>
      </p:sp>
      <p:pic>
        <p:nvPicPr>
          <p:cNvPr id="16" name="Picture 3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79297" y="4857753"/>
            <a:ext cx="428628" cy="916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7" descr="Картинки по запросу УЗИ GE Vivid-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00702" y="1142976"/>
            <a:ext cx="1200364" cy="3048021"/>
          </a:xfrm>
          <a:prstGeom prst="rect">
            <a:avLst/>
          </a:prstGeom>
          <a:noFill/>
        </p:spPr>
      </p:pic>
      <p:pic>
        <p:nvPicPr>
          <p:cNvPr id="1027" name="Picture 3" descr="C:\Users\Profcom\Documents\Профком\Плакаты 111\2017г\Скрининговое УЗИ обследование май 2017\Отель Клиника-1_0.preview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0438" y="4214810"/>
            <a:ext cx="3214710" cy="3500447"/>
          </a:xfrm>
          <a:prstGeom prst="rect">
            <a:avLst/>
          </a:prstGeom>
          <a:noFill/>
        </p:spPr>
      </p:pic>
      <p:pic>
        <p:nvPicPr>
          <p:cNvPr id="20" name="Picture 3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36" y="2357422"/>
            <a:ext cx="535785" cy="1264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3">
      <a:dk1>
        <a:srgbClr val="F5F7F3"/>
      </a:dk1>
      <a:lt1>
        <a:srgbClr val="F1F3E9"/>
      </a:lt1>
      <a:dk2>
        <a:srgbClr val="F3F5EB"/>
      </a:dk2>
      <a:lt2>
        <a:srgbClr val="F5F7F3"/>
      </a:lt2>
      <a:accent1>
        <a:srgbClr val="EDF0E9"/>
      </a:accent1>
      <a:accent2>
        <a:srgbClr val="F1F4E8"/>
      </a:accent2>
      <a:accent3>
        <a:srgbClr val="EDF0E8"/>
      </a:accent3>
      <a:accent4>
        <a:srgbClr val="EFF2E6"/>
      </a:accent4>
      <a:accent5>
        <a:srgbClr val="EDF0E9"/>
      </a:accent5>
      <a:accent6>
        <a:srgbClr val="EDF0E9"/>
      </a:accent6>
      <a:hlink>
        <a:srgbClr val="EDF0E9"/>
      </a:hlink>
      <a:folHlink>
        <a:srgbClr val="EDF0E9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856</TotalTime>
  <Words>179</Words>
  <Application>Microsoft Office PowerPoint</Application>
  <PresentationFormat>Экран (4:3)</PresentationFormat>
  <Paragraphs>50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Profcom</cp:lastModifiedBy>
  <cp:revision>110</cp:revision>
  <dcterms:created xsi:type="dcterms:W3CDTF">2011-02-20T14:01:51Z</dcterms:created>
  <dcterms:modified xsi:type="dcterms:W3CDTF">2020-10-13T16:46:34Z</dcterms:modified>
</cp:coreProperties>
</file>