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79" r:id="rId4"/>
    <p:sldId id="280" r:id="rId5"/>
    <p:sldId id="281" r:id="rId6"/>
    <p:sldId id="282" r:id="rId7"/>
    <p:sldId id="258" r:id="rId8"/>
    <p:sldId id="259" r:id="rId9"/>
    <p:sldId id="283" r:id="rId10"/>
    <p:sldId id="260" r:id="rId11"/>
    <p:sldId id="284" r:id="rId12"/>
    <p:sldId id="265" r:id="rId13"/>
    <p:sldId id="267" r:id="rId14"/>
    <p:sldId id="285" r:id="rId15"/>
    <p:sldId id="286" r:id="rId16"/>
    <p:sldId id="264" r:id="rId17"/>
    <p:sldId id="263" r:id="rId18"/>
    <p:sldId id="287" r:id="rId19"/>
    <p:sldId id="288" r:id="rId20"/>
    <p:sldId id="289" r:id="rId21"/>
    <p:sldId id="291" r:id="rId22"/>
    <p:sldId id="266" r:id="rId23"/>
    <p:sldId id="290" r:id="rId24"/>
    <p:sldId id="257" r:id="rId25"/>
    <p:sldId id="269" r:id="rId26"/>
    <p:sldId id="274" r:id="rId27"/>
    <p:sldId id="270" r:id="rId28"/>
    <p:sldId id="271" r:id="rId29"/>
    <p:sldId id="27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5699" autoAdjust="0"/>
  </p:normalViewPr>
  <p:slideViewPr>
    <p:cSldViewPr>
      <p:cViewPr varScale="1">
        <p:scale>
          <a:sx n="66" d="100"/>
          <a:sy n="66" d="100"/>
        </p:scale>
        <p:origin x="-14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ФКХ\Desktop\1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1948" t="16855" r="2334" b="3118"/>
          <a:stretch>
            <a:fillRect/>
          </a:stretch>
        </p:blipFill>
        <p:spPr bwMode="auto">
          <a:xfrm>
            <a:off x="-32" y="1111195"/>
            <a:ext cx="9180000" cy="574682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2071678"/>
            <a:ext cx="6500858" cy="2857520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/>
              <a:t>Периодическая система химических элементов – выдающееся достижение человеческой мысли</a:t>
            </a:r>
            <a:endParaRPr lang="ru-RU" b="1" dirty="0"/>
          </a:p>
        </p:txBody>
      </p:sp>
      <p:sp>
        <p:nvSpPr>
          <p:cNvPr id="1026" name="AutoShape 2" descr="https://www.komus.ru/medias/sys_master/root/hbe/h25/91432894791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takprosto.cc/wp-content/uploads/p/periodicheskaya-tablica-himicheskih-elementov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takprosto.cc/wp-content/uploads/p/periodicheskaya-tablica-himicheskih-elementov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643174" y="-285776"/>
            <a:ext cx="39635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i="1" dirty="0" smtClean="0">
                <a:latin typeface="Constantia" pitchFamily="18" charset="0"/>
                <a:cs typeface="Arial" pitchFamily="34" charset="0"/>
              </a:rPr>
              <a:t>150 лет</a:t>
            </a:r>
            <a:endParaRPr lang="ru-RU" sz="8800" i="1" dirty="0"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3108" y="425215"/>
            <a:ext cx="4867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Constantia" pitchFamily="18" charset="0"/>
              </a:rPr>
              <a:t>Химические общества</a:t>
            </a:r>
            <a:endParaRPr lang="ru-RU" sz="3600" dirty="0"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1749217"/>
            <a:ext cx="876765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Constantia" pitchFamily="18" charset="0"/>
              </a:rPr>
              <a:t>1841 – Лондонское химическое общество</a:t>
            </a:r>
          </a:p>
          <a:p>
            <a:r>
              <a:rPr lang="ru-RU" sz="2800" dirty="0" smtClean="0">
                <a:latin typeface="Constantia" pitchFamily="18" charset="0"/>
              </a:rPr>
              <a:t>1857 – Французское химическое общество</a:t>
            </a:r>
          </a:p>
          <a:p>
            <a:r>
              <a:rPr lang="ru-RU" sz="2800" dirty="0" smtClean="0">
                <a:latin typeface="Constantia" pitchFamily="18" charset="0"/>
              </a:rPr>
              <a:t>1867 – Немецкое химическое общество</a:t>
            </a:r>
          </a:p>
          <a:p>
            <a:r>
              <a:rPr lang="ru-RU" sz="2800" dirty="0" smtClean="0">
                <a:latin typeface="Constantia" pitchFamily="18" charset="0"/>
              </a:rPr>
              <a:t>1868, 6 ноября – Русское химическое общество</a:t>
            </a:r>
          </a:p>
          <a:p>
            <a:r>
              <a:rPr lang="ru-RU" sz="2800" dirty="0" smtClean="0">
                <a:latin typeface="Constantia" pitchFamily="18" charset="0"/>
              </a:rPr>
              <a:t>1870 – Чешское химическое общество</a:t>
            </a:r>
          </a:p>
          <a:p>
            <a:r>
              <a:rPr lang="ru-RU" sz="2800" dirty="0" smtClean="0">
                <a:latin typeface="Constantia" pitchFamily="18" charset="0"/>
              </a:rPr>
              <a:t>1876 – Американское химическое общество</a:t>
            </a:r>
          </a:p>
          <a:p>
            <a:r>
              <a:rPr lang="ru-RU" sz="2800" dirty="0" smtClean="0">
                <a:latin typeface="Constantia" pitchFamily="18" charset="0"/>
              </a:rPr>
              <a:t>1860 – Первый Международный конгресс в Карлсруэ</a:t>
            </a:r>
            <a:endParaRPr lang="ru-RU" sz="28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7601"/>
            <a:ext cx="9144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onstantia" pitchFamily="18" charset="0"/>
              </a:rPr>
              <a:t>Д.И. Менделеев:</a:t>
            </a:r>
          </a:p>
          <a:p>
            <a:endParaRPr lang="ru-RU" sz="2000" dirty="0" smtClean="0">
              <a:latin typeface="Constantia" pitchFamily="18" charset="0"/>
            </a:endParaRPr>
          </a:p>
          <a:p>
            <a:pPr indent="457200"/>
            <a:r>
              <a:rPr lang="ru-RU" sz="2800" dirty="0" smtClean="0">
                <a:latin typeface="Constantia" pitchFamily="18" charset="0"/>
              </a:rPr>
              <a:t>«Предприняв составления руководства по химии названного «Основы химии» я должен был остановиться на какой-нибудь системе простых тел. Мы видим почти полное отсутствие численных отношений в составлении систем простых тел, а всякая система, основанная на точно наблюденных числах будет заслуживать предпочтения перед другими системами…</a:t>
            </a:r>
          </a:p>
          <a:p>
            <a:pPr indent="457200"/>
            <a:r>
              <a:rPr lang="ru-RU" sz="2800" dirty="0" smtClean="0">
                <a:latin typeface="Constantia" pitchFamily="18" charset="0"/>
              </a:rPr>
              <a:t>При изучении вещества выделяют 2 признака или свойства: массу, занимающую пространство (вес) и индивидуальность, выражаемую в химических превращениях»</a:t>
            </a:r>
            <a:endParaRPr lang="ru-RU" sz="28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ФКХ\Desktop\150 лет таблицы\20190115_105231.jpg"/>
          <p:cNvPicPr>
            <a:picLocks noChangeAspect="1" noChangeArrowheads="1"/>
          </p:cNvPicPr>
          <p:nvPr/>
        </p:nvPicPr>
        <p:blipFill>
          <a:blip r:embed="rId2" cstate="print"/>
          <a:srcRect l="19210" t="31819" r="25047" b="14060"/>
          <a:stretch>
            <a:fillRect/>
          </a:stretch>
        </p:blipFill>
        <p:spPr bwMode="auto">
          <a:xfrm>
            <a:off x="2071670" y="1"/>
            <a:ext cx="4942433" cy="6785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385799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86248" y="1892093"/>
            <a:ext cx="46434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Constantia" pitchFamily="18" charset="0"/>
              </a:rPr>
              <a:t>«Свойства элементов, а потому и свойства ими образуемых простых и сложных тел находятся в периодической зависимости от атомного веса»</a:t>
            </a:r>
            <a:endParaRPr lang="ru-RU" sz="2800" dirty="0"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3910" y="119698"/>
            <a:ext cx="7625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Constantia" pitchFamily="18" charset="0"/>
              </a:rPr>
              <a:t>Периодический закон химических элементов</a:t>
            </a:r>
            <a:endParaRPr lang="ru-RU" sz="28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3762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Constantia" pitchFamily="18" charset="0"/>
              </a:rPr>
              <a:t>1871 – </a:t>
            </a:r>
            <a:r>
              <a:rPr lang="en-US" sz="3200" dirty="0" err="1" smtClean="0">
                <a:latin typeface="Constantia" pitchFamily="18" charset="0"/>
              </a:rPr>
              <a:t>Libig’s</a:t>
            </a:r>
            <a:r>
              <a:rPr lang="en-US" sz="3200" dirty="0" smtClean="0">
                <a:latin typeface="Constantia" pitchFamily="18" charset="0"/>
              </a:rPr>
              <a:t> </a:t>
            </a:r>
            <a:r>
              <a:rPr lang="en-US" sz="3200" dirty="0" err="1" smtClean="0">
                <a:latin typeface="Constantia" pitchFamily="18" charset="0"/>
              </a:rPr>
              <a:t>Analen</a:t>
            </a:r>
            <a:endParaRPr lang="ru-RU" sz="3200" dirty="0">
              <a:latin typeface="Constant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714356"/>
            <a:ext cx="881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Die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periodische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Gesetzmassigkeit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chemischen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Elemente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3429000"/>
            <a:ext cx="7515647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Предсказания Менделеева в дальнейшем были открыты элементы: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Скандий – 1874г.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			Галлий – 1875г.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			Германий – 1885г.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			Полоний – 1898г.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			Гафний – 1923г. 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			Технеций – 1937г.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Франций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– 1939г.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			Астат – 1940г.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472" y="1571612"/>
            <a:ext cx="7430367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Менделеев рассчитал и скорректировал атомные веса элементов: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Бериллий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			Индий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			Теллур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			Уран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			Йод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9466" y="285728"/>
            <a:ext cx="4812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Constantia" pitchFamily="18" charset="0"/>
              </a:rPr>
              <a:t>О законе Менделеева:</a:t>
            </a:r>
            <a:endParaRPr lang="ru-RU" sz="3600" dirty="0">
              <a:latin typeface="Constantia" pitchFamily="18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928670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Вюрц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Ш.А.: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«Классификация русского химика представляет могучий синтез и с ним необходимо наперед сообразовываться всякий раз, когда тебе нужно будет определять систематическое положение тел, на основании их свойств и реакций».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Мюир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Э.: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« Это один из важнейших вкладов в науку, когда-либо сделанных для продвижения вперед точных знаний о явлениях природы».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ФКХ\Desktop\150 лет таблицы\20190115_105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89500" y="-871510"/>
            <a:ext cx="4797161" cy="696876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5072074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onstantia" pitchFamily="18" charset="0"/>
                <a:ea typeface="Calibri" pitchFamily="34" charset="0"/>
                <a:cs typeface="Times New Roman" pitchFamily="18" charset="0"/>
              </a:rPr>
              <a:t>А. Ладенбург: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onstantia" pitchFamily="18" charset="0"/>
                <a:ea typeface="Calibri" pitchFamily="34" charset="0"/>
                <a:cs typeface="Times New Roman" pitchFamily="18" charset="0"/>
              </a:rPr>
              <a:t>«Периодическая система насколько глубоко проникла в химию, что исследование элементов и их соединений приобрели новые знания».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ФКХ\Desktop\150 лет таблицы\20190115_104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489015" y="-868431"/>
            <a:ext cx="6094532" cy="8215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1142984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Энгельс: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« Менделеев совершил научный подвиг, который смело можно поставить рядом с открытием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Леверье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, высчитавшему орбиту еще неизвестной планеты – Нептун».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Бекетов: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«Предсказания Менделеева сравнивают с предсказаниями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Леверье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. Аналогия отдалена.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Леверье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опирался на существующие законы математики и астрономии. А Менделеевым был закон открыт и блестяще разработан.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9466" y="285728"/>
            <a:ext cx="4812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Constantia" pitchFamily="18" charset="0"/>
              </a:rPr>
              <a:t>О законе Менделеева:</a:t>
            </a:r>
            <a:endParaRPr lang="ru-RU" sz="36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42984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Лотар</a:t>
            </a:r>
            <a:r>
              <a:rPr lang="ru-RU" sz="2800" dirty="0" smtClean="0"/>
              <a:t> Мейер :</a:t>
            </a:r>
          </a:p>
          <a:p>
            <a:r>
              <a:rPr lang="ru-RU" sz="2800" dirty="0" smtClean="0"/>
              <a:t>«Открытием естественной системы элементов мы обязаны прежде всего проницательностью Дмитрия Менделеева. К Менделееву нас особо приковывает его проницаемость и смелость мысли. Периодическая система, благодаря великому русского исследователю стала </a:t>
            </a:r>
            <a:r>
              <a:rPr lang="ru-RU" sz="2800" dirty="0" err="1" smtClean="0"/>
              <a:t>краеуголым</a:t>
            </a:r>
            <a:r>
              <a:rPr lang="ru-RU" sz="2800" dirty="0" smtClean="0"/>
              <a:t> камнем новой неорганической химии».</a:t>
            </a:r>
          </a:p>
          <a:p>
            <a:endParaRPr lang="ru-RU" sz="2800" dirty="0" smtClean="0"/>
          </a:p>
          <a:p>
            <a:r>
              <a:rPr lang="ru-RU" sz="2800" dirty="0" smtClean="0"/>
              <a:t>Менделеев: </a:t>
            </a:r>
          </a:p>
          <a:p>
            <a:r>
              <a:rPr lang="ru-RU" sz="2800" dirty="0" smtClean="0"/>
              <a:t>«По-видимому, периодическому закону будущее не грозит разрушением, а только надстройка и развитие обещается».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319466" y="285728"/>
            <a:ext cx="4812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Constantia" pitchFamily="18" charset="0"/>
              </a:rPr>
              <a:t>О законе Менделеева:</a:t>
            </a:r>
            <a:endParaRPr lang="ru-RU" sz="36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Jeremias Benjamin Richter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085"/>
            <a:ext cx="3429024" cy="521524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29124" y="1655754"/>
            <a:ext cx="40719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onstantia" pitchFamily="18" charset="0"/>
              </a:rPr>
              <a:t>Рихтер Иеремия </a:t>
            </a:r>
            <a:r>
              <a:rPr lang="ru-RU" sz="3600" dirty="0" err="1" smtClean="0">
                <a:latin typeface="Constantia" pitchFamily="18" charset="0"/>
              </a:rPr>
              <a:t>Беньямин</a:t>
            </a:r>
            <a:r>
              <a:rPr lang="ru-RU" sz="3600" dirty="0" smtClean="0">
                <a:latin typeface="Constantia" pitchFamily="18" charset="0"/>
              </a:rPr>
              <a:t>  </a:t>
            </a:r>
          </a:p>
          <a:p>
            <a:pPr algn="ctr"/>
            <a:r>
              <a:rPr lang="ru-RU" sz="3600" dirty="0" smtClean="0">
                <a:latin typeface="Constantia" pitchFamily="18" charset="0"/>
              </a:rPr>
              <a:t>1793г. </a:t>
            </a:r>
          </a:p>
          <a:p>
            <a:pPr algn="ctr"/>
            <a:r>
              <a:rPr lang="ru-RU" sz="3600" dirty="0" smtClean="0">
                <a:latin typeface="Constantia" pitchFamily="18" charset="0"/>
              </a:rPr>
              <a:t>Понятие об эквиваленте.</a:t>
            </a:r>
          </a:p>
          <a:p>
            <a:pPr algn="ctr"/>
            <a:r>
              <a:rPr lang="ru-RU" sz="3600" dirty="0" smtClean="0">
                <a:latin typeface="Constantia" pitchFamily="18" charset="0"/>
              </a:rPr>
              <a:t> </a:t>
            </a:r>
            <a:endParaRPr lang="ru-RU" sz="36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57232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Менделеев :</a:t>
            </a:r>
          </a:p>
          <a:p>
            <a:r>
              <a:rPr lang="ru-RU" sz="2800" dirty="0" smtClean="0"/>
              <a:t>«Я прочитал недавно большую статью </a:t>
            </a:r>
            <a:r>
              <a:rPr lang="ru-RU" sz="2800" dirty="0" err="1" smtClean="0"/>
              <a:t>Оствальда</a:t>
            </a:r>
            <a:r>
              <a:rPr lang="ru-RU" sz="2800" dirty="0" smtClean="0"/>
              <a:t> о периодическом законе, где ни разу даже не упоминается о моем имени»</a:t>
            </a:r>
          </a:p>
          <a:p>
            <a:endParaRPr lang="ru-RU" sz="2800" dirty="0" smtClean="0"/>
          </a:p>
          <a:p>
            <a:r>
              <a:rPr lang="ru-RU" sz="2800" dirty="0" smtClean="0"/>
              <a:t>Менделеев: </a:t>
            </a:r>
          </a:p>
          <a:p>
            <a:r>
              <a:rPr lang="ru-RU" sz="2800" dirty="0" smtClean="0"/>
              <a:t>«Наука есть достояние общее, а потому справедливость требует не тому отдать наибольшую научную славу, кто первым высказал известную истину, а тому, кто умел убедить в ней других, показал ее достоверность и сделал её применимость в науке. Я не имею желания поднимать вопросы о научном первенстве (по-моему, мнению, эти вопросы не имеют часто никакого ученного интереса)»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400" b="1"/>
              <a:t>	Периодический закон открыл в естественной философии новую область для мышления… природу элементарных индивидуумов…, так как в атомах единовременно открывается и своеобразность индивидуальностей, и беспредельная повторяемость особий, и подчиненность кажущегося произвола индивидуумов общему гармоническому порядку природы.</a:t>
            </a:r>
          </a:p>
          <a:p>
            <a:pPr algn="just">
              <a:buFontTx/>
              <a:buNone/>
            </a:pPr>
            <a:endParaRPr lang="ru-RU" sz="2400" b="1"/>
          </a:p>
          <a:p>
            <a:pPr algn="r">
              <a:buFontTx/>
              <a:buNone/>
            </a:pPr>
            <a:r>
              <a:rPr lang="ru-RU" sz="2400" b="1"/>
              <a:t>(Д.И. Менделеев)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ФКХ\Desktop\150 лет таблицы\20190115_1054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57224" y="942456"/>
            <a:ext cx="7429552" cy="5213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c.pics.livejournal.com/brandexpert/21141127/3348/3348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6858048" cy="365000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85720" y="3929066"/>
            <a:ext cx="86439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1700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13 элементов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1800 – 28 	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«»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1850 – 59 	«»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1870 – 67 	«»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1900 – 84 	«»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2018 – 118  	«»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7752" y="4000504"/>
            <a:ext cx="284052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Рутений – 44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Менделевий – 101</a:t>
            </a:r>
          </a:p>
          <a:p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Дубний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– 105 </a:t>
            </a:r>
          </a:p>
          <a:p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Флеровий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– 114 </a:t>
            </a:r>
          </a:p>
          <a:p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Московий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– 115 </a:t>
            </a:r>
          </a:p>
          <a:p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Оганесон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– 118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ÐÐ°ÑÑÐ¸Ð½ÐºÐ¸ Ð¿Ð¾ Ð·Ð°Ð¿ÑÐ¾ÑÑ ÐÐ°Ð´Ð·Ð¸, ÐÐ°ÑÐ°Ð½Ð¾Ñ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ÐÐ°ÑÑÐ¸Ð½ÐºÐ¸ Ð¿Ð¾ Ð·Ð°Ð¿ÑÐ¾ÑÑ ÐÐ°Ð´Ð·Ð¸, ÐÐ°ÑÐ°Ð½Ð¾Ñ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ÐÐ°ÑÑÐ¸Ð½ÐºÐ¸ Ð¿Ð¾ Ð·Ð°Ð¿ÑÐ¾ÑÑ ÐÐ°Ð´Ð·Ð¸, ÐÐ°ÑÐ°Ð½Ð¾Ñ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Users\ФКХ\Desktop\150 лет таблицы\Масанори Кадз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563053"/>
            <a:ext cx="4538644" cy="536627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43504" y="857232"/>
            <a:ext cx="378621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latin typeface="Constantia" pitchFamily="18" charset="0"/>
              </a:rPr>
              <a:t>Масанори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Кадзи</a:t>
            </a:r>
            <a:r>
              <a:rPr lang="ru-RU" sz="2800" dirty="0" smtClean="0">
                <a:latin typeface="Constantia" pitchFamily="18" charset="0"/>
              </a:rPr>
              <a:t> – награда американского химического общества за исследование «Системы химических элементов Д.И. Менделеева и основы химии 2002 г.»</a:t>
            </a:r>
            <a:endParaRPr lang="ru-RU" sz="28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84325" y="215900"/>
            <a:ext cx="6769100" cy="11525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i="1" smtClean="0"/>
              <a:t>Д.И.Менделеев сформировал для себя три службы Родине: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857364"/>
            <a:ext cx="8320116" cy="377508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endParaRPr lang="ru-RU" dirty="0" smtClean="0">
              <a:solidFill>
                <a:srgbClr val="8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990000"/>
              </a:buClr>
            </a:pPr>
            <a:r>
              <a:rPr lang="ru-RU" sz="3600" dirty="0" smtClean="0">
                <a:solidFill>
                  <a:srgbClr val="990000"/>
                </a:solidFill>
              </a:rPr>
              <a:t>Первой службой России он назвал </a:t>
            </a:r>
            <a:r>
              <a:rPr lang="ru-RU" sz="3600" i="1" u="sng" dirty="0" smtClean="0">
                <a:solidFill>
                  <a:srgbClr val="FF9900"/>
                </a:solidFill>
              </a:rPr>
              <a:t>занятие науками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</a:pPr>
            <a:r>
              <a:rPr lang="ru-RU" sz="3600" dirty="0" smtClean="0">
                <a:solidFill>
                  <a:srgbClr val="A50021"/>
                </a:solidFill>
              </a:rPr>
              <a:t>Второй службой считал </a:t>
            </a:r>
            <a:r>
              <a:rPr lang="ru-RU" sz="3600" i="1" u="sng" dirty="0" smtClean="0">
                <a:solidFill>
                  <a:srgbClr val="FF9900"/>
                </a:solidFill>
              </a:rPr>
              <a:t>преподавательскую деятельность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</a:pPr>
            <a:r>
              <a:rPr lang="ru-RU" sz="3600" dirty="0" smtClean="0">
                <a:solidFill>
                  <a:srgbClr val="A50021"/>
                </a:solidFill>
              </a:rPr>
              <a:t>И наконец - </a:t>
            </a:r>
            <a:r>
              <a:rPr lang="ru-RU" sz="3600" i="1" u="sng" dirty="0" smtClean="0">
                <a:solidFill>
                  <a:srgbClr val="FF9900"/>
                </a:solidFill>
              </a:rPr>
              <a:t>Труд на пользу промышленности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  <p:bldP spid="11776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ФКХ\Downloads\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1938" y="406400"/>
            <a:ext cx="6080125" cy="6043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0"/>
            <a:ext cx="9072562" cy="680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ниг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14563" y="146050"/>
            <a:ext cx="4786312" cy="6588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´Ð°Ð»ÑÑÐ¾Ð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3655616" cy="441432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76" y="4919008"/>
            <a:ext cx="385762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onstantia" pitchFamily="18" charset="0"/>
              </a:rPr>
              <a:t>Джон Дальтон</a:t>
            </a:r>
          </a:p>
          <a:p>
            <a:pPr algn="ctr"/>
            <a:r>
              <a:rPr lang="ru-RU" sz="2400" dirty="0" smtClean="0">
                <a:latin typeface="Constantia" pitchFamily="18" charset="0"/>
              </a:rPr>
              <a:t>Первым определил элемент как совокупность атомов одного вида. </a:t>
            </a:r>
            <a:endParaRPr lang="ru-RU" sz="2400" dirty="0">
              <a:latin typeface="Constantia" pitchFamily="18" charset="0"/>
            </a:endParaRPr>
          </a:p>
        </p:txBody>
      </p:sp>
      <p:pic>
        <p:nvPicPr>
          <p:cNvPr id="1027" name="Picture 3" descr="C:\Users\ФКХ\Desktop\150 лет таблицы\112.jpg"/>
          <p:cNvPicPr>
            <a:picLocks noChangeAspect="1" noChangeArrowheads="1"/>
          </p:cNvPicPr>
          <p:nvPr/>
        </p:nvPicPr>
        <p:blipFill>
          <a:blip r:embed="rId3" cstate="print"/>
          <a:srcRect l="12723" t="9042" r="59878" b="55546"/>
          <a:stretch>
            <a:fillRect/>
          </a:stretch>
        </p:blipFill>
        <p:spPr bwMode="auto">
          <a:xfrm rot="5400000">
            <a:off x="5072274" y="22697"/>
            <a:ext cx="2880000" cy="52634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00496" y="4214818"/>
            <a:ext cx="50720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onstantia" pitchFamily="18" charset="0"/>
              </a:rPr>
              <a:t>Атомы разных элементов различаются по массе, и не изменяются в химических превращениях. </a:t>
            </a:r>
          </a:p>
          <a:p>
            <a:pPr algn="ctr"/>
            <a:r>
              <a:rPr lang="ru-RU" sz="2400" dirty="0" smtClean="0">
                <a:latin typeface="Constantia" pitchFamily="18" charset="0"/>
              </a:rPr>
              <a:t> 1803 г. </a:t>
            </a:r>
            <a:endParaRPr lang="ru-RU" sz="24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6314" y="1285860"/>
            <a:ext cx="39290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Constantia" pitchFamily="18" charset="0"/>
              </a:rPr>
              <a:t>Лавуазье </a:t>
            </a:r>
            <a:r>
              <a:rPr lang="ru-RU" sz="3600" dirty="0" err="1" smtClean="0">
                <a:latin typeface="Constantia" pitchFamily="18" charset="0"/>
              </a:rPr>
              <a:t>Антуан</a:t>
            </a:r>
            <a:r>
              <a:rPr lang="ru-RU" sz="3600" dirty="0" smtClean="0">
                <a:latin typeface="Constantia" pitchFamily="18" charset="0"/>
              </a:rPr>
              <a:t> Лоран</a:t>
            </a:r>
          </a:p>
          <a:p>
            <a:pPr algn="ctr"/>
            <a:r>
              <a:rPr lang="ru-RU" sz="3600" dirty="0" smtClean="0">
                <a:latin typeface="Constantia" pitchFamily="18" charset="0"/>
              </a:rPr>
              <a:t>1789г. </a:t>
            </a:r>
          </a:p>
          <a:p>
            <a:pPr algn="ctr"/>
            <a:r>
              <a:rPr lang="ru-RU" sz="3600" dirty="0" smtClean="0">
                <a:latin typeface="Constantia" pitchFamily="18" charset="0"/>
              </a:rPr>
              <a:t>Первый дал классификацию тел, по кислороду.</a:t>
            </a:r>
            <a:endParaRPr lang="ru-RU" sz="3600" dirty="0">
              <a:latin typeface="Constantia" pitchFamily="18" charset="0"/>
            </a:endParaRPr>
          </a:p>
        </p:txBody>
      </p:sp>
      <p:pic>
        <p:nvPicPr>
          <p:cNvPr id="3" name="Picture 4" descr="Antoine Laurent de Lavoisi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4429156" cy="5275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mages.library.upenn.edu/mrsidsceti/bin/image_jpeg.pl?coll=smith&amp;image=smith_pd680_m.sid&amp;level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3571900" cy="545743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357686" y="1000108"/>
            <a:ext cx="4286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latin typeface="Constantia" pitchFamily="18" charset="0"/>
              </a:rPr>
              <a:t>Йоганн Вольфганг </a:t>
            </a:r>
            <a:r>
              <a:rPr lang="uk-UA" sz="3600" dirty="0" err="1" smtClean="0">
                <a:latin typeface="Constantia" pitchFamily="18" charset="0"/>
              </a:rPr>
              <a:t>Деберайнер</a:t>
            </a:r>
            <a:endParaRPr lang="uk-UA" sz="3600" dirty="0" smtClean="0">
              <a:latin typeface="Constantia" pitchFamily="18" charset="0"/>
            </a:endParaRPr>
          </a:p>
          <a:p>
            <a:pPr algn="ctr"/>
            <a:r>
              <a:rPr lang="uk-UA" sz="3600" dirty="0" smtClean="0">
                <a:latin typeface="Constantia" pitchFamily="18" charset="0"/>
              </a:rPr>
              <a:t>1817г.  </a:t>
            </a:r>
            <a:r>
              <a:rPr lang="uk-UA" sz="3600" dirty="0" err="1" smtClean="0">
                <a:latin typeface="Constantia" pitchFamily="18" charset="0"/>
              </a:rPr>
              <a:t>Классификация</a:t>
            </a:r>
            <a:r>
              <a:rPr lang="uk-UA" sz="3600" dirty="0" smtClean="0">
                <a:latin typeface="Constantia" pitchFamily="18" charset="0"/>
              </a:rPr>
              <a:t> </a:t>
            </a:r>
            <a:r>
              <a:rPr lang="uk-UA" sz="3600" dirty="0" err="1" smtClean="0">
                <a:latin typeface="Constantia" pitchFamily="18" charset="0"/>
              </a:rPr>
              <a:t>металлов</a:t>
            </a:r>
            <a:r>
              <a:rPr lang="uk-UA" sz="3600" dirty="0" smtClean="0">
                <a:latin typeface="Constantia" pitchFamily="18" charset="0"/>
              </a:rPr>
              <a:t> с </a:t>
            </a:r>
            <a:r>
              <a:rPr lang="uk-UA" sz="3600" dirty="0" err="1" smtClean="0">
                <a:latin typeface="Constantia" pitchFamily="18" charset="0"/>
              </a:rPr>
              <a:t>учетом</a:t>
            </a:r>
            <a:r>
              <a:rPr lang="uk-UA" sz="3600" dirty="0" smtClean="0">
                <a:latin typeface="Constantia" pitchFamily="18" charset="0"/>
              </a:rPr>
              <a:t> </a:t>
            </a:r>
            <a:r>
              <a:rPr lang="uk-UA" sz="3600" dirty="0" err="1" smtClean="0">
                <a:latin typeface="Constantia" pitchFamily="18" charset="0"/>
              </a:rPr>
              <a:t>их</a:t>
            </a:r>
            <a:r>
              <a:rPr lang="uk-UA" sz="3600" dirty="0" smtClean="0">
                <a:latin typeface="Constantia" pitchFamily="18" charset="0"/>
              </a:rPr>
              <a:t> </a:t>
            </a:r>
            <a:r>
              <a:rPr lang="uk-UA" sz="3600" dirty="0" err="1" smtClean="0">
                <a:latin typeface="Constantia" pitchFamily="18" charset="0"/>
              </a:rPr>
              <a:t>химических</a:t>
            </a:r>
            <a:r>
              <a:rPr lang="uk-UA" sz="3600" dirty="0" smtClean="0">
                <a:latin typeface="Constantia" pitchFamily="18" charset="0"/>
              </a:rPr>
              <a:t> </a:t>
            </a:r>
            <a:r>
              <a:rPr lang="uk-UA" sz="3600" dirty="0" err="1" smtClean="0">
                <a:latin typeface="Constantia" pitchFamily="18" charset="0"/>
              </a:rPr>
              <a:t>свойств</a:t>
            </a:r>
            <a:r>
              <a:rPr lang="uk-UA" sz="3600" dirty="0" smtClean="0">
                <a:latin typeface="Constantia" pitchFamily="18" charset="0"/>
              </a:rPr>
              <a:t> (принцип </a:t>
            </a:r>
            <a:r>
              <a:rPr lang="uk-UA" sz="3600" dirty="0" err="1" smtClean="0">
                <a:latin typeface="Constantia" pitchFamily="18" charset="0"/>
              </a:rPr>
              <a:t>триад</a:t>
            </a:r>
            <a:r>
              <a:rPr lang="uk-UA" sz="3600" dirty="0" smtClean="0">
                <a:latin typeface="Constantia" pitchFamily="18" charset="0"/>
              </a:rPr>
              <a:t>)</a:t>
            </a:r>
            <a:endParaRPr lang="uk-UA" sz="36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ess Germain Hen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3781424" cy="48577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143372" y="1500174"/>
            <a:ext cx="44291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Constantia" pitchFamily="18" charset="0"/>
              </a:rPr>
              <a:t>Гесс Герман Иванович</a:t>
            </a:r>
          </a:p>
          <a:p>
            <a:pPr algn="ctr"/>
            <a:r>
              <a:rPr lang="ru-RU" sz="3600" dirty="0" smtClean="0">
                <a:latin typeface="Constantia" pitchFamily="18" charset="0"/>
              </a:rPr>
              <a:t>1849г. </a:t>
            </a:r>
          </a:p>
          <a:p>
            <a:pPr algn="ctr"/>
            <a:r>
              <a:rPr lang="ru-RU" sz="3600" dirty="0" smtClean="0">
                <a:latin typeface="Constantia" pitchFamily="18" charset="0"/>
              </a:rPr>
              <a:t>Четыре группы неметаллов</a:t>
            </a:r>
            <a:endParaRPr lang="ru-RU" sz="36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lexandre-Emile BÃ©guyer de Chancourto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823511"/>
            <a:ext cx="3068181" cy="4320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57818" y="5332413"/>
            <a:ext cx="283802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err="1" smtClean="0">
                <a:latin typeface="Constantia" pitchFamily="18" charset="0"/>
              </a:rPr>
              <a:t>Одлинг</a:t>
            </a:r>
            <a:r>
              <a:rPr lang="ru-RU" sz="2800" dirty="0" smtClean="0">
                <a:latin typeface="Constantia" pitchFamily="18" charset="0"/>
              </a:rPr>
              <a:t>, Уильям</a:t>
            </a:r>
          </a:p>
          <a:p>
            <a:pPr algn="ctr"/>
            <a:r>
              <a:rPr lang="ru-RU" sz="2800" dirty="0" smtClean="0">
                <a:latin typeface="Constantia" pitchFamily="18" charset="0"/>
              </a:rPr>
              <a:t>1857</a:t>
            </a:r>
          </a:p>
        </p:txBody>
      </p:sp>
      <p:sp>
        <p:nvSpPr>
          <p:cNvPr id="15364" name="AutoShape 4" descr="ÐÐ°ÑÑÐ¸Ð½ÐºÐ¸ Ð¿Ð¾ Ð·Ð°Ð¿ÑÐ¾ÑÑ Ð¾Ð´Ð»Ð¸Ð½Ð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5" name="Picture 5" descr="C:\Users\ФКХ\Desktop\150 лет таблицы\вильям одлинг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823512"/>
            <a:ext cx="3283200" cy="4320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71736" y="142852"/>
            <a:ext cx="39923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Constantia" pitchFamily="18" charset="0"/>
              </a:rPr>
              <a:t>«Земная спираль»</a:t>
            </a:r>
            <a:endParaRPr lang="ru-RU" sz="3600" dirty="0"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5143512"/>
            <a:ext cx="30718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latin typeface="Constantia" pitchFamily="18" charset="0"/>
              </a:rPr>
              <a:t>Шанкуртуа</a:t>
            </a:r>
            <a:r>
              <a:rPr lang="ru-RU" sz="2800" dirty="0" smtClean="0">
                <a:latin typeface="Constantia" pitchFamily="18" charset="0"/>
              </a:rPr>
              <a:t>, Александр Эмиль</a:t>
            </a:r>
          </a:p>
          <a:p>
            <a:pPr algn="ctr"/>
            <a:r>
              <a:rPr lang="ru-RU" sz="2800" dirty="0" smtClean="0">
                <a:latin typeface="Constantia" pitchFamily="18" charset="0"/>
              </a:rPr>
              <a:t>1862</a:t>
            </a:r>
            <a:endParaRPr lang="ru-RU" sz="28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John Alexander Reina Newla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4071966" cy="559895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14876" y="1428736"/>
            <a:ext cx="39290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latin typeface="Constantia" pitchFamily="18" charset="0"/>
              </a:rPr>
              <a:t>Ньюлендс</a:t>
            </a:r>
            <a:r>
              <a:rPr lang="ru-RU" sz="3200" dirty="0" smtClean="0">
                <a:latin typeface="Constantia" pitchFamily="18" charset="0"/>
              </a:rPr>
              <a:t>, Джон Александр</a:t>
            </a:r>
          </a:p>
          <a:p>
            <a:pPr algn="ctr"/>
            <a:r>
              <a:rPr lang="ru-RU" sz="3200" dirty="0" smtClean="0">
                <a:latin typeface="Constantia" pitchFamily="18" charset="0"/>
              </a:rPr>
              <a:t>В 1865 году, опубликовал новую таблицу элементов, назвав её «законом октав».</a:t>
            </a:r>
            <a:endParaRPr lang="ru-RU" sz="32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Lmey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7"/>
            <a:ext cx="4214842" cy="49903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86314" y="1047825"/>
            <a:ext cx="40005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Constantia" pitchFamily="18" charset="0"/>
              </a:rPr>
              <a:t>Мейер, </a:t>
            </a:r>
            <a:r>
              <a:rPr lang="ru-RU" sz="3200" dirty="0" err="1" smtClean="0">
                <a:latin typeface="Constantia" pitchFamily="18" charset="0"/>
              </a:rPr>
              <a:t>Юлиус</a:t>
            </a:r>
            <a:r>
              <a:rPr lang="ru-RU" sz="3200" dirty="0" smtClean="0">
                <a:latin typeface="Constantia" pitchFamily="18" charset="0"/>
              </a:rPr>
              <a:t> </a:t>
            </a:r>
            <a:r>
              <a:rPr lang="ru-RU" sz="3200" dirty="0" err="1" smtClean="0">
                <a:latin typeface="Constantia" pitchFamily="18" charset="0"/>
              </a:rPr>
              <a:t>Лотар</a:t>
            </a:r>
            <a:endParaRPr lang="ru-RU" sz="3200" dirty="0" smtClean="0">
              <a:latin typeface="Constantia" pitchFamily="18" charset="0"/>
            </a:endParaRPr>
          </a:p>
          <a:p>
            <a:pPr algn="ctr"/>
            <a:r>
              <a:rPr lang="ru-RU" sz="3200" dirty="0" smtClean="0">
                <a:latin typeface="Constantia" pitchFamily="18" charset="0"/>
              </a:rPr>
              <a:t>1870г. </a:t>
            </a:r>
          </a:p>
          <a:p>
            <a:pPr algn="ctr"/>
            <a:r>
              <a:rPr lang="ru-RU" sz="3200" dirty="0" smtClean="0">
                <a:latin typeface="Constantia" pitchFamily="18" charset="0"/>
              </a:rPr>
              <a:t>Книга «Природа химических элементов как функция их атомного веса» 42 элемента</a:t>
            </a:r>
            <a:endParaRPr lang="ru-RU" sz="32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687</Words>
  <PresentationFormat>Экран (4:3)</PresentationFormat>
  <Paragraphs>108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Периодическая система химических элементов – выдающееся достижение человеческой мысли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Д.И.Менделеев сформировал для себя три службы Родине: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ФКХ</dc:creator>
  <cp:lastModifiedBy>ФКХ</cp:lastModifiedBy>
  <cp:revision>12</cp:revision>
  <dcterms:modified xsi:type="dcterms:W3CDTF">2019-01-25T11:09:48Z</dcterms:modified>
</cp:coreProperties>
</file>