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2" r:id="rId10"/>
    <p:sldId id="264" r:id="rId11"/>
    <p:sldId id="265" r:id="rId12"/>
    <p:sldId id="271" r:id="rId13"/>
    <p:sldId id="267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7" r:id="rId25"/>
    <p:sldId id="283" r:id="rId26"/>
    <p:sldId id="284" r:id="rId27"/>
    <p:sldId id="285" r:id="rId28"/>
    <p:sldId id="290" r:id="rId29"/>
    <p:sldId id="288" r:id="rId30"/>
    <p:sldId id="289" r:id="rId31"/>
    <p:sldId id="294" r:id="rId32"/>
    <p:sldId id="295" r:id="rId33"/>
    <p:sldId id="291" r:id="rId34"/>
    <p:sldId id="296" r:id="rId35"/>
    <p:sldId id="293" r:id="rId36"/>
    <p:sldId id="297" r:id="rId37"/>
    <p:sldId id="300" r:id="rId38"/>
    <p:sldId id="299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10" r:id="rId48"/>
    <p:sldId id="311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511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449" autoAdjust="0"/>
  </p:normalViewPr>
  <p:slideViewPr>
    <p:cSldViewPr>
      <p:cViewPr>
        <p:scale>
          <a:sx n="100" d="100"/>
          <a:sy n="100" d="100"/>
        </p:scale>
        <p:origin x="-29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40252202498743855"/>
          <c:y val="1.6610669186142572E-2"/>
          <c:w val="0.53846783144634247"/>
          <c:h val="0.94500671177927098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тематическая структура</c:v>
                </c:pt>
              </c:strCache>
            </c:strRef>
          </c:tx>
          <c:spPr>
            <a:gradFill flip="none" rotWithShape="1">
              <a:gsLst>
                <a:gs pos="16000">
                  <a:schemeClr val="accent1">
                    <a:lumMod val="75000"/>
                  </a:schemeClr>
                </a:gs>
                <a:gs pos="45000">
                  <a:schemeClr val="accent1">
                    <a:lumMod val="40000"/>
                    <a:lumOff val="60000"/>
                    <a:alpha val="75000"/>
                  </a:schemeClr>
                </a:gs>
                <a:gs pos="83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2.040483623539019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9 432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4485803482468302E-2"/>
                  <c:y val="9.1654421568183497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4 835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992709314523893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2 297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9927093145238937E-2"/>
                  <c:y val="4.582721078409159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ru-RU" dirty="0" smtClean="0"/>
                      <a:t>820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2.5846125898160949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2.448580348246830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630</a:t>
                    </a:r>
                    <a:endParaRPr lang="en-US" dirty="0"/>
                  </a:p>
                </c:rich>
              </c:tx>
              <c:showVal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общественные науки, 
экономика, право</c:v>
                </c:pt>
                <c:pt idx="1">
                  <c:v>прикладные науки, 
техника, медицина</c:v>
                </c:pt>
                <c:pt idx="2">
                  <c:v>гуманитарные науки, 
религия, искусство</c:v>
                </c:pt>
                <c:pt idx="3">
                  <c:v>естесственные науки, 
техника, математика</c:v>
                </c:pt>
                <c:pt idx="4">
                  <c:v>для средней школы 
и абитуриентов</c:v>
                </c:pt>
                <c:pt idx="5">
                  <c:v>художественная литература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8909</c:v>
                </c:pt>
                <c:pt idx="1">
                  <c:v>4246</c:v>
                </c:pt>
                <c:pt idx="2">
                  <c:v>2185</c:v>
                </c:pt>
                <c:pt idx="3">
                  <c:v>1664</c:v>
                </c:pt>
                <c:pt idx="4">
                  <c:v>736</c:v>
                </c:pt>
                <c:pt idx="5">
                  <c:v>627</c:v>
                </c:pt>
              </c:numCache>
            </c:numRef>
          </c:val>
        </c:ser>
        <c:gapWidth val="20"/>
        <c:gapDepth val="10"/>
        <c:shape val="box"/>
        <c:axId val="83685760"/>
        <c:axId val="83662720"/>
        <c:axId val="0"/>
      </c:bar3DChart>
      <c:valAx>
        <c:axId val="83662720"/>
        <c:scaling>
          <c:orientation val="minMax"/>
        </c:scaling>
        <c:delete val="1"/>
        <c:axPos val="b"/>
        <c:minorGridlines/>
        <c:numFmt formatCode="General" sourceLinked="1"/>
        <c:tickLblPos val="nextTo"/>
        <c:crossAx val="83685760"/>
        <c:crosses val="autoZero"/>
        <c:crossBetween val="between"/>
      </c:valAx>
      <c:catAx>
        <c:axId val="83685760"/>
        <c:scaling>
          <c:orientation val="minMax"/>
        </c:scaling>
        <c:delete val="1"/>
        <c:axPos val="l"/>
        <c:minorGridlines>
          <c:spPr>
            <a:ln>
              <a:noFill/>
            </a:ln>
          </c:spPr>
        </c:minorGridlines>
        <c:majorTickMark val="none"/>
        <c:tickLblPos val="nextTo"/>
        <c:crossAx val="83662720"/>
        <c:crosses val="autoZero"/>
        <c:auto val="1"/>
        <c:lblAlgn val="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80"/>
      <c:depthPercent val="100"/>
      <c:perspective val="100"/>
    </c:view3D>
    <c:plotArea>
      <c:layout>
        <c:manualLayout>
          <c:layoutTarget val="inner"/>
          <c:xMode val="edge"/>
          <c:yMode val="edge"/>
          <c:x val="1.1548716809243419E-2"/>
          <c:y val="8.7695414795181545E-2"/>
          <c:w val="0.91419348467454264"/>
          <c:h val="0.885078642055644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постоянный фонд</c:v>
                </c:pt>
              </c:strCache>
            </c:strRef>
          </c:tx>
          <c:explosion val="25"/>
          <c:dPt>
            <c:idx val="0"/>
            <c:explosion val="34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Литература ИНФРА-М</c:v>
                </c:pt>
                <c:pt idx="1">
                  <c:v>Партнёры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0.84000000000000064</c:v>
                </c:pt>
                <c:pt idx="1">
                  <c:v>0.16</c:v>
                </c:pt>
              </c:numCache>
            </c:numRef>
          </c:val>
        </c:ser>
      </c:pie3DChart>
    </c:plotArea>
    <c:plotVisOnly val="1"/>
    <c:dispBlanksAs val="zero"/>
  </c:chart>
  <c:spPr>
    <a:effectLst/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0.03509</cdr:x>
      <cdr:y>0.07654</cdr:y>
    </cdr:from>
    <cdr:to>
      <cdr:x>0.63277</cdr:x>
      <cdr:y>0.94912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52" y="357190"/>
          <a:ext cx="4867471" cy="4071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i="1" dirty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Художественная </a:t>
          </a:r>
          <a:r>
            <a:rPr lang="ru-RU" sz="1600" b="1" i="1" dirty="0" smtClean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литература</a:t>
          </a:r>
        </a:p>
        <a:p xmlns:a="http://schemas.openxmlformats.org/drawingml/2006/main">
          <a:endParaRPr lang="ru-RU" sz="1800" b="1" i="1" dirty="0">
            <a:solidFill>
              <a:schemeClr val="accent5">
                <a:lumMod val="25000"/>
              </a:schemeClr>
            </a:solidFill>
            <a:latin typeface="CG Times" pitchFamily="18" charset="0"/>
          </a:endParaRPr>
        </a:p>
        <a:p xmlns:a="http://schemas.openxmlformats.org/drawingml/2006/main">
          <a:r>
            <a:rPr lang="ru-RU" sz="1600" b="1" i="1" dirty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Для средней школы и </a:t>
          </a:r>
          <a:endParaRPr lang="ru-RU" sz="1600" b="1" i="1" dirty="0" smtClean="0">
            <a:solidFill>
              <a:schemeClr val="accent5">
                <a:lumMod val="25000"/>
              </a:schemeClr>
            </a:solidFill>
            <a:latin typeface="CG Times" pitchFamily="18" charset="0"/>
          </a:endParaRPr>
        </a:p>
        <a:p xmlns:a="http://schemas.openxmlformats.org/drawingml/2006/main">
          <a:r>
            <a:rPr lang="ru-RU" sz="1600" b="1" i="1" dirty="0" smtClean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абитуриентов</a:t>
          </a:r>
          <a:endParaRPr lang="ru-RU" sz="1600" b="1" i="1" dirty="0">
            <a:solidFill>
              <a:schemeClr val="accent5">
                <a:lumMod val="25000"/>
              </a:schemeClr>
            </a:solidFill>
            <a:latin typeface="CG Times" pitchFamily="18" charset="0"/>
          </a:endParaRPr>
        </a:p>
        <a:p xmlns:a="http://schemas.openxmlformats.org/drawingml/2006/main">
          <a:endParaRPr lang="ru-RU" sz="1400" b="1" i="1" dirty="0">
            <a:solidFill>
              <a:schemeClr val="accent5">
                <a:lumMod val="25000"/>
              </a:schemeClr>
            </a:solidFill>
            <a:latin typeface="CG Times" pitchFamily="18" charset="0"/>
          </a:endParaRPr>
        </a:p>
        <a:p xmlns:a="http://schemas.openxmlformats.org/drawingml/2006/main">
          <a:r>
            <a:rPr lang="ru-RU" sz="1600" b="1" i="1" dirty="0" smtClean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Естественные </a:t>
          </a:r>
          <a:r>
            <a:rPr lang="ru-RU" sz="1600" b="1" i="1" dirty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науки, </a:t>
          </a:r>
          <a:r>
            <a:rPr lang="ru-RU" sz="1600" b="1" i="1" dirty="0" smtClean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техника</a:t>
          </a:r>
          <a:r>
            <a:rPr lang="ru-RU" sz="1600" b="1" i="1" dirty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, </a:t>
          </a:r>
          <a:endParaRPr lang="ru-RU" sz="1600" b="1" i="1" dirty="0" smtClean="0">
            <a:solidFill>
              <a:schemeClr val="accent5">
                <a:lumMod val="25000"/>
              </a:schemeClr>
            </a:solidFill>
            <a:latin typeface="CG Times" pitchFamily="18" charset="0"/>
          </a:endParaRPr>
        </a:p>
        <a:p xmlns:a="http://schemas.openxmlformats.org/drawingml/2006/main">
          <a:r>
            <a:rPr lang="ru-RU" sz="1600" b="1" i="1" dirty="0" smtClean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математика</a:t>
          </a:r>
          <a:endParaRPr lang="ru-RU" sz="1600" b="1" i="1" dirty="0">
            <a:solidFill>
              <a:schemeClr val="accent5">
                <a:lumMod val="25000"/>
              </a:schemeClr>
            </a:solidFill>
            <a:latin typeface="CG Times" pitchFamily="18" charset="0"/>
          </a:endParaRPr>
        </a:p>
        <a:p xmlns:a="http://schemas.openxmlformats.org/drawingml/2006/main">
          <a:endParaRPr lang="ru-RU" sz="1000" b="1" i="1" dirty="0">
            <a:solidFill>
              <a:schemeClr val="accent5">
                <a:lumMod val="25000"/>
              </a:schemeClr>
            </a:solidFill>
            <a:latin typeface="CG Times" pitchFamily="18" charset="0"/>
          </a:endParaRPr>
        </a:p>
        <a:p xmlns:a="http://schemas.openxmlformats.org/drawingml/2006/main">
          <a:r>
            <a:rPr lang="ru-RU" sz="1600" b="1" i="1" dirty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Гуманитарные науки, </a:t>
          </a:r>
          <a:r>
            <a:rPr lang="ru-RU" sz="1600" b="1" i="1" dirty="0" smtClean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религия</a:t>
          </a:r>
          <a:r>
            <a:rPr lang="ru-RU" sz="1600" b="1" i="1" dirty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, </a:t>
          </a:r>
          <a:endParaRPr lang="ru-RU" sz="1600" b="1" i="1" dirty="0" smtClean="0">
            <a:solidFill>
              <a:schemeClr val="accent5">
                <a:lumMod val="25000"/>
              </a:schemeClr>
            </a:solidFill>
            <a:latin typeface="CG Times" pitchFamily="18" charset="0"/>
          </a:endParaRPr>
        </a:p>
        <a:p xmlns:a="http://schemas.openxmlformats.org/drawingml/2006/main">
          <a:r>
            <a:rPr lang="ru-RU" sz="1600" b="1" i="1" dirty="0" smtClean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искусство</a:t>
          </a:r>
          <a:endParaRPr lang="ru-RU" sz="1400" b="1" i="1" dirty="0">
            <a:solidFill>
              <a:schemeClr val="accent5">
                <a:lumMod val="25000"/>
              </a:schemeClr>
            </a:solidFill>
            <a:latin typeface="CG Times" pitchFamily="18" charset="0"/>
          </a:endParaRPr>
        </a:p>
        <a:p xmlns:a="http://schemas.openxmlformats.org/drawingml/2006/main">
          <a:endParaRPr lang="ru-RU" sz="800" b="1" i="1" dirty="0">
            <a:solidFill>
              <a:schemeClr val="accent5">
                <a:lumMod val="25000"/>
              </a:schemeClr>
            </a:solidFill>
            <a:latin typeface="CG Times" pitchFamily="18" charset="0"/>
          </a:endParaRPr>
        </a:p>
        <a:p xmlns:a="http://schemas.openxmlformats.org/drawingml/2006/main">
          <a:r>
            <a:rPr lang="ru-RU" sz="1600" b="1" i="1" dirty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Прикладные науки, </a:t>
          </a:r>
          <a:r>
            <a:rPr lang="ru-RU" sz="1600" b="1" i="1" dirty="0" smtClean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техника</a:t>
          </a:r>
          <a:r>
            <a:rPr lang="ru-RU" sz="1600" b="1" i="1" dirty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, </a:t>
          </a:r>
          <a:endParaRPr lang="ru-RU" sz="1600" b="1" i="1" dirty="0" smtClean="0">
            <a:solidFill>
              <a:schemeClr val="accent5">
                <a:lumMod val="25000"/>
              </a:schemeClr>
            </a:solidFill>
            <a:latin typeface="CG Times" pitchFamily="18" charset="0"/>
          </a:endParaRPr>
        </a:p>
        <a:p xmlns:a="http://schemas.openxmlformats.org/drawingml/2006/main">
          <a:r>
            <a:rPr lang="ru-RU" sz="1600" b="1" i="1" dirty="0" smtClean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медицина</a:t>
          </a:r>
          <a:endParaRPr lang="ru-RU" sz="1600" b="1" i="1" dirty="0">
            <a:solidFill>
              <a:schemeClr val="accent5">
                <a:lumMod val="25000"/>
              </a:schemeClr>
            </a:solidFill>
            <a:latin typeface="CG Times" pitchFamily="18" charset="0"/>
          </a:endParaRPr>
        </a:p>
        <a:p xmlns:a="http://schemas.openxmlformats.org/drawingml/2006/main">
          <a:endParaRPr lang="ru-RU" sz="1200" b="1" i="1" dirty="0">
            <a:solidFill>
              <a:schemeClr val="accent5">
                <a:lumMod val="25000"/>
              </a:schemeClr>
            </a:solidFill>
            <a:latin typeface="CG Times" pitchFamily="18" charset="0"/>
          </a:endParaRPr>
        </a:p>
        <a:p xmlns:a="http://schemas.openxmlformats.org/drawingml/2006/main">
          <a:r>
            <a:rPr lang="ru-RU" sz="1600" b="1" i="1" dirty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Общественные науки, экономика, </a:t>
          </a:r>
          <a:endParaRPr lang="ru-RU" sz="1600" b="1" i="1" dirty="0" smtClean="0">
            <a:solidFill>
              <a:schemeClr val="accent5">
                <a:lumMod val="25000"/>
              </a:schemeClr>
            </a:solidFill>
            <a:latin typeface="CG Times" pitchFamily="18" charset="0"/>
          </a:endParaRPr>
        </a:p>
        <a:p xmlns:a="http://schemas.openxmlformats.org/drawingml/2006/main">
          <a:r>
            <a:rPr lang="ru-RU" sz="1600" b="1" i="1" dirty="0" smtClean="0">
              <a:solidFill>
                <a:schemeClr val="accent5">
                  <a:lumMod val="25000"/>
                </a:schemeClr>
              </a:solidFill>
              <a:latin typeface="CG Times" pitchFamily="18" charset="0"/>
            </a:rPr>
            <a:t>право</a:t>
          </a:r>
          <a:endParaRPr lang="ru-RU" sz="1600" b="1" i="1" dirty="0">
            <a:solidFill>
              <a:schemeClr val="accent5">
                <a:lumMod val="25000"/>
              </a:schemeClr>
            </a:solidFill>
            <a:latin typeface="CG Times" pitchFamily="18" charset="0"/>
          </a:endParaRPr>
        </a:p>
        <a:p xmlns:a="http://schemas.openxmlformats.org/drawingml/2006/main">
          <a:endParaRPr lang="ru-RU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endParaRPr lang="ru-RU" sz="1100" dirty="0">
            <a:solidFill>
              <a:schemeClr val="accent5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0.37778</cdr:x>
      <cdr:y>0.65714</cdr:y>
    </cdr:from>
    <cdr:to>
      <cdr:x>0.9052</cdr:x>
      <cdr:y>0.82527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4447" y="1924736"/>
          <a:ext cx="1695506" cy="492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 rtl="0"/>
          <a:r>
            <a:rPr lang="ru-RU" sz="1600" b="1" i="1" dirty="0">
              <a:solidFill>
                <a:schemeClr val="accent1">
                  <a:lumMod val="75000"/>
                </a:schemeClr>
              </a:solidFill>
              <a:latin typeface="CG Times" pitchFamily="18" charset="0"/>
            </a:rPr>
            <a:t>84% фонда </a:t>
          </a:r>
        </a:p>
        <a:p xmlns:a="http://schemas.openxmlformats.org/drawingml/2006/main">
          <a:pPr algn="ctr" rtl="0"/>
          <a:r>
            <a:rPr lang="ru-RU" sz="1600" b="1" i="1" dirty="0">
              <a:solidFill>
                <a:schemeClr val="accent1">
                  <a:lumMod val="75000"/>
                </a:schemeClr>
              </a:solidFill>
              <a:latin typeface="CG Times" pitchFamily="18" charset="0"/>
            </a:rPr>
            <a:t>издано ИНФРА-М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EE1E0-8698-43F4-8F6B-ABC4EE128E37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84F70-7DE9-4BB1-B1DA-09167700B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601F8-04A0-40FB-B71D-0ED04EE7FB38}" type="slidenum">
              <a:rPr lang="ru-RU"/>
              <a:pPr/>
              <a:t>7</a:t>
            </a:fld>
            <a:endParaRPr lang="ru-RU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35D511-7B67-4024-973B-830EBF885928}" type="slidenum">
              <a:rPr lang="ru-RU"/>
              <a:pPr/>
              <a:t>8</a:t>
            </a:fld>
            <a:endParaRPr lang="ru-RU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Банк документов постоянно пополняется по мере индексации внешних ресурсов и роста внутренних фондов ЭБС </a:t>
            </a:r>
            <a:r>
              <a:rPr lang="en-US" sz="1200" dirty="0" smtClean="0">
                <a:latin typeface="Arial Rounded MT Bold" pitchFamily="34" charset="0"/>
              </a:rPr>
              <a:t>Znanium.com</a:t>
            </a:r>
            <a:endParaRPr lang="ru-RU" sz="1200" dirty="0" smtClean="0">
              <a:latin typeface="Arial Rounded MT Bold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4F70-7DE9-4BB1-B1DA-09167700B90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«Похожие» - документы, относящиеся к той же или смежным тематикам и содержащие те же ключевые слова, что и исходный документ.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4F70-7DE9-4BB1-B1DA-09167700B90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4F70-7DE9-4BB1-B1DA-09167700B90E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4F70-7DE9-4BB1-B1DA-09167700B90E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4F70-7DE9-4BB1-B1DA-09167700B90E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00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005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3005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005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005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005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005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005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006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006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006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006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3006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3006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006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00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00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90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90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90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290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290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290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290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90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290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29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bs_support@infra-m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4200" y="4286256"/>
            <a:ext cx="6019800" cy="175260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«Научно-издательский центр ИНФРА-М»</a:t>
            </a:r>
          </a:p>
        </p:txBody>
      </p:sp>
      <p:pic>
        <p:nvPicPr>
          <p:cNvPr id="4" name="Picture 3" descr="D:\Инфра-М\лого_знаниум_эбс без фона и подпис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74" y="2428868"/>
            <a:ext cx="6878626" cy="1357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971800" y="3286124"/>
            <a:ext cx="1385886" cy="75247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Полнотекстовый поиск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		В единой строке поиска и в первой строке расширенного поиска используется новый алгоритм полнотекстового поиска. Он дает возможность быстро находить документы в ЭБС по поисковому слову или словосочетанию с учетом морфологии русского языка.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Результаты полнотекстового поиска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8033" y="1886664"/>
            <a:ext cx="6107934" cy="467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072198" y="2143116"/>
            <a:ext cx="928694" cy="2857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429132"/>
            <a:ext cx="1214446" cy="1428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5857892"/>
            <a:ext cx="1143008" cy="1428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Расширенный</a:t>
            </a:r>
            <a:r>
              <a:rPr lang="ru-RU" sz="6000" b="1" i="1" dirty="0" smtClean="0">
                <a:latin typeface="CG Times" pitchFamily="18" charset="0"/>
              </a:rPr>
              <a:t> </a:t>
            </a:r>
            <a:r>
              <a:rPr lang="ru-RU" sz="6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поиск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>
              <a:buNone/>
            </a:pPr>
            <a:r>
              <a:rPr lang="ru-RU" sz="2800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Наша система предлагает гибкий поиск по всем основным параметрам книги: авторы, название, год издания (или интервал издания, например 2013-2015), ISBN, издательство, вид издания (учебник, учебное пособие и т. п.), уровень образования (ВПО, СПО и пр.), поиск новинок ЭБС за определенный период, поиск по различным классификаторам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Расширенный</a:t>
            </a:r>
            <a:r>
              <a:rPr lang="ru-RU" sz="6000" b="1" i="1" dirty="0" smtClean="0">
                <a:latin typeface="CG Times" pitchFamily="18" charset="0"/>
              </a:rPr>
              <a:t> </a:t>
            </a:r>
            <a:r>
              <a:rPr lang="ru-RU" sz="6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поиск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22205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857364"/>
            <a:ext cx="72009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9105"/>
          <a:stretch>
            <a:fillRect/>
          </a:stretch>
        </p:blipFill>
        <p:spPr bwMode="auto">
          <a:xfrm>
            <a:off x="285720" y="2571744"/>
            <a:ext cx="3071834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Поиск по структуре ЭБС</a:t>
            </a: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3563938" y="2349500"/>
            <a:ext cx="54006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600" b="1" i="1" dirty="0" smtClean="0">
                <a:latin typeface="CG Times" pitchFamily="18" charset="0"/>
              </a:rPr>
              <a:t>   </a:t>
            </a:r>
            <a:r>
              <a:rPr lang="ru-RU" sz="16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Общероссийский 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классификатор специальностей</a:t>
            </a:r>
            <a:r>
              <a:rPr lang="ru-RU" sz="1600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 – это совокупность кодов, наименований объектов и их дополнительных классификационных признаков, которые сведены в одну таблицу. При этом кодирование (идентификация объекта) имеет трехуровневую систему иерархии, используя для кодировки последовательный метод. Каждый последующий уровень конкретизирует предыдущий, который, в свою очередь, является некоторым обобщением для последующего. 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Коды ОКСО </a:t>
            </a:r>
            <a:r>
              <a:rPr lang="ru-RU" sz="1600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имеют следующий вид: ХХХХХХ – шесть цифровых значений, где первые два обозначают первый уровень иерархии, 4 и 5 – второй, а последние два – третий. На первом уровне выделяются укрупненные группы специальностей, которым соответствует более обширная предметная </a:t>
            </a:r>
            <a:r>
              <a:rPr lang="ru-RU" sz="1600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область</a:t>
            </a:r>
            <a:r>
              <a:rPr lang="ru-RU" sz="1600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. Она сужается на втором уровне и конкретизируется на третьем, где выделяется сама специальность.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571472" y="1643050"/>
            <a:ext cx="1081088" cy="7207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Поиск по</a:t>
            </a:r>
          </a:p>
          <a:p>
            <a:pPr algn="ctr"/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ОКСО</a:t>
            </a:r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 flipH="1">
            <a:off x="1000099" y="2428868"/>
            <a:ext cx="71437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357454" cy="50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71536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Поиск по структуре ЭБС</a:t>
            </a: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3571868" y="3286124"/>
            <a:ext cx="51435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Тематика формируется в привязке к библиотечным классификаторам: ТБК и УДК. Пользователь видит только название основных тематических групп.</a:t>
            </a:r>
          </a:p>
          <a:p>
            <a:pPr algn="just"/>
            <a:endParaRPr lang="ru-RU" sz="2000" b="1" i="1" dirty="0" smtClean="0">
              <a:solidFill>
                <a:schemeClr val="accent5">
                  <a:lumMod val="25000"/>
                </a:schemeClr>
              </a:solidFill>
              <a:latin typeface="CG Times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   Обратите внимание, что в каждой строке указано кол-во литературы, которая присутствует в каждом разделе ЭБС.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3786182" y="2000240"/>
            <a:ext cx="1500198" cy="85725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Поиск по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Тематике</a:t>
            </a:r>
            <a:endParaRPr lang="ru-RU" sz="2400" b="1" i="1" dirty="0">
              <a:solidFill>
                <a:schemeClr val="accent1">
                  <a:lumMod val="25000"/>
                </a:schemeClr>
              </a:solidFill>
              <a:latin typeface="CG Times" pitchFamily="18" charset="0"/>
              <a:ea typeface="+mj-ea"/>
              <a:cs typeface="+mj-cs"/>
            </a:endParaRPr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 flipH="1" flipV="1">
            <a:off x="1071538" y="2071678"/>
            <a:ext cx="2643206" cy="428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1254"/>
          <a:stretch>
            <a:fillRect/>
          </a:stretch>
        </p:blipFill>
        <p:spPr bwMode="auto">
          <a:xfrm>
            <a:off x="571472" y="1357298"/>
            <a:ext cx="331370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71536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Поиск по структуре ЭБС</a:t>
            </a: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4857752" y="4214818"/>
            <a:ext cx="38576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   </a:t>
            </a:r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Данный поиск позволяет дополнительно получить уточняющую справку по фамилии автора: учитываются однофамильцы и поиск по части фамилии.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5000628" y="2214554"/>
            <a:ext cx="1500198" cy="85725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Поиск по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Автору</a:t>
            </a:r>
            <a:endParaRPr lang="ru-RU" sz="2400" b="1" i="1" dirty="0" smtClean="0">
              <a:solidFill>
                <a:schemeClr val="accent1">
                  <a:lumMod val="25000"/>
                </a:schemeClr>
              </a:solidFill>
              <a:latin typeface="CG Times" pitchFamily="18" charset="0"/>
            </a:endParaRPr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 flipH="1" flipV="1">
            <a:off x="1285852" y="2357430"/>
            <a:ext cx="3571901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грнти.jpg"/>
          <p:cNvPicPr>
            <a:picLocks noGrp="1" noChangeAspect="1"/>
          </p:cNvPicPr>
          <p:nvPr>
            <p:ph idx="1"/>
          </p:nvPr>
        </p:nvPicPr>
        <p:blipFill>
          <a:blip r:embed="rId2"/>
          <a:srcRect b="14864"/>
          <a:stretch>
            <a:fillRect/>
          </a:stretch>
        </p:blipFill>
        <p:spPr>
          <a:xfrm>
            <a:off x="571472" y="1428736"/>
            <a:ext cx="2714644" cy="4950234"/>
          </a:xfrm>
        </p:spPr>
      </p:pic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71536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Поиск по структуре ЭБС</a:t>
            </a: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4000496" y="2643182"/>
            <a:ext cx="48577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   ГРНТИ - Государственный рубрикатор научно-технической информации (прежнее наименование - Рубрикатор ГАСНТИ) представляет собой универсальную иерархическую классификацию областей знания, принятую для систематизации всего потока научно-технической информации. На основе Рубрикатора построена система локальных (отраслевых, тематических, проблемных) рубрикаторов в органах научно-технической информации.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000496" y="1428736"/>
            <a:ext cx="1643074" cy="107157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Поиск по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Научной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периодике</a:t>
            </a:r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 flipH="1">
            <a:off x="1928794" y="2000240"/>
            <a:ext cx="2000264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7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600" b="1" i="1" dirty="0">
                <a:latin typeface="CG Times" pitchFamily="18" charset="0"/>
              </a:rPr>
              <a:t>Основной инструмент чтения в ЭБС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131066" cy="42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071670" y="2214554"/>
            <a:ext cx="2592388" cy="10795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Перемещение по </a:t>
            </a:r>
          </a:p>
          <a:p>
            <a:pPr algn="ctr"/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страницам книги.</a:t>
            </a:r>
          </a:p>
          <a:p>
            <a:pPr algn="ctr"/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можно перейти </a:t>
            </a:r>
          </a:p>
          <a:p>
            <a:pPr algn="ctr"/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к конкретной странице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14348" y="3714752"/>
            <a:ext cx="2232025" cy="7207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Масштабирование,</a:t>
            </a:r>
          </a:p>
          <a:p>
            <a:pPr algn="ctr"/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 поворот страницы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 flipV="1">
            <a:off x="1285850" y="2000240"/>
            <a:ext cx="45719" cy="15716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2428860" y="1928802"/>
            <a:ext cx="74611" cy="21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3643306" y="1855778"/>
            <a:ext cx="8412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857885" y="2071679"/>
            <a:ext cx="1500197" cy="35718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Оглавление</a:t>
            </a:r>
            <a:endParaRPr lang="ru-RU" b="1" i="1" dirty="0">
              <a:solidFill>
                <a:schemeClr val="accent1">
                  <a:lumMod val="25000"/>
                </a:schemeClr>
              </a:solidFill>
              <a:latin typeface="CG Times" pitchFamily="18" charset="0"/>
              <a:ea typeface="+mj-ea"/>
              <a:cs typeface="+mj-cs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 flipV="1">
            <a:off x="5357817" y="1785926"/>
            <a:ext cx="428628" cy="428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371600"/>
          </a:xfrm>
        </p:spPr>
        <p:txBody>
          <a:bodyPr/>
          <a:lstStyle/>
          <a:p>
            <a:r>
              <a:rPr lang="ru-RU" sz="6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ЭБС </a:t>
            </a:r>
            <a:r>
              <a:rPr lang="en-US" sz="6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ZNANIUM</a:t>
            </a:r>
            <a:r>
              <a:rPr lang="en-US" sz="6000" b="1" i="1" dirty="0" smtClean="0">
                <a:solidFill>
                  <a:srgbClr val="EF8511"/>
                </a:solidFill>
                <a:latin typeface="CG Times" pitchFamily="18" charset="0"/>
                <a:ea typeface="+mn-ea"/>
                <a:cs typeface="+mn-cs"/>
              </a:rPr>
              <a:t>.</a:t>
            </a:r>
            <a:r>
              <a:rPr lang="en-US" sz="6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COM</a:t>
            </a:r>
            <a:r>
              <a:rPr lang="ru-RU" sz="6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 –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58204" cy="3162312"/>
          </a:xfrm>
        </p:spPr>
        <p:txBody>
          <a:bodyPr/>
          <a:lstStyle/>
          <a:p>
            <a:pPr lvl="0">
              <a:spcBef>
                <a:spcPct val="0"/>
              </a:spcBef>
              <a:buClr>
                <a:srgbClr val="00007D"/>
              </a:buClr>
              <a:buNone/>
            </a:pPr>
            <a:r>
              <a:rPr lang="ru-RU" sz="4800" i="1" dirty="0" smtClean="0">
                <a:solidFill>
                  <a:srgbClr val="000000"/>
                </a:solidFill>
                <a:latin typeface="CG Times" pitchFamily="18" charset="0"/>
              </a:rPr>
              <a:t>	</a:t>
            </a:r>
            <a:r>
              <a:rPr lang="ru-RU" sz="6600" i="1" dirty="0" smtClean="0">
                <a:solidFill>
                  <a:srgbClr val="000000"/>
                </a:solidFill>
                <a:latin typeface="CG Times" pitchFamily="18" charset="0"/>
              </a:rPr>
              <a:t>	</a:t>
            </a:r>
            <a:r>
              <a:rPr lang="ru-RU" sz="6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Доступ к учебной и научной</a:t>
            </a:r>
            <a:r>
              <a:rPr lang="en-US" sz="6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 </a:t>
            </a:r>
            <a:r>
              <a:rPr lang="ru-RU" sz="6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литературе в режиме</a:t>
            </a:r>
            <a:r>
              <a:rPr lang="en-US" sz="6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 </a:t>
            </a:r>
            <a:r>
              <a:rPr lang="ru-RU" sz="6000" b="1" i="1" dirty="0" err="1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on-line</a:t>
            </a:r>
            <a:r>
              <a:rPr lang="ru-RU" sz="6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.</a:t>
            </a:r>
            <a:endParaRPr lang="ru-RU" sz="6000" b="1" dirty="0" smtClean="0">
              <a:solidFill>
                <a:schemeClr val="accent5">
                  <a:lumMod val="25000"/>
                </a:schemeClr>
              </a:solidFill>
              <a:latin typeface="CG Times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7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i="1" dirty="0" smtClean="0">
                <a:latin typeface="CG Times" pitchFamily="18" charset="0"/>
              </a:rPr>
              <a:t>Научный поиск</a:t>
            </a:r>
            <a:endParaRPr lang="ru-RU" sz="6600" b="1" i="1" dirty="0">
              <a:latin typeface="CG Times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Стартовая страница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medvedeva_ae\Рабочий стол\презентации 2014\Копия prnt scrn ex\Новый рисунок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06538"/>
            <a:ext cx="8229600" cy="2235523"/>
          </a:xfrm>
          <a:prstGeom prst="rect">
            <a:avLst/>
          </a:prstGeom>
          <a:noFill/>
        </p:spPr>
      </p:pic>
      <p:sp>
        <p:nvSpPr>
          <p:cNvPr id="6" name="Выноска 2 (с границей) 5"/>
          <p:cNvSpPr/>
          <p:nvPr/>
        </p:nvSpPr>
        <p:spPr>
          <a:xfrm>
            <a:off x="2857488" y="4929198"/>
            <a:ext cx="3240182" cy="738664"/>
          </a:xfrm>
          <a:prstGeom prst="accentCallout2">
            <a:avLst>
              <a:gd name="adj1" fmla="val 45729"/>
              <a:gd name="adj2" fmla="val -2264"/>
              <a:gd name="adj3" fmla="val 45729"/>
              <a:gd name="adj4" fmla="val -12337"/>
              <a:gd name="adj5" fmla="val -118972"/>
              <a:gd name="adj6" fmla="val -27428"/>
            </a:avLst>
          </a:prstGeom>
          <a:noFill/>
          <a:ln>
            <a:solidFill>
              <a:schemeClr val="accent1">
                <a:lumMod val="2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Введите логин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: </a:t>
            </a:r>
            <a:r>
              <a:rPr lang="en-US" sz="2400" b="1" i="1" u="sng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infra-m</a:t>
            </a:r>
          </a:p>
          <a:p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и пароль : </a:t>
            </a:r>
            <a:r>
              <a:rPr lang="en-US" sz="2400" b="1" i="1" u="sng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demo</a:t>
            </a:r>
            <a:endParaRPr lang="ru-RU" sz="2400" b="1" i="1" u="sng" dirty="0" smtClean="0">
              <a:solidFill>
                <a:schemeClr val="accent1">
                  <a:lumMod val="25000"/>
                </a:schemeClr>
              </a:solidFill>
              <a:latin typeface="CG Times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Поиск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1876428"/>
          </a:xfrm>
        </p:spPr>
        <p:txBody>
          <a:bodyPr/>
          <a:lstStyle/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18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Первый раздел – «Поиск»: семантический или расширенный по метаданным, ресурсам или тематикам. </a:t>
            </a:r>
          </a:p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18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В поисковую строку можно ввести ключевые слова, фразу из искомого текста, название публикации и пр.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-24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Группа 10"/>
          <p:cNvGrpSpPr/>
          <p:nvPr/>
        </p:nvGrpSpPr>
        <p:grpSpPr>
          <a:xfrm>
            <a:off x="642910" y="3357562"/>
            <a:ext cx="7846916" cy="2786082"/>
            <a:chOff x="743454" y="4536245"/>
            <a:chExt cx="7098740" cy="2217754"/>
          </a:xfrm>
        </p:grpSpPr>
        <p:pic>
          <p:nvPicPr>
            <p:cNvPr id="12" name="Picture 2" descr="C:\Documents and Settings\medvedeva_ae\Рабочий стол\презентации 2014\prnt scrn ex\Новый рисунок (5).bmp"/>
            <p:cNvPicPr>
              <a:picLocks noChangeAspect="1" noChangeArrowheads="1"/>
            </p:cNvPicPr>
            <p:nvPr/>
          </p:nvPicPr>
          <p:blipFill>
            <a:blip r:embed="rId3"/>
            <a:srcRect b="61496"/>
            <a:stretch>
              <a:fillRect/>
            </a:stretch>
          </p:blipFill>
          <p:spPr bwMode="auto">
            <a:xfrm>
              <a:off x="743454" y="4536245"/>
              <a:ext cx="7098740" cy="2217754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229867" y="6274485"/>
              <a:ext cx="4006851" cy="258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1">
                      <a:lumMod val="25000"/>
                    </a:schemeClr>
                  </a:solidFill>
                  <a:latin typeface="CG Times" pitchFamily="18" charset="0"/>
                  <a:ea typeface="+mj-ea"/>
                  <a:cs typeface="+mj-cs"/>
                </a:rPr>
                <a:t>Ключевые слова, фраза, название публикации и пр.</a:t>
              </a:r>
              <a:endParaRPr lang="ru-RU" sz="1400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Расширенный поиск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0826" y="2000240"/>
            <a:ext cx="2286016" cy="4429156"/>
          </a:xfrm>
        </p:spPr>
        <p:txBody>
          <a:bodyPr/>
          <a:lstStyle/>
          <a:p>
            <a:pPr marL="0" lvl="0" indent="252000" algn="just" fontAlgn="auto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18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Вы можете уточнить характеристики публикации, раскрыв вкладку «расширенный поиск» (справа). </a:t>
            </a:r>
          </a:p>
          <a:p>
            <a:pPr marL="0" lvl="0" indent="252000" algn="just" fontAlgn="auto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18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Поля "Авторы" и "Заглавие" – текстовые, заполняются вручную.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428596" y="1857364"/>
            <a:ext cx="5929354" cy="4643470"/>
            <a:chOff x="1000100" y="2000240"/>
            <a:chExt cx="5929354" cy="4643470"/>
          </a:xfrm>
        </p:grpSpPr>
        <p:grpSp>
          <p:nvGrpSpPr>
            <p:cNvPr id="9" name="Группа 9"/>
            <p:cNvGrpSpPr/>
            <p:nvPr/>
          </p:nvGrpSpPr>
          <p:grpSpPr>
            <a:xfrm>
              <a:off x="1000100" y="2000240"/>
              <a:ext cx="5929354" cy="4643470"/>
              <a:chOff x="1000100" y="2000240"/>
              <a:chExt cx="5929354" cy="4643470"/>
            </a:xfrm>
          </p:grpSpPr>
          <p:pic>
            <p:nvPicPr>
              <p:cNvPr id="12" name="Picture 2" descr="C:\Documents and Settings\medvedeva_ae\Рабочий стол\презентации 2014\prnt scrn ex\Новый рисунок (6).bmp"/>
              <p:cNvPicPr>
                <a:picLocks noChangeAspect="1" noChangeArrowheads="1"/>
              </p:cNvPicPr>
              <p:nvPr/>
            </p:nvPicPr>
            <p:blipFill>
              <a:blip r:embed="rId3"/>
              <a:srcRect l="7054" r="9306" b="19273"/>
              <a:stretch>
                <a:fillRect/>
              </a:stretch>
            </p:blipFill>
            <p:spPr bwMode="auto">
              <a:xfrm>
                <a:off x="1000100" y="2000240"/>
                <a:ext cx="5929354" cy="4643470"/>
              </a:xfrm>
              <a:prstGeom prst="rect">
                <a:avLst/>
              </a:prstGeom>
              <a:noFill/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6072198" y="3143248"/>
                <a:ext cx="857256" cy="142876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285984" y="3714752"/>
              <a:ext cx="1143008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ru-RU" sz="900" dirty="0" smtClean="0"/>
                <a:t>Иванов, Сидоров</a:t>
              </a:r>
              <a:endParaRPr lang="ru-RU" sz="9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3438" y="3714752"/>
              <a:ext cx="1143008" cy="1428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900" dirty="0" smtClean="0"/>
                <a:t>Искусство находить</a:t>
              </a:r>
              <a:endParaRPr lang="ru-RU" sz="900" dirty="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784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Расширенный поиск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85720" y="1285860"/>
            <a:ext cx="8215370" cy="2786082"/>
          </a:xfrm>
        </p:spPr>
        <p:txBody>
          <a:bodyPr/>
          <a:lstStyle/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16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Уточнить источник публикации можно, раскрыв вкладку «настройки поиска» (справа). </a:t>
            </a:r>
          </a:p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16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Документы сгруппированы в коллекции по источникам (в скобках - количество документов на 1.09.14):</a:t>
            </a:r>
          </a:p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</a:pPr>
            <a:r>
              <a:rPr lang="ru-RU" sz="16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коллекция ИНФРА-М – ЭБС </a:t>
            </a:r>
            <a:r>
              <a:rPr lang="en-US" sz="16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Znanium.com</a:t>
            </a:r>
            <a:r>
              <a:rPr lang="ru-RU" sz="16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 (более 20 000 документов) </a:t>
            </a:r>
          </a:p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</a:pPr>
            <a:r>
              <a:rPr lang="ru-RU" sz="16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 внешние коллекции вузов (6 195);</a:t>
            </a:r>
          </a:p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</a:pPr>
            <a:r>
              <a:rPr lang="ru-RU" sz="16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 журналы из списка ВАК (259);</a:t>
            </a:r>
          </a:p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</a:pPr>
            <a:r>
              <a:rPr lang="ru-RU" sz="16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  иностранные научные журналы в открытом доступе (74 056);</a:t>
            </a:r>
          </a:p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</a:pPr>
            <a:r>
              <a:rPr lang="ru-RU" sz="16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  авторефераты докторских и кандидатских диссертаций (45 781);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5286388"/>
            <a:ext cx="857256" cy="2143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143380"/>
            <a:ext cx="6429420" cy="236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858016" y="5214950"/>
            <a:ext cx="857256" cy="2143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71536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Аналитические функции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Documents and Settings\medvedeva_ae\Рабочий стол\презентации 2014\Копия prnt scrn ex\Новый рисунок (29).bmp"/>
          <p:cNvPicPr>
            <a:picLocks noChangeAspect="1" noChangeArrowheads="1"/>
          </p:cNvPicPr>
          <p:nvPr/>
        </p:nvPicPr>
        <p:blipFill>
          <a:blip r:embed="rId3"/>
          <a:srcRect r="1398"/>
          <a:stretch>
            <a:fillRect/>
          </a:stretch>
        </p:blipFill>
        <p:spPr bwMode="auto">
          <a:xfrm>
            <a:off x="357158" y="1500174"/>
            <a:ext cx="5429288" cy="4714908"/>
          </a:xfrm>
          <a:prstGeom prst="rect">
            <a:avLst/>
          </a:prstGeom>
          <a:noFill/>
        </p:spPr>
      </p:pic>
      <p:sp>
        <p:nvSpPr>
          <p:cNvPr id="12" name="Выноска 3 (с границей) 11"/>
          <p:cNvSpPr/>
          <p:nvPr/>
        </p:nvSpPr>
        <p:spPr>
          <a:xfrm>
            <a:off x="6143636" y="1500174"/>
            <a:ext cx="3000364" cy="4920184"/>
          </a:xfrm>
          <a:prstGeom prst="accentCallout3">
            <a:avLst>
              <a:gd name="adj1" fmla="val 84286"/>
              <a:gd name="adj2" fmla="val -42"/>
              <a:gd name="adj3" fmla="val 84281"/>
              <a:gd name="adj4" fmla="val -7355"/>
              <a:gd name="adj5" fmla="val 96423"/>
              <a:gd name="adj6" fmla="val -7309"/>
              <a:gd name="adj7" fmla="val 96332"/>
              <a:gd name="adj8" fmla="val -1804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rIns="432000" bIns="3600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Для каждого документа в результатах поиска доступны функции: 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  «Похожие» - поиск близких по содержанию документов;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  «Резюме» - автоматическое составление реферата документа для быстрого ознакомления с его содержанием;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  «Ключевые слова» - определение наиболее значимых слов текста ;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 «HTML-копия» - выделение текстовой части документа .</a:t>
            </a:r>
            <a:endParaRPr lang="ru-RU" sz="1400" b="1" i="1" dirty="0">
              <a:solidFill>
                <a:schemeClr val="accent1">
                  <a:lumMod val="25000"/>
                </a:schemeClr>
              </a:solidFill>
              <a:latin typeface="CG Times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57222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Похожие документы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medvedeva_ae\Рабочий стол\презентации 2014\Копия prnt scrn ex\Новый рисунок (12).bmp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1357298"/>
            <a:ext cx="4357718" cy="5222566"/>
          </a:xfrm>
          <a:prstGeom prst="rect">
            <a:avLst/>
          </a:prstGeom>
          <a:noFill/>
        </p:spPr>
      </p:pic>
      <p:sp>
        <p:nvSpPr>
          <p:cNvPr id="6" name="Выноска 2 (с границей) 5"/>
          <p:cNvSpPr/>
          <p:nvPr/>
        </p:nvSpPr>
        <p:spPr>
          <a:xfrm>
            <a:off x="5715008" y="1785926"/>
            <a:ext cx="1817607" cy="719034"/>
          </a:xfrm>
          <a:prstGeom prst="accentCallout2">
            <a:avLst>
              <a:gd name="adj1" fmla="val 18750"/>
              <a:gd name="adj2" fmla="val -8333"/>
              <a:gd name="adj3" fmla="val 22034"/>
              <a:gd name="adj4" fmla="val -29444"/>
              <a:gd name="adj5" fmla="val 208387"/>
              <a:gd name="adj6" fmla="val -2196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Вы можете указать область поиска похожих документов</a:t>
            </a:r>
            <a:endParaRPr lang="ru-RU" sz="1400" b="1" i="1" dirty="0">
              <a:solidFill>
                <a:schemeClr val="accent1">
                  <a:lumMod val="25000"/>
                </a:schemeClr>
              </a:solidFill>
              <a:latin typeface="CG Times" pitchFamily="18" charset="0"/>
              <a:ea typeface="+mj-ea"/>
              <a:cs typeface="+mj-cs"/>
            </a:endParaRPr>
          </a:p>
        </p:txBody>
      </p:sp>
      <p:sp>
        <p:nvSpPr>
          <p:cNvPr id="7" name="Выноска 2 (с границей) 6"/>
          <p:cNvSpPr/>
          <p:nvPr/>
        </p:nvSpPr>
        <p:spPr>
          <a:xfrm>
            <a:off x="5715008" y="4929198"/>
            <a:ext cx="1817607" cy="719034"/>
          </a:xfrm>
          <a:prstGeom prst="accentCallout2">
            <a:avLst>
              <a:gd name="adj1" fmla="val 18750"/>
              <a:gd name="adj2" fmla="val -8333"/>
              <a:gd name="adj3" fmla="val 73103"/>
              <a:gd name="adj4" fmla="val -8482"/>
              <a:gd name="adj5" fmla="val 75666"/>
              <a:gd name="adj6" fmla="val -2699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Вы можете указать область поиска похожих документов</a:t>
            </a:r>
            <a:endParaRPr lang="ru-RU" sz="1400" b="1" i="1" dirty="0">
              <a:solidFill>
                <a:schemeClr val="accent1">
                  <a:lumMod val="25000"/>
                </a:schemeClr>
              </a:solidFill>
              <a:latin typeface="CG Times" pitchFamily="18" charset="0"/>
              <a:ea typeface="+mj-ea"/>
              <a:cs typeface="+mj-cs"/>
            </a:endParaRPr>
          </a:p>
        </p:txBody>
      </p:sp>
      <p:sp>
        <p:nvSpPr>
          <p:cNvPr id="8" name="Выноска 2 (с границей) 7"/>
          <p:cNvSpPr/>
          <p:nvPr/>
        </p:nvSpPr>
        <p:spPr>
          <a:xfrm>
            <a:off x="5715008" y="3929066"/>
            <a:ext cx="1817607" cy="719034"/>
          </a:xfrm>
          <a:prstGeom prst="accentCallout2">
            <a:avLst>
              <a:gd name="adj1" fmla="val 81541"/>
              <a:gd name="adj2" fmla="val -9171"/>
              <a:gd name="adj3" fmla="val 81490"/>
              <a:gd name="adj4" fmla="val -41183"/>
              <a:gd name="adj5" fmla="val 79346"/>
              <a:gd name="adj6" fmla="val -2678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Вы можете указать область поиска похожих документов</a:t>
            </a:r>
            <a:endParaRPr lang="ru-RU" sz="1400" b="1" i="1" dirty="0">
              <a:solidFill>
                <a:schemeClr val="accent1">
                  <a:lumMod val="25000"/>
                </a:schemeClr>
              </a:solidFill>
              <a:latin typeface="CG Times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500570"/>
            <a:ext cx="1714512" cy="2143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6429396"/>
            <a:ext cx="428628" cy="1428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edvedeva_ae\Рабочий стол\презентации 2014\prnt scrn ex\Новый рисунок (13).bmp"/>
          <p:cNvPicPr>
            <a:picLocks noChangeAspect="1" noChangeArrowheads="1"/>
          </p:cNvPicPr>
          <p:nvPr/>
        </p:nvPicPr>
        <p:blipFill>
          <a:blip r:embed="rId2"/>
          <a:srcRect l="4091" r="1822" b="1754"/>
          <a:stretch>
            <a:fillRect/>
          </a:stretch>
        </p:blipFill>
        <p:spPr bwMode="auto">
          <a:xfrm>
            <a:off x="571472" y="2500306"/>
            <a:ext cx="4929222" cy="4000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57222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Резюме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857884" y="2500306"/>
            <a:ext cx="3071834" cy="337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2000" algn="just">
              <a:lnSpc>
                <a:spcPct val="150000"/>
              </a:lnSpc>
            </a:pPr>
            <a:r>
              <a:rPr lang="ru-RU" sz="16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С помощью «ползунка» объем и детализацию резюме можно регулировать.</a:t>
            </a:r>
          </a:p>
          <a:p>
            <a:pPr lvl="0" indent="252000" algn="just">
              <a:lnSpc>
                <a:spcPct val="150000"/>
              </a:lnSpc>
            </a:pPr>
            <a:r>
              <a:rPr lang="ru-RU" sz="1600" b="1" i="1" dirty="0" err="1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Автособираемое</a:t>
            </a:r>
            <a:r>
              <a:rPr lang="ru-RU" sz="16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 резюме позволяет быстро оценить, насколько содержание документа отвечает информационным потребностям.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285860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2000" algn="just"/>
            <a:r>
              <a:rPr lang="ru-RU" sz="20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Автоматически собираемое резюме представляет собой реферат текста из предложений, содержащих ключевую лексику этого документа.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6286520"/>
            <a:ext cx="357190" cy="1428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60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Ключевые слова документа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medvedeva_ae\Рабочий стол\презентации 2014\prnt scrn ex\Новый рисунок (14)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285" r="2878" b="2573"/>
          <a:stretch>
            <a:fillRect/>
          </a:stretch>
        </p:blipFill>
        <p:spPr bwMode="auto">
          <a:xfrm>
            <a:off x="500034" y="2571744"/>
            <a:ext cx="4643470" cy="3786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2500306"/>
            <a:ext cx="314324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 algn="just">
              <a:spcAft>
                <a:spcPts val="600"/>
              </a:spcAft>
            </a:pP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Размер шрифта показывает семантическую значимость  и частотность соответствующих слов в тексте этого документа (более значимым словам соответствует больший размер шрифта). </a:t>
            </a:r>
          </a:p>
          <a:p>
            <a:pPr indent="252000" algn="just">
              <a:spcAft>
                <a:spcPts val="600"/>
              </a:spcAft>
            </a:pP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Чем более уникальным для массива похожих документов является ключевое слово, тем более значимым оно считается.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500174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Для быстрого ознакомления со смысловой направленностью документа полезна будет функция извлечения ключевой лексики.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42974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Работа с </a:t>
            </a:r>
            <a:r>
              <a:rPr lang="en-US" sz="4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html-</a:t>
            </a:r>
            <a:r>
              <a:rPr lang="ru-RU" sz="40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копией документа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medvedeva_ae\Рабочий стол\презентации 2014\prnt scrn ex\Новый рисунок (15)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5741788" cy="45720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15074" y="1785926"/>
            <a:ext cx="27146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Для любого документа доступно создание текстового представления для облегчения работы с содержанием и корректного цитирования.          Обратите внимание, что этот формат не сохраняет иллюстрации, оформление формул, оригинальную верстку и пр.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85818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Современные критерии ЭБС: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358246" cy="4643470"/>
          </a:xfrm>
        </p:spPr>
        <p:txBody>
          <a:bodyPr/>
          <a:lstStyle/>
          <a:p>
            <a:pPr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Соответствие ФГОС и требованиям, предъявляемым к ЭБС Приказами Министерства образования и науки РФ № 588 и № 1975</a:t>
            </a:r>
            <a:endParaRPr lang="en-US" sz="1600" b="1" i="1" dirty="0" smtClean="0">
              <a:solidFill>
                <a:schemeClr val="accent5">
                  <a:lumMod val="25000"/>
                </a:schemeClr>
              </a:solidFill>
              <a:latin typeface="CG Times" pitchFamily="18" charset="0"/>
            </a:endParaRP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Ассортимент литературы с грифами МО, УМО и ФИРО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Ежедневное пополнение и обновление фонда в период подписки 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Сотрудничество с ведущими издательствами, библиотеками, вузами, авторами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Гибкая ценовая политика, подписка по коллекциям, темам или </a:t>
            </a:r>
            <a:r>
              <a:rPr lang="ru-RU" sz="1600" b="1" i="1" dirty="0" err="1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покнижная</a:t>
            </a:r>
            <a:endParaRPr lang="ru-RU" sz="1600" b="1" i="1" dirty="0" smtClean="0">
              <a:solidFill>
                <a:schemeClr val="accent5">
                  <a:lumMod val="25000"/>
                </a:schemeClr>
              </a:solidFill>
              <a:latin typeface="CG Times" pitchFamily="18" charset="0"/>
            </a:endParaRP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Круглосуточный </a:t>
            </a:r>
            <a:r>
              <a:rPr lang="ru-RU" sz="1600" b="1" i="1" dirty="0" err="1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онлайн-доступ</a:t>
            </a: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 по </a:t>
            </a:r>
            <a:r>
              <a:rPr lang="en-US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IP-</a:t>
            </a: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адресам или логину-паролю без дополнительного оборудования, ПО и специальных знаний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Статистика посещений и книговыдачи, совместимость с </a:t>
            </a:r>
            <a:r>
              <a:rPr lang="en-US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MARC-</a:t>
            </a: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форматами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Кабинеты пользователя и преподавателя, рекомендательные списки, комментарии и пр.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Современные цифровые технологии и инструменты чтения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Копирование и выгрузка текста в установленных законом рамках </a:t>
            </a:r>
          </a:p>
          <a:p>
            <a:endParaRPr lang="ru-RU" sz="1200" b="1" i="1" dirty="0" smtClean="0">
              <a:solidFill>
                <a:schemeClr val="accent5">
                  <a:lumMod val="25000"/>
                </a:schemeClr>
              </a:solidFill>
              <a:latin typeface="CG Times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5722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4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Пользовательские коллекции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Группа 10"/>
          <p:cNvGrpSpPr>
            <a:grpSpLocks noChangeAspect="1"/>
          </p:cNvGrpSpPr>
          <p:nvPr/>
        </p:nvGrpSpPr>
        <p:grpSpPr>
          <a:xfrm>
            <a:off x="500034" y="1643050"/>
            <a:ext cx="6286544" cy="4876928"/>
            <a:chOff x="-9588" y="1968500"/>
            <a:chExt cx="10240806" cy="7944536"/>
          </a:xfrm>
        </p:grpSpPr>
        <p:pic>
          <p:nvPicPr>
            <p:cNvPr id="12" name="Picture 3" descr="C:\Documents and Settings\medvedeva_ae\Рабочий стол\презентации 2014\prnt scrn ex\Новый рисунок (10)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9588" y="1968500"/>
              <a:ext cx="7098740" cy="7944536"/>
            </a:xfrm>
            <a:prstGeom prst="rect">
              <a:avLst/>
            </a:prstGeom>
            <a:noFill/>
          </p:spPr>
        </p:pic>
        <p:sp>
          <p:nvSpPr>
            <p:cNvPr id="13" name="Выноска 2 (с границей) 12"/>
            <p:cNvSpPr/>
            <p:nvPr/>
          </p:nvSpPr>
          <p:spPr>
            <a:xfrm>
              <a:off x="7321898" y="1968500"/>
              <a:ext cx="2909320" cy="2005477"/>
            </a:xfrm>
            <a:prstGeom prst="accentCallout2">
              <a:avLst>
                <a:gd name="adj1" fmla="val 39545"/>
                <a:gd name="adj2" fmla="val -2436"/>
                <a:gd name="adj3" fmla="val 40746"/>
                <a:gd name="adj4" fmla="val -8227"/>
                <a:gd name="adj5" fmla="val 159761"/>
                <a:gd name="adj6" fmla="val -77842"/>
              </a:avLst>
            </a:prstGeom>
            <a:noFill/>
            <a:ln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just"/>
              <a:r>
                <a:rPr lang="ru-RU" sz="1600" b="1" i="1" dirty="0" smtClean="0">
                  <a:solidFill>
                    <a:schemeClr val="accent1">
                      <a:lumMod val="25000"/>
                    </a:schemeClr>
                  </a:solidFill>
                  <a:latin typeface="CG Times" pitchFamily="18" charset="0"/>
                </a:rPr>
                <a:t>документ можно добавить в подборку, </a:t>
              </a:r>
            </a:p>
            <a:p>
              <a:pPr algn="just"/>
              <a:r>
                <a:rPr lang="ru-RU" sz="1600" b="1" i="1" dirty="0" smtClean="0">
                  <a:solidFill>
                    <a:schemeClr val="accent1">
                      <a:lumMod val="25000"/>
                    </a:schemeClr>
                  </a:solidFill>
                  <a:latin typeface="CG Times" pitchFamily="18" charset="0"/>
                </a:rPr>
                <a:t>выделив галочкой и нажав кнопку </a:t>
              </a:r>
              <a:endParaRPr lang="ru-RU" sz="1600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endParaRPr>
            </a:p>
          </p:txBody>
        </p:sp>
        <p:pic>
          <p:nvPicPr>
            <p:cNvPr id="14" name="Picture 2" descr="C:\Documents and Settings\medvedeva_ae\Рабочий стол\презентации 2014\prnt scrn ex\Копия Новый рисунок (16)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9200" y="5816600"/>
              <a:ext cx="4340387" cy="2705100"/>
            </a:xfrm>
            <a:prstGeom prst="rect">
              <a:avLst/>
            </a:prstGeom>
            <a:noFill/>
            <a:ln w="3175" cmpd="sng">
              <a:solidFill>
                <a:schemeClr val="tx2"/>
              </a:solidFill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5" name="Прямая со стрелкой 14"/>
            <p:cNvCxnSpPr/>
            <p:nvPr/>
          </p:nvCxnSpPr>
          <p:spPr>
            <a:xfrm rot="5400000">
              <a:off x="2517375" y="5729790"/>
              <a:ext cx="1025230" cy="5858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16200000" flipV="1">
              <a:off x="-680364" y="5461277"/>
              <a:ext cx="3710353" cy="48820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5072066" y="3214687"/>
            <a:ext cx="371477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2000">
              <a:spcAft>
                <a:spcPts val="600"/>
              </a:spcAft>
            </a:pP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Вы можете создавать неограниченное количество коллекций, добавляя публикации из результатов поиска. </a:t>
            </a:r>
          </a:p>
          <a:p>
            <a:pPr lvl="0" indent="252000">
              <a:spcAft>
                <a:spcPts val="600"/>
              </a:spcAft>
            </a:pP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Для работы с коллекциями нужно перейти по ссылке «Мои коллекции» в левом меню.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5722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4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Пользовательские коллекции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57158" y="1285860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>
              <a:spcAft>
                <a:spcPts val="600"/>
              </a:spcAft>
            </a:pP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С массивами документов коллекции, в свою очередь, также можно работать.</a:t>
            </a:r>
          </a:p>
        </p:txBody>
      </p:sp>
      <p:pic>
        <p:nvPicPr>
          <p:cNvPr id="17" name="Picture 2" descr="C:\Documents and Settings\medvedeva_ae\Рабочий стол\презентации 2014\Копия prnt scrn ex\Новый рисунок (231)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85926"/>
            <a:ext cx="7108327" cy="1966589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-142908" y="4071942"/>
            <a:ext cx="2786082" cy="1000132"/>
          </a:xfrm>
          <a:prstGeom prst="rect">
            <a:avLst/>
          </a:prstGeom>
          <a:noFill/>
        </p:spPr>
        <p:txBody>
          <a:bodyPr wrap="square" lIns="612000" tIns="0" rIns="0" bIns="0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Извлечение общих ключевых слов и понятий из всех документов коллекции</a:t>
            </a:r>
            <a:endParaRPr lang="ru-RU" sz="1600" b="1" i="1" dirty="0">
              <a:solidFill>
                <a:schemeClr val="accent1">
                  <a:lumMod val="25000"/>
                </a:schemeClr>
              </a:solidFill>
              <a:latin typeface="CG Times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214346" y="5643578"/>
            <a:ext cx="3214710" cy="738664"/>
          </a:xfrm>
          <a:prstGeom prst="rect">
            <a:avLst/>
          </a:prstGeom>
          <a:noFill/>
        </p:spPr>
        <p:txBody>
          <a:bodyPr wrap="square" lIns="612000" tIns="0" rIns="0" bIns="0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Например, определение тематических направлений научной мысли</a:t>
            </a:r>
            <a:endParaRPr lang="ru-RU" sz="1600" b="1" i="1" dirty="0">
              <a:solidFill>
                <a:schemeClr val="accent1">
                  <a:lumMod val="25000"/>
                </a:schemeClr>
              </a:solidFill>
              <a:latin typeface="CG Times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1679554" y="3892554"/>
            <a:ext cx="357192" cy="15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1608114" y="5392754"/>
            <a:ext cx="500068" cy="158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57488" y="4071942"/>
            <a:ext cx="287916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Группировка наиболее схожих документов коллекции в  блоки </a:t>
            </a:r>
          </a:p>
          <a:p>
            <a:pPr algn="ctr"/>
            <a:r>
              <a:rPr lang="ru-RU" sz="16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(для больших подборок из более !!!!! документов)</a:t>
            </a:r>
            <a:endParaRPr lang="ru-RU" sz="1600" b="1" i="1" dirty="0">
              <a:solidFill>
                <a:schemeClr val="accent1">
                  <a:lumMod val="25000"/>
                </a:schemeClr>
              </a:solidFill>
              <a:latin typeface="CG Times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4108446" y="3892554"/>
            <a:ext cx="357192" cy="15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14678" y="5643578"/>
            <a:ext cx="22976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16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Выделение </a:t>
            </a:r>
            <a:r>
              <a:rPr lang="ru-RU" sz="1600" b="1" i="1" dirty="0" err="1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подтемкластеров</a:t>
            </a:r>
            <a:r>
              <a:rPr lang="ru-RU" sz="16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 для детальной проработки</a:t>
            </a:r>
            <a:endParaRPr lang="ru-RU" sz="1600" b="1" i="1" dirty="0">
              <a:solidFill>
                <a:schemeClr val="accent1">
                  <a:lumMod val="25000"/>
                </a:schemeClr>
              </a:solidFill>
              <a:latin typeface="CG Times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>
            <a:off x="4072728" y="5357032"/>
            <a:ext cx="428628" cy="15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00760" y="4071942"/>
            <a:ext cx="3143240" cy="1231106"/>
          </a:xfrm>
          <a:prstGeom prst="rect">
            <a:avLst/>
          </a:prstGeom>
          <a:noFill/>
        </p:spPr>
        <p:txBody>
          <a:bodyPr wrap="square" lIns="0" tIns="0" rIns="432000" bIns="0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Определение общих и уникальных ключевых слов и понятий двух уже созданных коллекций и оценка их тематического сходства</a:t>
            </a:r>
            <a:endParaRPr lang="ru-RU" sz="1600" b="1" i="1" dirty="0">
              <a:solidFill>
                <a:schemeClr val="accent1">
                  <a:lumMod val="25000"/>
                </a:schemeClr>
              </a:solidFill>
              <a:latin typeface="CG Times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43636" y="5643578"/>
            <a:ext cx="2786082" cy="738664"/>
          </a:xfrm>
          <a:prstGeom prst="rect">
            <a:avLst/>
          </a:prstGeom>
          <a:noFill/>
        </p:spPr>
        <p:txBody>
          <a:bodyPr wrap="square" lIns="0" tIns="0" rIns="432000" bIns="0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Например, для сравнения трудов двух авторов или научный течений</a:t>
            </a:r>
            <a:endParaRPr lang="ru-RU" sz="1600" b="1" i="1" dirty="0">
              <a:solidFill>
                <a:schemeClr val="accent1">
                  <a:lumMod val="25000"/>
                </a:schemeClr>
              </a:solidFill>
              <a:latin typeface="CG Times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6680214" y="5464190"/>
            <a:ext cx="357192" cy="15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6680214" y="3892554"/>
            <a:ext cx="357192" cy="15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14412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Тематический анализ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20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Результаты представляют собой статистику количества документов: </a:t>
            </a:r>
          </a:p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</a:pPr>
            <a:r>
              <a:rPr lang="ru-RU" sz="20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 график отображает публикационную активность для каждого источников во времени, </a:t>
            </a:r>
          </a:p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</a:pPr>
            <a:r>
              <a:rPr lang="ru-RU" sz="20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 круговая диаграмма показывает распределение публикаций  по группам источников, </a:t>
            </a:r>
          </a:p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</a:pPr>
            <a:r>
              <a:rPr lang="ru-RU" sz="20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 таблица под диаграммой отображает число документов по источникам за каждый год из выбранного диапазона. </a:t>
            </a:r>
          </a:p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20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Опция «Отобразить тренды», расположенная под полем «Поисковый запрос», включает отображение среднего количества опубликованных за год документов (пунктир на графике).</a:t>
            </a:r>
          </a:p>
          <a:p>
            <a:endParaRPr lang="ru-RU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42974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Тематический анализ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171952"/>
          </a:xfrm>
        </p:spPr>
        <p:txBody>
          <a:bodyPr/>
          <a:lstStyle/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20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На этой странице выполняется анализ публикационной активности по заданной теме. </a:t>
            </a:r>
          </a:p>
        </p:txBody>
      </p:sp>
      <p:pic>
        <p:nvPicPr>
          <p:cNvPr id="4" name="Picture 2" descr="C:\Documents and Settings\medvedeva_ae\Рабочий стол\презентации 2014\prnt scrn ex\Новый рисунок (18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199" y="2357430"/>
            <a:ext cx="5643602" cy="416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-24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rgbClr val="CACAFF">
                    <a:lumMod val="25000"/>
                  </a:srgbClr>
                </a:solidFill>
                <a:latin typeface="CG Times" pitchFamily="18" charset="0"/>
              </a:rPr>
              <a:t>Анализ научных текстов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18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На этой странице оценивается качество текста научной публикации и определяется его соответствие формальным требованиям. </a:t>
            </a:r>
          </a:p>
          <a:p>
            <a:pPr marL="0" lvl="0" indent="252000" fontAlgn="auto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18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Кроме того, в ходе анализа осуществляется поиск документов, тематически похожих на документ-образец, для чего предлагается возможность выбрать коллекции, среди которых будет производиться поиск и указать годы публикации.</a:t>
            </a:r>
          </a:p>
          <a:p>
            <a:pPr marL="0" lvl="0" indent="2520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Система оценивает документ на основе наличия необходимых разделов (постановки проблемы, описания методов, выводов и списка литературы), наличия общенаучной и ненаучной лексики. </a:t>
            </a:r>
          </a:p>
          <a:p>
            <a:pPr marL="0" lvl="0" indent="2520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Кроме того, система анализирует семантическую и синтаксическую связность предложений в тексте документа и наличие плеоназмов. </a:t>
            </a:r>
          </a:p>
          <a:p>
            <a:pPr marL="0" lvl="0" indent="2520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Далее на странице приводятся все формулировки, потенциально содержащие результаты исследования, выводы, определения понятий и терминов.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71536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Анализ научных текстов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Содержимое 6"/>
          <p:cNvGrpSpPr>
            <a:grpSpLocks noGrp="1" noChangeAspect="1"/>
          </p:cNvGrpSpPr>
          <p:nvPr>
            <p:ph idx="1"/>
          </p:nvPr>
        </p:nvGrpSpPr>
        <p:grpSpPr>
          <a:xfrm>
            <a:off x="457200" y="1981200"/>
            <a:ext cx="8229600" cy="3886200"/>
            <a:chOff x="42263" y="2768599"/>
            <a:chExt cx="6989310" cy="4590521"/>
          </a:xfrm>
        </p:grpSpPr>
        <p:pic>
          <p:nvPicPr>
            <p:cNvPr id="8" name="Picture 2" descr="C:\Documents and Settings\medvedeva_ae\Рабочий стол\презентации 2014\prnt scrn ex\Новый рисунок (19)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63" y="2768599"/>
              <a:ext cx="6989310" cy="4590521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474086" y="4310023"/>
              <a:ext cx="5022850" cy="36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b="1" i="1" dirty="0">
                <a:latin typeface="CG Times" pitchFamily="18" charset="0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71536"/>
          </a:xfrm>
        </p:spPr>
        <p:txBody>
          <a:bodyPr/>
          <a:lstStyle/>
          <a:p>
            <a:r>
              <a:rPr lang="ru-RU" b="1" i="1" dirty="0" smtClean="0">
                <a:solidFill>
                  <a:srgbClr val="CACAFF">
                    <a:lumMod val="25000"/>
                  </a:srgbClr>
                </a:solidFill>
                <a:latin typeface="CG Times" pitchFamily="18" charset="0"/>
              </a:rPr>
              <a:t>Проанализированная статья</a:t>
            </a:r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1560979" y="1785926"/>
            <a:ext cx="6022042" cy="4037169"/>
            <a:chOff x="260107" y="146050"/>
            <a:chExt cx="6572735" cy="4406353"/>
          </a:xfrm>
        </p:grpSpPr>
        <p:pic>
          <p:nvPicPr>
            <p:cNvPr id="5" name="Picture 2" descr="C:\Documents and Settings\medvedeva_ae\Рабочий стол\презентации 2014\Копия prnt scrn ex\Новый рисунок (24).bmp"/>
            <p:cNvPicPr>
              <a:picLocks noChangeAspect="1" noChangeArrowheads="1"/>
            </p:cNvPicPr>
            <p:nvPr/>
          </p:nvPicPr>
          <p:blipFill>
            <a:blip r:embed="rId2"/>
            <a:srcRect b="55207"/>
            <a:stretch>
              <a:fillRect/>
            </a:stretch>
          </p:blipFill>
          <p:spPr bwMode="auto">
            <a:xfrm>
              <a:off x="260107" y="146050"/>
              <a:ext cx="6572735" cy="4406353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5808582" y="3213100"/>
              <a:ext cx="849393" cy="3556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0107" y="4191000"/>
              <a:ext cx="2175118" cy="3556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60107" y="3568700"/>
              <a:ext cx="2175118" cy="3556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60107" y="3035300"/>
              <a:ext cx="2175118" cy="3556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808582" y="3835400"/>
              <a:ext cx="849393" cy="3556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71536"/>
          </a:xfrm>
        </p:spPr>
        <p:txBody>
          <a:bodyPr/>
          <a:lstStyle/>
          <a:p>
            <a:r>
              <a:rPr lang="ru-RU" b="1" i="1" dirty="0" smtClean="0">
                <a:solidFill>
                  <a:srgbClr val="CACAFF">
                    <a:lumMod val="25000"/>
                  </a:srgbClr>
                </a:solidFill>
                <a:latin typeface="CG Times" pitchFamily="18" charset="0"/>
              </a:rPr>
              <a:t>Проанализированная статья</a:t>
            </a:r>
          </a:p>
        </p:txBody>
      </p:sp>
      <p:pic>
        <p:nvPicPr>
          <p:cNvPr id="13" name="Picture 2" descr="C:\Documents and Settings\medvedeva_ae\Рабочий стол\презентации 2014\Копия prnt scrn ex\Новый рисунок (24).bmp"/>
          <p:cNvPicPr>
            <a:picLocks noChangeAspect="1" noChangeArrowheads="1"/>
          </p:cNvPicPr>
          <p:nvPr/>
        </p:nvPicPr>
        <p:blipFill>
          <a:blip r:embed="rId2"/>
          <a:srcRect t="44794" r="1539"/>
          <a:stretch>
            <a:fillRect/>
          </a:stretch>
        </p:blipFill>
        <p:spPr bwMode="auto">
          <a:xfrm>
            <a:off x="1607323" y="1500174"/>
            <a:ext cx="5929354" cy="4975633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rgbClr val="CACAFF">
                    <a:lumMod val="25000"/>
                  </a:srgbClr>
                </a:solidFill>
                <a:latin typeface="CG Times" pitchFamily="18" charset="0"/>
              </a:rPr>
              <a:t>Поиск заимствований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7786742" cy="1214446"/>
          </a:xfrm>
        </p:spPr>
        <p:txBody>
          <a:bodyPr/>
          <a:lstStyle/>
          <a:p>
            <a:pPr indent="342900">
              <a:buNone/>
            </a:pPr>
            <a:r>
              <a:rPr lang="ru-RU" sz="24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Для поиска заимствований и оценки уникальности текста нужно скопировать его в поле или загрузить файл.</a:t>
            </a:r>
          </a:p>
          <a:p>
            <a:endParaRPr lang="ru-RU" dirty="0"/>
          </a:p>
        </p:txBody>
      </p:sp>
      <p:pic>
        <p:nvPicPr>
          <p:cNvPr id="13" name="Picture 2" descr="C:\Documents and Settings\medvedeva_ae\Рабочий стол\презентации 2014\Копия prnt scrn ex\Новый рисунок (24).bmp"/>
          <p:cNvPicPr>
            <a:picLocks noChangeAspect="1" noChangeArrowheads="1"/>
          </p:cNvPicPr>
          <p:nvPr/>
        </p:nvPicPr>
        <p:blipFill>
          <a:blip r:embed="rId2"/>
          <a:srcRect b="51569"/>
          <a:stretch>
            <a:fillRect/>
          </a:stretch>
        </p:blipFill>
        <p:spPr bwMode="auto">
          <a:xfrm>
            <a:off x="2323545" y="2857496"/>
            <a:ext cx="4496910" cy="3426412"/>
          </a:xfrm>
          <a:prstGeom prst="rect">
            <a:avLst/>
          </a:prstGeom>
          <a:noFill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71536"/>
          </a:xfrm>
        </p:spPr>
        <p:txBody>
          <a:bodyPr/>
          <a:lstStyle/>
          <a:p>
            <a:r>
              <a:rPr lang="ru-RU" b="1" i="1" dirty="0" smtClean="0">
                <a:solidFill>
                  <a:srgbClr val="CACAFF">
                    <a:lumMod val="25000"/>
                  </a:srgbClr>
                </a:solidFill>
                <a:latin typeface="CG Times" pitchFamily="18" charset="0"/>
              </a:rPr>
              <a:t>Поиск заимствований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072494" cy="1357322"/>
          </a:xfrm>
        </p:spPr>
        <p:txBody>
          <a:bodyPr/>
          <a:lstStyle/>
          <a:p>
            <a:pPr indent="342900">
              <a:buNone/>
            </a:pPr>
            <a:r>
              <a:rPr lang="ru-RU" sz="20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Система сравнит его с проиндексированными публикациями (включая базы готовых учебных работ, не участвующие в основном поиске), определит процент уникальности, значимые оригинальные и заимствованные фрагменты.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323545" y="2928934"/>
            <a:ext cx="4496911" cy="3576997"/>
            <a:chOff x="1996050" y="3798956"/>
            <a:chExt cx="4469606" cy="3464689"/>
          </a:xfrm>
        </p:grpSpPr>
        <p:pic>
          <p:nvPicPr>
            <p:cNvPr id="5" name="Picture 2" descr="C:\Documents and Settings\medvedeva_ae\Рабочий стол\презентации 2014\Копия prnt scrn ex\Новый рисунок (24).bmp"/>
            <p:cNvPicPr>
              <a:picLocks noChangeAspect="1" noChangeArrowheads="1"/>
            </p:cNvPicPr>
            <p:nvPr/>
          </p:nvPicPr>
          <p:blipFill>
            <a:blip r:embed="rId2"/>
            <a:srcRect t="49441"/>
            <a:stretch>
              <a:fillRect/>
            </a:stretch>
          </p:blipFill>
          <p:spPr bwMode="auto">
            <a:xfrm>
              <a:off x="1996050" y="3798956"/>
              <a:ext cx="4469606" cy="3464689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2171730" y="4490906"/>
              <a:ext cx="994059" cy="15809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87369" y="5003018"/>
              <a:ext cx="907416" cy="110643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187370" y="5491967"/>
              <a:ext cx="907415" cy="10606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997266" y="7092168"/>
              <a:ext cx="990203" cy="14076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863950" y="3798956"/>
              <a:ext cx="497030" cy="13839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721942" y="6912733"/>
              <a:ext cx="639038" cy="13839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42974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Ценности ЭБС</a:t>
            </a:r>
            <a:r>
              <a:rPr lang="en-US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 Znanium</a:t>
            </a:r>
            <a:r>
              <a:rPr lang="en-US" b="1" i="1" dirty="0" smtClean="0">
                <a:solidFill>
                  <a:srgbClr val="EF8511"/>
                </a:solidFill>
                <a:latin typeface="CG Times" pitchFamily="18" charset="0"/>
                <a:ea typeface="+mn-ea"/>
                <a:cs typeface="+mn-cs"/>
              </a:rPr>
              <a:t>.</a:t>
            </a:r>
            <a:r>
              <a:rPr lang="en-US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com</a:t>
            </a: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:</a:t>
            </a:r>
            <a:r>
              <a:rPr lang="ru-RU" b="1" spc="3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spc="3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429684" cy="4572032"/>
          </a:xfrm>
        </p:spPr>
        <p:txBody>
          <a:bodyPr/>
          <a:lstStyle/>
          <a:p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Качество:</a:t>
            </a:r>
          </a:p>
          <a:p>
            <a:pPr marL="990600" indent="261938">
              <a:buNone/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Мы проводим чёткую политику создания и пополнения фонда для соответствия высшим стандартам и традициям образования.</a:t>
            </a:r>
          </a:p>
          <a:p>
            <a:pPr>
              <a:spcBef>
                <a:spcPts val="1200"/>
              </a:spcBef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Развитие:</a:t>
            </a:r>
          </a:p>
          <a:p>
            <a:pPr marL="990600" indent="261938">
              <a:buNone/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Мы определяем и разрабатываем новые механизмы поиска, анализа и проверки научной информации. </a:t>
            </a:r>
          </a:p>
          <a:p>
            <a:pPr>
              <a:spcBef>
                <a:spcPts val="1200"/>
              </a:spcBef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Интеграция:</a:t>
            </a:r>
          </a:p>
          <a:p>
            <a:pPr marL="990600" indent="261938">
              <a:buNone/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Мы создаём единое поле взаимодействия библиотек, преподавателей, научных работников, студентов, издателей и авторов. </a:t>
            </a:r>
          </a:p>
          <a:p>
            <a:pPr>
              <a:spcBef>
                <a:spcPts val="1200"/>
              </a:spcBef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Этика:</a:t>
            </a:r>
          </a:p>
          <a:p>
            <a:pPr marL="990600" indent="261938">
              <a:buNone/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Мы уважаем интеллектуальную собственность и право на честное партнёрство.</a:t>
            </a:r>
          </a:p>
          <a:p>
            <a:pPr>
              <a:spcBef>
                <a:spcPts val="1200"/>
              </a:spcBef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Открытость:</a:t>
            </a:r>
          </a:p>
          <a:p>
            <a:pPr marL="990600" indent="261938">
              <a:buNone/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Мы развиваемся, опираясь на пожелания и потребности наших клиентов.</a:t>
            </a:r>
          </a:p>
          <a:p>
            <a:endParaRPr lang="ru-RU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0009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ACAFF">
                    <a:lumMod val="25000"/>
                  </a:srgbClr>
                </a:solidFill>
                <a:latin typeface="CG Times" pitchFamily="18" charset="0"/>
              </a:rPr>
              <a:t>Пример детализации заимствований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C:\Documents and Settings\medvedeva_ae\Рабочий стол\презентации 2014\Копия prnt scrn ex\Новый рисунок (28)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1"/>
            <a:ext cx="4572032" cy="4796142"/>
          </a:xfrm>
          <a:prstGeom prst="rect">
            <a:avLst/>
          </a:prstGeom>
          <a:noFill/>
        </p:spPr>
      </p:pic>
      <p:pic>
        <p:nvPicPr>
          <p:cNvPr id="6" name="Picture 2" descr="C:\Documents and Settings\medvedeva_ae\Рабочий стол\презентации 2014\Копия prnt scrn ex\Новый рисунок (27)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643050"/>
            <a:ext cx="4427347" cy="48404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5072074"/>
            <a:ext cx="857256" cy="1428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929330"/>
            <a:ext cx="928694" cy="1428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785918" y="3714752"/>
            <a:ext cx="3071834" cy="2120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i="1" dirty="0" smtClean="0">
                <a:latin typeface="CG Times" pitchFamily="18" charset="0"/>
              </a:rPr>
              <a:t>Гибридная</a:t>
            </a:r>
            <a:r>
              <a:rPr lang="ru-RU" sz="6000" dirty="0" smtClean="0"/>
              <a:t> </a:t>
            </a:r>
            <a:r>
              <a:rPr lang="ru-RU" sz="6000" b="1" i="1" dirty="0" smtClean="0">
                <a:latin typeface="CG Times" pitchFamily="18" charset="0"/>
              </a:rPr>
              <a:t>книга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znanium.com/pics/style2/cloud_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714620"/>
            <a:ext cx="2286016" cy="1348587"/>
          </a:xfrm>
          <a:prstGeom prst="rect">
            <a:avLst/>
          </a:prstGeom>
          <a:noFill/>
        </p:spPr>
      </p:pic>
      <p:pic>
        <p:nvPicPr>
          <p:cNvPr id="9218" name="Picture 2" descr="http://znanium.com/images/0477/4773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85992"/>
            <a:ext cx="1643042" cy="26452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7288"/>
          </a:xfrm>
        </p:spPr>
        <p:txBody>
          <a:bodyPr/>
          <a:lstStyle/>
          <a:p>
            <a:r>
              <a:rPr lang="ru-RU" b="1" i="1" dirty="0" smtClean="0">
                <a:solidFill>
                  <a:srgbClr val="CACAFF">
                    <a:lumMod val="25000"/>
                  </a:srgbClr>
                </a:solidFill>
                <a:latin typeface="CG Times" pitchFamily="18" charset="0"/>
              </a:rPr>
              <a:t>Что такое «Гибридная книга»?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7858180" cy="4000528"/>
          </a:xfrm>
        </p:spPr>
        <p:txBody>
          <a:bodyPr/>
          <a:lstStyle/>
          <a:p>
            <a:pPr lvl="0" algn="ctr">
              <a:buClrTx/>
              <a:buSzTx/>
              <a:buNone/>
            </a:pPr>
            <a:r>
              <a:rPr lang="ru-RU" sz="36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Традиционное печатное издание</a:t>
            </a:r>
            <a:endParaRPr lang="ru-RU" b="1" i="1" kern="1200" dirty="0" smtClean="0">
              <a:solidFill>
                <a:schemeClr val="accent1">
                  <a:lumMod val="25000"/>
                </a:schemeClr>
              </a:solidFill>
              <a:latin typeface="CG Times" pitchFamily="18" charset="0"/>
            </a:endParaRPr>
          </a:p>
          <a:p>
            <a:pPr lvl="0" algn="ctr">
              <a:buClrTx/>
              <a:buSzTx/>
              <a:buNone/>
            </a:pPr>
            <a:endParaRPr lang="ru-RU" b="1" i="1" kern="1200" dirty="0" smtClean="0">
              <a:solidFill>
                <a:schemeClr val="accent1">
                  <a:lumMod val="25000"/>
                </a:schemeClr>
              </a:solidFill>
              <a:latin typeface="CG Times" pitchFamily="18" charset="0"/>
            </a:endParaRPr>
          </a:p>
          <a:p>
            <a:pPr lvl="0" algn="ctr">
              <a:buClrTx/>
              <a:buSzTx/>
              <a:buNone/>
            </a:pPr>
            <a:r>
              <a:rPr lang="ru-RU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+</a:t>
            </a:r>
          </a:p>
          <a:p>
            <a:pPr lvl="0" algn="ctr">
              <a:buClrTx/>
              <a:buSzTx/>
              <a:buNone/>
            </a:pPr>
            <a:endParaRPr lang="ru-RU" b="1" i="1" kern="1200" dirty="0" smtClean="0">
              <a:solidFill>
                <a:schemeClr val="accent1">
                  <a:lumMod val="25000"/>
                </a:schemeClr>
              </a:solidFill>
              <a:latin typeface="CG Times" pitchFamily="18" charset="0"/>
            </a:endParaRPr>
          </a:p>
          <a:p>
            <a:pPr lvl="0" algn="ctr">
              <a:buClrTx/>
              <a:buSzTx/>
              <a:buNone/>
            </a:pPr>
            <a:r>
              <a:rPr lang="ru-RU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Дополнительная информация, размещенная в </a:t>
            </a:r>
            <a:r>
              <a:rPr lang="ru-RU" b="1" i="1" kern="1200" dirty="0" err="1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электронно</a:t>
            </a:r>
            <a:r>
              <a:rPr lang="en-US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-</a:t>
            </a:r>
            <a:r>
              <a:rPr lang="ru-RU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библиотечной системе </a:t>
            </a:r>
            <a:r>
              <a:rPr lang="en-US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ZNANIUM</a:t>
            </a:r>
            <a:r>
              <a:rPr lang="en-US" b="1" i="1" kern="1200" dirty="0" smtClean="0">
                <a:solidFill>
                  <a:srgbClr val="EF8511"/>
                </a:solidFill>
                <a:latin typeface="CG Times" pitchFamily="18" charset="0"/>
              </a:rPr>
              <a:t>.</a:t>
            </a:r>
            <a:r>
              <a:rPr lang="en-US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COM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-24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rgbClr val="CACAFF">
                    <a:lumMod val="25000"/>
                  </a:srgbClr>
                </a:solidFill>
                <a:latin typeface="CG Times" pitchFamily="18" charset="0"/>
              </a:rPr>
              <a:t>Как это работает?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Покупаете подобную книгу…</a:t>
            </a:r>
          </a:p>
          <a:p>
            <a:r>
              <a:rPr lang="ru-RU" sz="28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переходите на сайт</a:t>
            </a:r>
          </a:p>
          <a:p>
            <a:r>
              <a:rPr lang="ru-RU" sz="28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находите книгу в «расширенном поиске» и…</a:t>
            </a:r>
          </a:p>
          <a:p>
            <a:r>
              <a:rPr lang="ru-RU" sz="28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следуя инструкциям</a:t>
            </a:r>
          </a:p>
          <a:p>
            <a:r>
              <a:rPr lang="ru-RU" sz="28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вводите код, связанный с содержанием книги…</a:t>
            </a:r>
          </a:p>
          <a:p>
            <a:r>
              <a:rPr lang="ru-RU" sz="28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получаете бесплатный доступ к дополнительной информации!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4286248" y="2500306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500306"/>
            <a:ext cx="3219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42974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CACAFF">
                    <a:lumMod val="25000"/>
                  </a:srgbClr>
                </a:solidFill>
                <a:latin typeface="CG Times" pitchFamily="18" charset="0"/>
              </a:rPr>
              <a:t>Нагляднее…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1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357298"/>
            <a:ext cx="2972886" cy="4786346"/>
          </a:xfrm>
          <a:prstGeom prst="rect">
            <a:avLst/>
          </a:prstGeom>
        </p:spPr>
      </p:pic>
      <p:pic>
        <p:nvPicPr>
          <p:cNvPr id="8" name="Picture 17" descr="Q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643050"/>
            <a:ext cx="1555150" cy="2527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4447" y="1657325"/>
            <a:ext cx="6215106" cy="491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rgbClr val="CACAFF">
                    <a:lumMod val="25000"/>
                  </a:srgbClr>
                </a:solidFill>
                <a:latin typeface="CG Times" pitchFamily="18" charset="0"/>
              </a:rPr>
              <a:t>Нагляднее…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571868" y="4000504"/>
            <a:ext cx="2286016" cy="2857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6072206"/>
            <a:ext cx="642942" cy="2143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rgbClr val="CACAFF">
                    <a:lumMod val="25000"/>
                  </a:srgbClr>
                </a:solidFill>
                <a:latin typeface="CG Times" pitchFamily="18" charset="0"/>
              </a:rPr>
              <a:t>Нагляднее</a:t>
            </a:r>
            <a:r>
              <a:rPr lang="ru-RU" b="1" i="1" dirty="0" smtClean="0">
                <a:solidFill>
                  <a:srgbClr val="CACAFF">
                    <a:lumMod val="25000"/>
                  </a:srgbClr>
                </a:solidFill>
                <a:latin typeface="CG Times" pitchFamily="18" charset="0"/>
              </a:rPr>
              <a:t>…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4214842" cy="455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3116"/>
            <a:ext cx="4143403" cy="131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572000" y="5786454"/>
            <a:ext cx="4143404" cy="71438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00098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CACAFF">
                    <a:lumMod val="25000"/>
                  </a:srgbClr>
                </a:solidFill>
                <a:latin typeface="CG Times" pitchFamily="18" charset="0"/>
              </a:rPr>
              <a:t>Преимущества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714908"/>
          </a:xfrm>
        </p:spPr>
        <p:txBody>
          <a:bodyPr/>
          <a:lstStyle/>
          <a:p>
            <a:pPr lvl="0">
              <a:lnSpc>
                <a:spcPct val="80000"/>
              </a:lnSpc>
              <a:buClrTx/>
              <a:buSzTx/>
              <a:buFont typeface="Wingdings" pitchFamily="2" charset="2"/>
              <a:buChar char="§"/>
            </a:pPr>
            <a:r>
              <a:rPr lang="ru-RU" sz="24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Цена книги для покупателя снижается</a:t>
            </a:r>
          </a:p>
          <a:p>
            <a:pPr lvl="0">
              <a:lnSpc>
                <a:spcPct val="80000"/>
              </a:lnSpc>
              <a:buClrTx/>
              <a:buSzTx/>
              <a:buFont typeface="Wingdings" pitchFamily="2" charset="2"/>
              <a:buChar char="§"/>
            </a:pPr>
            <a:r>
              <a:rPr lang="ru-RU" sz="24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Все необходимые дополнительные материалы доступны из любой точки при наличии доступа к Интернету.</a:t>
            </a:r>
          </a:p>
          <a:p>
            <a:pPr lvl="0">
              <a:lnSpc>
                <a:spcPct val="80000"/>
              </a:lnSpc>
              <a:buClrTx/>
              <a:buSzTx/>
              <a:buFont typeface="Wingdings" pitchFamily="2" charset="2"/>
              <a:buChar char="§"/>
            </a:pPr>
            <a:r>
              <a:rPr lang="ru-RU" sz="24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Возможность простого обновления дополнительных материалов.</a:t>
            </a:r>
          </a:p>
          <a:p>
            <a:pPr lvl="0">
              <a:lnSpc>
                <a:spcPct val="80000"/>
              </a:lnSpc>
              <a:buClrTx/>
              <a:buSzTx/>
              <a:buFont typeface="Wingdings" pitchFamily="2" charset="2"/>
              <a:buChar char="§"/>
            </a:pPr>
            <a:r>
              <a:rPr lang="ru-RU" sz="24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Дополнительными материалами могут быть не только файлы в текстовом формате, но и в формате аудио- видео; цветные иллюстрации в высоком разрешении.</a:t>
            </a:r>
          </a:p>
          <a:p>
            <a:pPr lvl="0">
              <a:lnSpc>
                <a:spcPct val="80000"/>
              </a:lnSpc>
              <a:buClrTx/>
              <a:buSzTx/>
              <a:buFont typeface="Wingdings" pitchFamily="2" charset="2"/>
              <a:buChar char="§"/>
            </a:pPr>
            <a:r>
              <a:rPr lang="ru-RU" sz="24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Читатель получает качественный авторский </a:t>
            </a:r>
            <a:r>
              <a:rPr lang="ru-RU" sz="2400" b="1" i="1" kern="1200" dirty="0" err="1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контент</a:t>
            </a:r>
            <a:r>
              <a:rPr lang="ru-RU" sz="2400" b="1" i="1" kern="1200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, обработанный профессиональными редакторами, без дополнительной оплаты.</a:t>
            </a:r>
            <a:endParaRPr lang="ru-RU" sz="2800" b="1" i="1" kern="1200" dirty="0" smtClean="0">
              <a:solidFill>
                <a:schemeClr val="accent1">
                  <a:lumMod val="25000"/>
                </a:schemeClr>
              </a:solidFill>
              <a:latin typeface="CG Times" pitchFamily="18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928926" y="1857364"/>
            <a:ext cx="6019800" cy="2209800"/>
          </a:xfrm>
        </p:spPr>
        <p:txBody>
          <a:bodyPr/>
          <a:lstStyle/>
          <a:p>
            <a:r>
              <a:rPr lang="ru-RU" sz="6600" b="1" i="1" dirty="0" smtClean="0">
                <a:solidFill>
                  <a:schemeClr val="bg1"/>
                </a:solidFill>
                <a:latin typeface="CG Times" pitchFamily="18" charset="0"/>
              </a:rPr>
              <a:t>Спасибо за внимание!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71670" y="4500570"/>
            <a:ext cx="50720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hlinkClick r:id="rId4"/>
              </a:rPr>
              <a:t>ebs_support@infra-m.ru</a:t>
            </a:r>
            <a:endParaRPr lang="ru-RU" sz="3200" b="1" i="1" dirty="0" smtClean="0">
              <a:solidFill>
                <a:schemeClr val="accent1">
                  <a:lumMod val="25000"/>
                </a:schemeClr>
              </a:solidFill>
              <a:latin typeface="CG Times" pitchFamily="18" charset="0"/>
            </a:endParaRPr>
          </a:p>
          <a:p>
            <a:r>
              <a:rPr lang="ru-RU" sz="32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Телефон: 8 (495) 280-15-96 </a:t>
            </a:r>
          </a:p>
          <a:p>
            <a:r>
              <a:rPr lang="ru-RU" sz="3200" b="1" i="1" dirty="0" err="1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доб</a:t>
            </a:r>
            <a:r>
              <a:rPr lang="ru-RU" sz="32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. </a:t>
            </a:r>
            <a:r>
              <a:rPr lang="ru-RU" sz="32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293</a:t>
            </a:r>
            <a:endParaRPr lang="ru-RU" sz="3200" b="1" i="1" dirty="0" smtClean="0">
              <a:solidFill>
                <a:schemeClr val="accent1">
                  <a:lumMod val="25000"/>
                </a:schemeClr>
              </a:solidFill>
              <a:latin typeface="CG Times" pitchFamily="18" charset="0"/>
            </a:endParaRPr>
          </a:p>
          <a:p>
            <a:r>
              <a:rPr lang="en-US" sz="3200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http://znanium.com/</a:t>
            </a:r>
            <a:endParaRPr lang="ru-RU" sz="3200" b="1" i="1" dirty="0" smtClean="0">
              <a:solidFill>
                <a:schemeClr val="accent1">
                  <a:lumMod val="25000"/>
                </a:schemeClr>
              </a:solidFill>
              <a:latin typeface="CG Times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71536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ЭБС </a:t>
            </a:r>
            <a:r>
              <a:rPr lang="en-US" sz="4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Znanium</a:t>
            </a:r>
            <a:r>
              <a:rPr lang="en-US" sz="4800" b="1" i="1" dirty="0" smtClean="0">
                <a:solidFill>
                  <a:srgbClr val="EF8511"/>
                </a:solidFill>
                <a:latin typeface="CG Times" pitchFamily="18" charset="0"/>
                <a:ea typeface="+mn-ea"/>
                <a:cs typeface="+mn-cs"/>
              </a:rPr>
              <a:t>.</a:t>
            </a:r>
            <a:r>
              <a:rPr lang="en-US" sz="4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com</a:t>
            </a:r>
            <a:r>
              <a:rPr lang="ru-RU" sz="4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 в цифрах: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429684" cy="4714908"/>
          </a:xfrm>
        </p:spPr>
        <p:txBody>
          <a:bodyPr/>
          <a:lstStyle/>
          <a:p>
            <a:pPr>
              <a:spcAft>
                <a:spcPts val="800"/>
              </a:spcAft>
              <a:buNone/>
            </a:pPr>
            <a:r>
              <a:rPr lang="ru-RU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91,6</a:t>
            </a: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 – коэффициент соответствия ЭБС</a:t>
            </a:r>
          </a:p>
          <a:p>
            <a:pPr>
              <a:spcAft>
                <a:spcPts val="800"/>
              </a:spcAft>
              <a:buNone/>
            </a:pPr>
            <a:r>
              <a:rPr lang="ru-RU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1 000 </a:t>
            </a: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действующих подписок</a:t>
            </a:r>
          </a:p>
          <a:p>
            <a:pPr>
              <a:spcAft>
                <a:spcPts val="800"/>
              </a:spcAft>
              <a:buNone/>
            </a:pPr>
            <a:r>
              <a:rPr lang="ru-RU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2</a:t>
            </a:r>
            <a:r>
              <a:rPr lang="en-US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2</a:t>
            </a:r>
            <a:r>
              <a:rPr lang="ru-RU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 000 </a:t>
            </a: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учебных и научных документов</a:t>
            </a:r>
          </a:p>
          <a:p>
            <a:pPr>
              <a:spcAft>
                <a:spcPts val="800"/>
              </a:spcAft>
              <a:buNone/>
            </a:pPr>
            <a:r>
              <a:rPr lang="ru-RU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5</a:t>
            </a:r>
            <a:r>
              <a:rPr lang="en-US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56</a:t>
            </a:r>
            <a:r>
              <a:rPr lang="ru-RU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 </a:t>
            </a: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журналов</a:t>
            </a:r>
          </a:p>
          <a:p>
            <a:pPr>
              <a:spcAft>
                <a:spcPts val="800"/>
              </a:spcAft>
              <a:buNone/>
            </a:pPr>
            <a:r>
              <a:rPr lang="ru-RU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2</a:t>
            </a:r>
            <a:r>
              <a:rPr lang="en-US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91</a:t>
            </a:r>
            <a:r>
              <a:rPr lang="ru-RU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 </a:t>
            </a: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журнал из Перечня ВАК</a:t>
            </a:r>
          </a:p>
          <a:p>
            <a:pPr>
              <a:spcAft>
                <a:spcPts val="800"/>
              </a:spcAft>
              <a:buNone/>
            </a:pPr>
            <a:r>
              <a:rPr lang="ru-RU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2 4</a:t>
            </a:r>
            <a:r>
              <a:rPr lang="en-US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8</a:t>
            </a:r>
            <a:r>
              <a:rPr lang="ru-RU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0</a:t>
            </a: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 монографий</a:t>
            </a:r>
          </a:p>
          <a:p>
            <a:pPr>
              <a:spcAft>
                <a:spcPts val="800"/>
              </a:spcAft>
              <a:buNone/>
            </a:pPr>
            <a:r>
              <a:rPr lang="ru-RU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7 5</a:t>
            </a:r>
            <a:r>
              <a:rPr lang="en-US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39</a:t>
            </a:r>
            <a:r>
              <a:rPr lang="ru-RU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 </a:t>
            </a: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учебников и учебных пособий за последние 5 лет</a:t>
            </a:r>
          </a:p>
          <a:p>
            <a:pPr>
              <a:spcAft>
                <a:spcPts val="800"/>
              </a:spcAft>
              <a:buNone/>
            </a:pPr>
            <a:r>
              <a:rPr lang="ru-RU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700</a:t>
            </a: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 документов в открытых коллекциях МГУ, НИУ ВШЭ, МГИМО (У) МИД РФ, МАТИ и др.</a:t>
            </a:r>
          </a:p>
          <a:p>
            <a:pPr marL="533400" indent="-533400">
              <a:spcAft>
                <a:spcPts val="800"/>
              </a:spcAft>
              <a:buNone/>
            </a:pPr>
            <a:r>
              <a:rPr lang="ru-RU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6 000 </a:t>
            </a: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документов востребованных издательств помимо группы ИНФРА-М</a:t>
            </a:r>
          </a:p>
          <a:p>
            <a:pPr>
              <a:spcAft>
                <a:spcPts val="800"/>
              </a:spcAft>
              <a:buNone/>
            </a:pPr>
            <a:r>
              <a:rPr lang="ru-RU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свыше </a:t>
            </a:r>
            <a:r>
              <a:rPr lang="en-US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5</a:t>
            </a:r>
            <a:r>
              <a:rPr lang="ru-RU" sz="1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00 000 </a:t>
            </a: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квалификационных и научных работ</a:t>
            </a:r>
            <a:r>
              <a:rPr lang="en-US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 </a:t>
            </a: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</a:rPr>
              <a:t>и публикаций в свободном доступе через модуль внешнего поиска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Структура фонда ЭБС </a:t>
            </a:r>
            <a:r>
              <a:rPr lang="en-US" sz="4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Znanium</a:t>
            </a:r>
            <a:r>
              <a:rPr lang="en-US" sz="4800" b="1" i="1" dirty="0" smtClean="0">
                <a:solidFill>
                  <a:srgbClr val="EF8511"/>
                </a:solidFill>
                <a:latin typeface="CG Times" pitchFamily="18" charset="0"/>
                <a:ea typeface="+mn-ea"/>
                <a:cs typeface="+mn-cs"/>
              </a:rPr>
              <a:t>.</a:t>
            </a:r>
            <a:r>
              <a:rPr lang="en-US" sz="4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com</a:t>
            </a:r>
            <a:r>
              <a:rPr lang="ru-RU" sz="4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: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3093208413"/>
              </p:ext>
            </p:extLst>
          </p:nvPr>
        </p:nvGraphicFramePr>
        <p:xfrm>
          <a:off x="142844" y="2071678"/>
          <a:ext cx="8143932" cy="466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2929140133"/>
              </p:ext>
            </p:extLst>
          </p:nvPr>
        </p:nvGraphicFramePr>
        <p:xfrm>
          <a:off x="5572132" y="1571612"/>
          <a:ext cx="328614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1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714488"/>
            <a:ext cx="7929618" cy="4643471"/>
          </a:xfrm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Главная страница ЭБС</a:t>
            </a:r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3929058" y="3357562"/>
            <a:ext cx="1785950" cy="7191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Единая </a:t>
            </a:r>
          </a:p>
          <a:p>
            <a:pPr algn="ctr"/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строка поиска</a:t>
            </a:r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3214678" y="2000240"/>
            <a:ext cx="1728788" cy="6477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Поиск по </a:t>
            </a:r>
          </a:p>
          <a:p>
            <a:pPr algn="ctr"/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структуре ЭБС</a:t>
            </a:r>
          </a:p>
        </p:txBody>
      </p:sp>
      <p:sp>
        <p:nvSpPr>
          <p:cNvPr id="207884" name="Line 12"/>
          <p:cNvSpPr>
            <a:spLocks noChangeShapeType="1"/>
          </p:cNvSpPr>
          <p:nvPr/>
        </p:nvSpPr>
        <p:spPr bwMode="auto">
          <a:xfrm>
            <a:off x="3071802" y="5929330"/>
            <a:ext cx="2928958" cy="21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b="1" dirty="0"/>
          </a:p>
        </p:txBody>
      </p:sp>
      <p:sp>
        <p:nvSpPr>
          <p:cNvPr id="207886" name="Line 14"/>
          <p:cNvSpPr>
            <a:spLocks noChangeShapeType="1"/>
          </p:cNvSpPr>
          <p:nvPr/>
        </p:nvSpPr>
        <p:spPr bwMode="auto">
          <a:xfrm flipV="1">
            <a:off x="5000628" y="2428866"/>
            <a:ext cx="1500198" cy="8572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887" name="Line 15"/>
          <p:cNvSpPr>
            <a:spLocks noChangeShapeType="1"/>
          </p:cNvSpPr>
          <p:nvPr/>
        </p:nvSpPr>
        <p:spPr bwMode="auto">
          <a:xfrm flipH="1">
            <a:off x="2987674" y="2714620"/>
            <a:ext cx="869945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1000100" y="5643578"/>
            <a:ext cx="1944687" cy="6477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Адрес поддержки</a:t>
            </a:r>
          </a:p>
          <a:p>
            <a:pPr algn="ctr"/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  <a:ea typeface="+mj-ea"/>
                <a:cs typeface="+mj-cs"/>
              </a:rPr>
              <a:t>пользователя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572264" y="3286124"/>
            <a:ext cx="1714512" cy="35719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Научный поиск</a:t>
            </a:r>
            <a:endParaRPr lang="ru-RU" b="1" i="1" dirty="0">
              <a:solidFill>
                <a:schemeClr val="accent1">
                  <a:lumMod val="25000"/>
                </a:schemeClr>
              </a:solidFill>
              <a:latin typeface="CG Times" pitchFamily="18" charset="0"/>
              <a:ea typeface="+mj-ea"/>
              <a:cs typeface="+mj-cs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7526677" y="2571744"/>
            <a:ext cx="45719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0"/>
            <a:ext cx="2266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915" name="Rectangle 1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CG Times" pitchFamily="18" charset="0"/>
              </a:rPr>
              <a:t>Сервисы ЭБС</a:t>
            </a:r>
            <a:r>
              <a:rPr lang="en-US" b="1" i="1" dirty="0" smtClean="0">
                <a:latin typeface="CG Times" pitchFamily="18" charset="0"/>
              </a:rPr>
              <a:t/>
            </a:r>
            <a:br>
              <a:rPr lang="en-US" b="1" i="1" dirty="0" smtClean="0">
                <a:latin typeface="CG Times" pitchFamily="18" charset="0"/>
              </a:rPr>
            </a:br>
            <a:endParaRPr lang="ru-RU" b="1" i="1" dirty="0">
              <a:latin typeface="CG Times" pitchFamily="18" charset="0"/>
            </a:endParaRPr>
          </a:p>
        </p:txBody>
      </p:sp>
      <p:pic>
        <p:nvPicPr>
          <p:cNvPr id="4" name="Picture 3" descr="D:\Инфра-М\лого_знаниум_эбс без фона и подпис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071810"/>
            <a:ext cx="5072098" cy="928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71536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accent5">
                    <a:lumMod val="25000"/>
                  </a:schemeClr>
                </a:solidFill>
                <a:latin typeface="CG Times" pitchFamily="18" charset="0"/>
                <a:ea typeface="+mn-ea"/>
                <a:cs typeface="+mn-cs"/>
              </a:rPr>
              <a:t>Поиск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643470"/>
          </a:xfrm>
        </p:spPr>
        <p:txBody>
          <a:bodyPr/>
          <a:lstStyle/>
          <a:p>
            <a:pPr indent="0" algn="just">
              <a:buNone/>
            </a:pP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В настоящее время в системе существуют следующие поисковые возможности:</a:t>
            </a:r>
          </a:p>
          <a:p>
            <a:pPr algn="just"/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Единая строка поиска;</a:t>
            </a:r>
          </a:p>
          <a:p>
            <a:pPr algn="just"/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Расширенный поиск, объединяющий поиск по данным из библиографического описания и полнотекстовый поиск;</a:t>
            </a:r>
          </a:p>
          <a:p>
            <a:pPr algn="just"/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Поиск по структуре ЭБС – в каталоге;</a:t>
            </a:r>
          </a:p>
          <a:p>
            <a:pPr algn="just"/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  <a:latin typeface="CG Times" pitchFamily="18" charset="0"/>
              </a:rPr>
              <a:t>Научный поиск;</a:t>
            </a:r>
            <a:endParaRPr lang="ru-RU" i="1" dirty="0">
              <a:solidFill>
                <a:schemeClr val="accent1">
                  <a:lumMod val="25000"/>
                </a:schemeClr>
              </a:solidFill>
              <a:latin typeface="CG Times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1" r="2310"/>
          <a:stretch>
            <a:fillRect/>
          </a:stretch>
        </p:blipFill>
        <p:spPr bwMode="auto">
          <a:xfrm>
            <a:off x="7000860" y="0"/>
            <a:ext cx="21431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570</TotalTime>
  <Words>1600</Words>
  <PresentationFormat>Экран (4:3)</PresentationFormat>
  <Paragraphs>224</Paragraphs>
  <Slides>48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Тема1</vt:lpstr>
      <vt:lpstr> </vt:lpstr>
      <vt:lpstr>ЭБС ZNANIUM.COM –</vt:lpstr>
      <vt:lpstr>Современные критерии ЭБС:</vt:lpstr>
      <vt:lpstr>Ценности ЭБС Znanium.com: </vt:lpstr>
      <vt:lpstr>ЭБС Znanium.com в цифрах:</vt:lpstr>
      <vt:lpstr>Структура фонда ЭБС Znanium.com:</vt:lpstr>
      <vt:lpstr>Главная страница ЭБС</vt:lpstr>
      <vt:lpstr>Сервисы ЭБС </vt:lpstr>
      <vt:lpstr>Поиск</vt:lpstr>
      <vt:lpstr>Полнотекстовый поиск</vt:lpstr>
      <vt:lpstr>Результаты полнотекстового поиска</vt:lpstr>
      <vt:lpstr>Расширенный поиск</vt:lpstr>
      <vt:lpstr>Расширенный поиск</vt:lpstr>
      <vt:lpstr>Поиск по структуре ЭБС</vt:lpstr>
      <vt:lpstr>Поиск по структуре ЭБС</vt:lpstr>
      <vt:lpstr>Поиск по структуре ЭБС</vt:lpstr>
      <vt:lpstr>Поиск по структуре ЭБС</vt:lpstr>
      <vt:lpstr>Основной инструмент чтения в ЭБС</vt:lpstr>
      <vt:lpstr>Слайд 19</vt:lpstr>
      <vt:lpstr>Научный поиск</vt:lpstr>
      <vt:lpstr>Стартовая страница</vt:lpstr>
      <vt:lpstr>Поиск</vt:lpstr>
      <vt:lpstr>Расширенный поиск</vt:lpstr>
      <vt:lpstr>Расширенный поиск</vt:lpstr>
      <vt:lpstr>Аналитические функции</vt:lpstr>
      <vt:lpstr>Похожие документы</vt:lpstr>
      <vt:lpstr>Резюме</vt:lpstr>
      <vt:lpstr>Ключевые слова документа</vt:lpstr>
      <vt:lpstr>Работа с html-копией документа</vt:lpstr>
      <vt:lpstr>Пользовательские коллекции</vt:lpstr>
      <vt:lpstr>Пользовательские коллекции</vt:lpstr>
      <vt:lpstr>Тематический анализ</vt:lpstr>
      <vt:lpstr>Тематический анализ</vt:lpstr>
      <vt:lpstr>Анализ научных текстов</vt:lpstr>
      <vt:lpstr>Анализ научных текстов</vt:lpstr>
      <vt:lpstr>Проанализированная статья</vt:lpstr>
      <vt:lpstr>Проанализированная статья</vt:lpstr>
      <vt:lpstr>Поиск заимствований</vt:lpstr>
      <vt:lpstr>Поиск заимствований</vt:lpstr>
      <vt:lpstr>Пример детализации заимствований</vt:lpstr>
      <vt:lpstr>Гибридная книга</vt:lpstr>
      <vt:lpstr>Что такое «Гибридная книга»?</vt:lpstr>
      <vt:lpstr>Как это работает?</vt:lpstr>
      <vt:lpstr>Нагляднее…</vt:lpstr>
      <vt:lpstr>Нагляднее…</vt:lpstr>
      <vt:lpstr>Нагляднее…</vt:lpstr>
      <vt:lpstr>Преимущества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ZNANIUM.COM</dc:title>
  <cp:lastModifiedBy>uspanova_eg</cp:lastModifiedBy>
  <cp:revision>154</cp:revision>
  <dcterms:modified xsi:type="dcterms:W3CDTF">2015-05-20T13:31:19Z</dcterms:modified>
</cp:coreProperties>
</file>