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8" r:id="rId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20202"/>
    <a:srgbClr val="A80000"/>
    <a:srgbClr val="006600"/>
    <a:srgbClr val="00CC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90" d="100"/>
          <a:sy n="90" d="100"/>
        </p:scale>
        <p:origin x="-2340" y="-5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lIns="45720" tIns="0" rIns="45720" bIns="0" anchor="b">
            <a:scene3d>
              <a:camera prst="orthographicFront"/>
              <a:lightRig rig="soft" dir="t">
                <a:rot lat="0" lon="0" rev="17220000"/>
              </a:lightRig>
            </a:scene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DB5531-2DAE-44D4-9BE3-7B3FA5A01206}" type="datetimeFigureOut">
              <a:rPr lang="ru-RU"/>
              <a:pPr>
                <a:defRPr/>
              </a:pPr>
              <a:t>06.04.2024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4D6FFB-93BB-4B4F-ACEA-F196DC62F22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59818E-01B7-4205-97D7-B9770DD86EEC}" type="datetimeFigureOut">
              <a:rPr lang="ru-RU"/>
              <a:pPr>
                <a:defRPr/>
              </a:pPr>
              <a:t>06.04.2024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8CFBD7-9E11-41CC-8EB0-50DE0C197D9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0EDA38-6ACB-48B6-BF52-761C794FC0EE}" type="datetimeFigureOut">
              <a:rPr lang="ru-RU"/>
              <a:pPr>
                <a:defRPr/>
              </a:pPr>
              <a:t>06.04.2024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DFC5A0-8907-450D-B120-745E1B0E305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84EBC9-F16E-462E-9334-E6957AE75142}" type="datetimeFigureOut">
              <a:rPr lang="ru-RU"/>
              <a:pPr>
                <a:defRPr/>
              </a:pPr>
              <a:t>06.04.2024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D1D44A-8B41-4DCF-9D2C-BC2A43C5A6B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5E8784-43B1-4F83-9932-4A38169655DB}" type="datetimeFigureOut">
              <a:rPr lang="ru-RU"/>
              <a:pPr>
                <a:defRPr/>
              </a:pPr>
              <a:t>06.04.2024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D9E6BF-B0E4-459C-AAD4-9B6F73B4CDD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215AB8-90FC-4E0B-AD7A-80D10AAF8EAD}" type="datetimeFigureOut">
              <a:rPr lang="ru-RU"/>
              <a:pPr>
                <a:defRPr/>
              </a:pPr>
              <a:t>06.04.2024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FB3183-9226-40E1-B15C-FDCFDEB98D0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2290E0-24E8-4A61-8A12-2FC5352EE0AE}" type="datetimeFigureOut">
              <a:rPr lang="ru-RU"/>
              <a:pPr>
                <a:defRPr/>
              </a:pPr>
              <a:t>06.04.2024</a:t>
            </a:fld>
            <a:endParaRPr lang="ru-RU"/>
          </a:p>
        </p:txBody>
      </p:sp>
      <p:sp>
        <p:nvSpPr>
          <p:cNvPr id="8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220F55-4460-4D2B-A42A-A6CC016470B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B6EA52-7787-48DA-BD65-47C126E7B67D}" type="datetimeFigureOut">
              <a:rPr lang="ru-RU"/>
              <a:pPr>
                <a:defRPr/>
              </a:pPr>
              <a:t>06.04.2024</a:t>
            </a:fld>
            <a:endParaRPr lang="ru-RU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530482-DE4B-44B1-BFBE-ED1ED22EAB6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6336D0-586E-4709-BE7C-F1BCC5939B51}" type="datetimeFigureOut">
              <a:rPr lang="ru-RU"/>
              <a:pPr>
                <a:defRPr/>
              </a:pPr>
              <a:t>06.04.2024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70755E-361A-45C6-B30B-8FD279144FA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8FD649-D5C8-45A5-A955-331A02AD0BE5}" type="datetimeFigureOut">
              <a:rPr lang="ru-RU"/>
              <a:pPr>
                <a:defRPr/>
              </a:pPr>
              <a:t>06.04.2024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0F3C9F-BF30-4F65-ACC0-5BED5BA2E02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rIns="45720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D61884-2E5E-4719-872D-4620A081B639}" type="datetimeFigureOut">
              <a:rPr lang="ru-RU"/>
              <a:pPr>
                <a:defRPr/>
              </a:pPr>
              <a:t>06.04.2024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DA620C-9AD6-4A6C-B249-843F0C3C671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27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70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shade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84ACF63-6F78-42CD-94F0-C473033A59CD}" type="datetimeFigureOut">
              <a:rPr lang="ru-RU"/>
              <a:pPr>
                <a:defRPr/>
              </a:pPr>
              <a:t>06.04.2024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shade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shade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01B9641-F4EA-4789-A32F-5986CF3E25C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100" b="1" kern="120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9pPr>
    </p:titleStyle>
    <p:bodyStyle>
      <a:lvl1pPr marL="547688" indent="-411163" algn="l" rtl="0" eaLnBrk="0" fontAlgn="base" hangingPunct="0">
        <a:spcBef>
          <a:spcPct val="20000"/>
        </a:spcBef>
        <a:spcAft>
          <a:spcPct val="0"/>
        </a:spcAft>
        <a:buClr>
          <a:srgbClr val="F0F1EE"/>
        </a:buClr>
        <a:buSzPct val="65000"/>
        <a:buFont typeface="Wingdings 2" pitchFamily="18" charset="2"/>
        <a:buChar char="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363" indent="-282575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 2" pitchFamily="18" charset="2"/>
        <a:buChar char="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475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5000"/>
        <a:buFont typeface="Wingdings" pitchFamily="2" charset="2"/>
        <a:buChar char="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2550" indent="-1825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Font typeface="Wingdings 3" pitchFamily="18" charset="2"/>
        <a:buChar char="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4638" indent="-1825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 2" pitchFamily="18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6115_129741327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0694" y="1714488"/>
            <a:ext cx="3121022" cy="19415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4" name="Picture 3"/>
          <p:cNvPicPr>
            <a:picLocks noChangeAspect="1" noChangeArrowheads="1"/>
          </p:cNvPicPr>
          <p:nvPr/>
        </p:nvPicPr>
        <p:blipFill>
          <a:blip r:embed="rId3"/>
          <a:srcRect l="17125"/>
          <a:stretch>
            <a:fillRect/>
          </a:stretch>
        </p:blipFill>
        <p:spPr bwMode="auto">
          <a:xfrm>
            <a:off x="0" y="5454650"/>
            <a:ext cx="1912938" cy="1403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0" y="142852"/>
            <a:ext cx="9144000" cy="182357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lnSpc>
                <a:spcPct val="75000"/>
              </a:lnSpc>
            </a:pPr>
            <a:r>
              <a:rPr lang="ru-RU" sz="2700" b="1" dirty="0">
                <a:solidFill>
                  <a:srgbClr val="A8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Профком КНИТУ </a:t>
            </a:r>
            <a:endParaRPr lang="ru-RU" sz="2700" b="1" dirty="0" smtClean="0">
              <a:solidFill>
                <a:srgbClr val="A8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75000"/>
              </a:lnSpc>
            </a:pPr>
            <a:r>
              <a:rPr lang="ru-RU" sz="2400" b="1" dirty="0" smtClean="0">
                <a:solidFill>
                  <a:srgbClr val="A8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совместно с Центром здоровья при ГАУЗ «Республиканский центр общественного здоровья и медицинской профилактики»</a:t>
            </a:r>
            <a:endParaRPr lang="ru-RU" sz="2400" b="1" dirty="0">
              <a:solidFill>
                <a:srgbClr val="A8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75000"/>
              </a:lnSpc>
            </a:pPr>
            <a:r>
              <a:rPr lang="ru-RU" sz="2400" b="1" dirty="0">
                <a:solidFill>
                  <a:srgbClr val="A8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организует для </a:t>
            </a:r>
            <a:r>
              <a:rPr lang="ru-RU" sz="2400" b="1" dirty="0" smtClean="0">
                <a:solidFill>
                  <a:srgbClr val="A8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работников университета – </a:t>
            </a:r>
            <a:r>
              <a:rPr lang="ru-RU" sz="2400" b="1" dirty="0">
                <a:solidFill>
                  <a:srgbClr val="A8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членов </a:t>
            </a:r>
            <a:r>
              <a:rPr lang="ru-RU" sz="2400" b="1" dirty="0" smtClean="0">
                <a:solidFill>
                  <a:srgbClr val="A8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профсоюза </a:t>
            </a:r>
          </a:p>
          <a:p>
            <a:pPr algn="ctr">
              <a:lnSpc>
                <a:spcPct val="75000"/>
              </a:lnSpc>
            </a:pPr>
            <a:r>
              <a:rPr lang="ru-RU" sz="2400" b="1" dirty="0" smtClean="0">
                <a:solidFill>
                  <a:srgbClr val="A8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бесплатное комплексное обследование</a:t>
            </a:r>
            <a:endParaRPr lang="ru-RU" sz="2700" b="1" dirty="0" smtClean="0">
              <a:solidFill>
                <a:srgbClr val="A8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75000"/>
              </a:lnSpc>
            </a:pPr>
            <a:endParaRPr lang="ru-RU" sz="2700" b="1" dirty="0">
              <a:solidFill>
                <a:srgbClr val="A8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85720" y="1571612"/>
            <a:ext cx="4786346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00" b="1" dirty="0" smtClean="0">
              <a:solidFill>
                <a:srgbClr val="181C13"/>
              </a:solidFill>
              <a:latin typeface="Arial Black" pitchFamily="34" charset="0"/>
            </a:endParaRPr>
          </a:p>
          <a:p>
            <a:pPr>
              <a:buFont typeface="Wingdings" pitchFamily="2" charset="2"/>
              <a:buChar char="ь"/>
            </a:pPr>
            <a:r>
              <a:rPr lang="ru-RU" sz="1300" b="1" dirty="0" smtClean="0">
                <a:solidFill>
                  <a:srgbClr val="181C13"/>
                </a:solidFill>
                <a:latin typeface="Arial Black" pitchFamily="34" charset="0"/>
              </a:rPr>
              <a:t>Тестирование </a:t>
            </a:r>
            <a:r>
              <a:rPr lang="ru-RU" sz="1300" b="1" dirty="0" smtClean="0">
                <a:solidFill>
                  <a:srgbClr val="181C13"/>
                </a:solidFill>
                <a:latin typeface="Arial Black" pitchFamily="34" charset="0"/>
              </a:rPr>
              <a:t>на аппаратно-программном комплексе для оценки уровня </a:t>
            </a:r>
            <a:r>
              <a:rPr lang="ru-RU" sz="1300" b="1" dirty="0" err="1" smtClean="0">
                <a:solidFill>
                  <a:srgbClr val="181C13"/>
                </a:solidFill>
                <a:latin typeface="Arial Black" pitchFamily="34" charset="0"/>
              </a:rPr>
              <a:t>психофизио-логического</a:t>
            </a:r>
            <a:r>
              <a:rPr lang="ru-RU" sz="1300" b="1" dirty="0" smtClean="0">
                <a:solidFill>
                  <a:srgbClr val="181C13"/>
                </a:solidFill>
                <a:latin typeface="Arial Black" pitchFamily="34" charset="0"/>
              </a:rPr>
              <a:t> и соматического здоровья</a:t>
            </a:r>
            <a:r>
              <a:rPr lang="ru-RU" sz="1300" b="1" dirty="0" smtClean="0">
                <a:solidFill>
                  <a:srgbClr val="181C13"/>
                </a:solidFill>
                <a:latin typeface="Arial Black" pitchFamily="34" charset="0"/>
              </a:rPr>
              <a:t>;</a:t>
            </a:r>
          </a:p>
          <a:p>
            <a:endParaRPr lang="ru-RU" sz="200" b="1" dirty="0" smtClean="0">
              <a:solidFill>
                <a:srgbClr val="181C13"/>
              </a:solidFill>
              <a:latin typeface="Arial Black" pitchFamily="34" charset="0"/>
            </a:endParaRPr>
          </a:p>
          <a:p>
            <a:pPr>
              <a:buFont typeface="Wingdings" pitchFamily="2" charset="2"/>
              <a:buChar char="ь"/>
            </a:pPr>
            <a:r>
              <a:rPr lang="ru-RU" sz="1300" b="1" dirty="0" smtClean="0">
                <a:solidFill>
                  <a:srgbClr val="181C13"/>
                </a:solidFill>
                <a:latin typeface="Arial Black" pitchFamily="34" charset="0"/>
              </a:rPr>
              <a:t>Определение функциональных  </a:t>
            </a:r>
            <a:r>
              <a:rPr lang="ru-RU" sz="1300" b="1" dirty="0" smtClean="0">
                <a:solidFill>
                  <a:srgbClr val="181C13"/>
                </a:solidFill>
                <a:latin typeface="Arial Black" pitchFamily="34" charset="0"/>
              </a:rPr>
              <a:t>и </a:t>
            </a:r>
            <a:r>
              <a:rPr lang="ru-RU" sz="1300" b="1" dirty="0" smtClean="0">
                <a:solidFill>
                  <a:srgbClr val="181C13"/>
                </a:solidFill>
                <a:latin typeface="Arial Black" pitchFamily="34" charset="0"/>
              </a:rPr>
              <a:t>адаптивных резервов организма</a:t>
            </a:r>
            <a:r>
              <a:rPr lang="ru-RU" sz="1300" b="1" dirty="0" smtClean="0">
                <a:solidFill>
                  <a:srgbClr val="181C13"/>
                </a:solidFill>
                <a:latin typeface="Arial Black" pitchFamily="34" charset="0"/>
              </a:rPr>
              <a:t>;</a:t>
            </a:r>
          </a:p>
          <a:p>
            <a:endParaRPr lang="ru-RU" sz="200" b="1" dirty="0" smtClean="0">
              <a:solidFill>
                <a:srgbClr val="181C13"/>
              </a:solidFill>
              <a:latin typeface="Arial Black" pitchFamily="34" charset="0"/>
            </a:endParaRPr>
          </a:p>
          <a:p>
            <a:pPr>
              <a:buFont typeface="Wingdings" pitchFamily="2" charset="2"/>
              <a:buChar char="ь"/>
            </a:pPr>
            <a:r>
              <a:rPr lang="ru-RU" sz="1300" b="1" dirty="0" smtClean="0">
                <a:solidFill>
                  <a:srgbClr val="181C13"/>
                </a:solidFill>
                <a:latin typeface="Arial Black" pitchFamily="34" charset="0"/>
              </a:rPr>
              <a:t>Экспресс-анализ для определения общего холестерина и глюкозы в крови; </a:t>
            </a:r>
            <a:endParaRPr lang="ru-RU" sz="1300" b="1" dirty="0" smtClean="0">
              <a:solidFill>
                <a:srgbClr val="181C13"/>
              </a:solidFill>
              <a:latin typeface="Arial Black" pitchFamily="34" charset="0"/>
            </a:endParaRPr>
          </a:p>
          <a:p>
            <a:endParaRPr lang="ru-RU" sz="200" b="1" dirty="0" smtClean="0">
              <a:solidFill>
                <a:srgbClr val="181C13"/>
              </a:solidFill>
              <a:latin typeface="Arial Black" pitchFamily="34" charset="0"/>
            </a:endParaRPr>
          </a:p>
          <a:p>
            <a:pPr>
              <a:buFont typeface="Wingdings" pitchFamily="2" charset="2"/>
              <a:buChar char="ь"/>
            </a:pPr>
            <a:r>
              <a:rPr lang="ru-RU" sz="1300" b="1" dirty="0" smtClean="0">
                <a:solidFill>
                  <a:srgbClr val="181C13"/>
                </a:solidFill>
                <a:latin typeface="Arial Black" pitchFamily="34" charset="0"/>
              </a:rPr>
              <a:t>Измерение роста и веса</a:t>
            </a:r>
            <a:r>
              <a:rPr lang="ru-RU" sz="1300" b="1" dirty="0" smtClean="0">
                <a:solidFill>
                  <a:srgbClr val="181C13"/>
                </a:solidFill>
                <a:latin typeface="Arial Black" pitchFamily="34" charset="0"/>
              </a:rPr>
              <a:t>;</a:t>
            </a:r>
          </a:p>
          <a:p>
            <a:endParaRPr lang="ru-RU" sz="200" b="1" dirty="0" smtClean="0">
              <a:solidFill>
                <a:srgbClr val="181C13"/>
              </a:solidFill>
              <a:latin typeface="Arial Black" pitchFamily="34" charset="0"/>
            </a:endParaRPr>
          </a:p>
          <a:p>
            <a:pPr>
              <a:buFont typeface="Wingdings" pitchFamily="2" charset="2"/>
              <a:buChar char="ь"/>
            </a:pPr>
            <a:r>
              <a:rPr lang="ru-RU" sz="1300" b="1" dirty="0" smtClean="0">
                <a:solidFill>
                  <a:srgbClr val="181C13"/>
                </a:solidFill>
                <a:latin typeface="Arial Black" pitchFamily="34" charset="0"/>
              </a:rPr>
              <a:t>Скрининг сердца компьютеризированный;</a:t>
            </a:r>
          </a:p>
          <a:p>
            <a:endParaRPr lang="ru-RU" sz="200" b="1" dirty="0" smtClean="0">
              <a:solidFill>
                <a:srgbClr val="181C13"/>
              </a:solidFill>
              <a:latin typeface="Arial Black" pitchFamily="34" charset="0"/>
            </a:endParaRPr>
          </a:p>
          <a:p>
            <a:pPr>
              <a:buFont typeface="Wingdings" pitchFamily="2" charset="2"/>
              <a:buChar char="ь"/>
            </a:pPr>
            <a:r>
              <a:rPr lang="ru-RU" sz="1300" b="1" dirty="0" err="1" smtClean="0">
                <a:solidFill>
                  <a:srgbClr val="181C13"/>
                </a:solidFill>
                <a:latin typeface="Arial Black" pitchFamily="34" charset="0"/>
              </a:rPr>
              <a:t>Ангиологический</a:t>
            </a:r>
            <a:r>
              <a:rPr lang="ru-RU" sz="1300" b="1" dirty="0" smtClean="0">
                <a:solidFill>
                  <a:srgbClr val="181C13"/>
                </a:solidFill>
                <a:latin typeface="Arial Black" pitchFamily="34" charset="0"/>
              </a:rPr>
              <a:t> </a:t>
            </a:r>
            <a:r>
              <a:rPr lang="ru-RU" sz="1300" b="1" dirty="0" smtClean="0">
                <a:solidFill>
                  <a:srgbClr val="181C13"/>
                </a:solidFill>
                <a:latin typeface="Arial Black" pitchFamily="34" charset="0"/>
              </a:rPr>
              <a:t>скрининг с </a:t>
            </a:r>
            <a:r>
              <a:rPr lang="ru-RU" sz="1300" b="1" dirty="0" smtClean="0">
                <a:solidFill>
                  <a:srgbClr val="181C13"/>
                </a:solidFill>
                <a:latin typeface="Arial Black" pitchFamily="34" charset="0"/>
              </a:rPr>
              <a:t>автоматическим </a:t>
            </a:r>
            <a:r>
              <a:rPr lang="ru-RU" sz="1300" b="1" dirty="0" smtClean="0">
                <a:solidFill>
                  <a:srgbClr val="181C13"/>
                </a:solidFill>
                <a:latin typeface="Arial Black" pitchFamily="34" charset="0"/>
              </a:rPr>
              <a:t>измерением артериального давления  и расчета </a:t>
            </a:r>
            <a:r>
              <a:rPr lang="ru-RU" sz="1300" b="1" dirty="0" err="1" smtClean="0">
                <a:solidFill>
                  <a:srgbClr val="181C13"/>
                </a:solidFill>
                <a:latin typeface="Arial Black" pitchFamily="34" charset="0"/>
              </a:rPr>
              <a:t>плечелодыжечного</a:t>
            </a:r>
            <a:r>
              <a:rPr lang="ru-RU" sz="1300" b="1" dirty="0" smtClean="0">
                <a:solidFill>
                  <a:srgbClr val="181C13"/>
                </a:solidFill>
                <a:latin typeface="Arial Black" pitchFamily="34" charset="0"/>
              </a:rPr>
              <a:t> </a:t>
            </a:r>
            <a:r>
              <a:rPr lang="ru-RU" sz="1300" b="1" dirty="0" smtClean="0">
                <a:solidFill>
                  <a:srgbClr val="181C13"/>
                </a:solidFill>
                <a:latin typeface="Arial Black" pitchFamily="34" charset="0"/>
              </a:rPr>
              <a:t>индекса</a:t>
            </a:r>
            <a:r>
              <a:rPr lang="ru-RU" sz="1300" b="1" dirty="0" smtClean="0">
                <a:solidFill>
                  <a:srgbClr val="181C13"/>
                </a:solidFill>
                <a:latin typeface="Arial Black" pitchFamily="34" charset="0"/>
              </a:rPr>
              <a:t>;</a:t>
            </a:r>
          </a:p>
          <a:p>
            <a:endParaRPr lang="ru-RU" sz="200" b="1" dirty="0" smtClean="0">
              <a:solidFill>
                <a:srgbClr val="181C13"/>
              </a:solidFill>
              <a:latin typeface="Arial Black" pitchFamily="34" charset="0"/>
            </a:endParaRPr>
          </a:p>
          <a:p>
            <a:pPr>
              <a:buFont typeface="Wingdings" pitchFamily="2" charset="2"/>
              <a:buChar char="ь"/>
            </a:pPr>
            <a:r>
              <a:rPr lang="ru-RU" sz="1300" b="1" dirty="0" smtClean="0">
                <a:solidFill>
                  <a:srgbClr val="181C13"/>
                </a:solidFill>
                <a:latin typeface="Arial Black" pitchFamily="34" charset="0"/>
              </a:rPr>
              <a:t>Комплексная детальная оценка функций дыхательной системы</a:t>
            </a:r>
            <a:r>
              <a:rPr lang="ru-RU" sz="1300" b="1" dirty="0" smtClean="0">
                <a:solidFill>
                  <a:srgbClr val="181C13"/>
                </a:solidFill>
                <a:latin typeface="Arial Black" pitchFamily="34" charset="0"/>
              </a:rPr>
              <a:t>;</a:t>
            </a:r>
          </a:p>
          <a:p>
            <a:endParaRPr lang="ru-RU" sz="200" b="1" dirty="0" smtClean="0">
              <a:solidFill>
                <a:srgbClr val="181C13"/>
              </a:solidFill>
              <a:latin typeface="Arial Black" pitchFamily="34" charset="0"/>
            </a:endParaRPr>
          </a:p>
          <a:p>
            <a:pPr>
              <a:buFont typeface="Wingdings" pitchFamily="2" charset="2"/>
              <a:buChar char="ь"/>
            </a:pPr>
            <a:r>
              <a:rPr lang="ru-RU" sz="1300" b="1" dirty="0" err="1" smtClean="0">
                <a:solidFill>
                  <a:srgbClr val="181C13"/>
                </a:solidFill>
                <a:latin typeface="Arial Black" pitchFamily="34" charset="0"/>
              </a:rPr>
              <a:t>Биоимпедансометрия</a:t>
            </a:r>
            <a:r>
              <a:rPr lang="ru-RU" sz="1300" b="1" dirty="0" smtClean="0">
                <a:solidFill>
                  <a:srgbClr val="181C13"/>
                </a:solidFill>
                <a:latin typeface="Arial Black" pitchFamily="34" charset="0"/>
              </a:rPr>
              <a:t> (исследование состава тела на процент содержания жировой, мышечной массы, жидкости</a:t>
            </a:r>
            <a:r>
              <a:rPr lang="ru-RU" sz="1300" b="1" dirty="0" smtClean="0">
                <a:solidFill>
                  <a:srgbClr val="181C13"/>
                </a:solidFill>
                <a:latin typeface="Arial Black" pitchFamily="34" charset="0"/>
              </a:rPr>
              <a:t>);</a:t>
            </a:r>
          </a:p>
          <a:p>
            <a:endParaRPr lang="ru-RU" sz="200" b="1" dirty="0">
              <a:solidFill>
                <a:srgbClr val="181C13"/>
              </a:solidFill>
              <a:latin typeface="Arial Black" pitchFamily="34" charset="0"/>
            </a:endParaRPr>
          </a:p>
          <a:p>
            <a:pPr>
              <a:buFont typeface="Wingdings" pitchFamily="2" charset="2"/>
              <a:buChar char="ь"/>
            </a:pPr>
            <a:r>
              <a:rPr lang="ru-RU" sz="1300" b="1" dirty="0">
                <a:solidFill>
                  <a:srgbClr val="181C13"/>
                </a:solidFill>
                <a:latin typeface="Arial Black" pitchFamily="34" charset="0"/>
              </a:rPr>
              <a:t> </a:t>
            </a:r>
            <a:r>
              <a:rPr lang="ru-RU" sz="1300" b="1" dirty="0" smtClean="0">
                <a:solidFill>
                  <a:srgbClr val="181C13"/>
                </a:solidFill>
                <a:latin typeface="Arial Black" pitchFamily="34" charset="0"/>
              </a:rPr>
              <a:t>Осмотр </a:t>
            </a:r>
            <a:r>
              <a:rPr lang="ru-RU" sz="1300" b="1" dirty="0" err="1" smtClean="0">
                <a:solidFill>
                  <a:srgbClr val="181C13"/>
                </a:solidFill>
                <a:latin typeface="Arial Black" pitchFamily="34" charset="0"/>
              </a:rPr>
              <a:t>оптометриста</a:t>
            </a:r>
            <a:r>
              <a:rPr lang="ru-RU" sz="1300" b="1" dirty="0" smtClean="0">
                <a:solidFill>
                  <a:srgbClr val="181C13"/>
                </a:solidFill>
                <a:latin typeface="Arial Black" pitchFamily="34" charset="0"/>
              </a:rPr>
              <a:t>, измерение внутриглазного давления</a:t>
            </a:r>
            <a:r>
              <a:rPr lang="ru-RU" sz="1300" b="1" dirty="0" smtClean="0">
                <a:solidFill>
                  <a:srgbClr val="181C13"/>
                </a:solidFill>
                <a:latin typeface="Arial Black" pitchFamily="34" charset="0"/>
              </a:rPr>
              <a:t>;</a:t>
            </a:r>
          </a:p>
          <a:p>
            <a:endParaRPr lang="ru-RU" sz="200" b="1" dirty="0">
              <a:solidFill>
                <a:srgbClr val="181C13"/>
              </a:solidFill>
              <a:latin typeface="Arial Black" pitchFamily="34" charset="0"/>
            </a:endParaRPr>
          </a:p>
          <a:p>
            <a:pPr>
              <a:buFont typeface="Wingdings" pitchFamily="2" charset="2"/>
              <a:buChar char="ь"/>
            </a:pPr>
            <a:r>
              <a:rPr lang="ru-RU" sz="1300" b="1" dirty="0">
                <a:solidFill>
                  <a:srgbClr val="181C13"/>
                </a:solidFill>
                <a:latin typeface="Arial Black" pitchFamily="34" charset="0"/>
              </a:rPr>
              <a:t> </a:t>
            </a:r>
            <a:r>
              <a:rPr lang="ru-RU" sz="1300" b="1" dirty="0" smtClean="0">
                <a:solidFill>
                  <a:srgbClr val="181C13"/>
                </a:solidFill>
                <a:latin typeface="Arial Black" pitchFamily="34" charset="0"/>
              </a:rPr>
              <a:t>Консультация врача-терапевта:</a:t>
            </a:r>
          </a:p>
          <a:p>
            <a:r>
              <a:rPr lang="ru-RU" sz="1300" b="1" dirty="0" smtClean="0">
                <a:solidFill>
                  <a:srgbClr val="181C13"/>
                </a:solidFill>
                <a:latin typeface="Arial Black" pitchFamily="34" charset="0"/>
              </a:rPr>
              <a:t>   индивидуальная беседа, рекомендации.</a:t>
            </a:r>
            <a:endParaRPr lang="ru-RU" sz="1300" b="1" dirty="0">
              <a:solidFill>
                <a:srgbClr val="181C13"/>
              </a:solidFill>
              <a:latin typeface="Arial Black" pitchFamily="34" charset="0"/>
            </a:endParaRPr>
          </a:p>
        </p:txBody>
      </p:sp>
      <p:sp>
        <p:nvSpPr>
          <p:cNvPr id="13323" name="TextBox 12"/>
          <p:cNvSpPr txBox="1">
            <a:spLocks noChangeArrowheads="1"/>
          </p:cNvSpPr>
          <p:nvPr/>
        </p:nvSpPr>
        <p:spPr bwMode="auto">
          <a:xfrm>
            <a:off x="0" y="6072206"/>
            <a:ext cx="9144000" cy="7201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>
              <a:lnSpc>
                <a:spcPct val="85000"/>
              </a:lnSpc>
            </a:pPr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</a:rPr>
              <a:t>  </a:t>
            </a:r>
            <a:r>
              <a:rPr lang="ru-RU" sz="1600" b="1" u="sng" dirty="0" smtClean="0">
                <a:solidFill>
                  <a:srgbClr val="002060"/>
                </a:solidFill>
                <a:latin typeface="Times New Roman" pitchFamily="18" charset="0"/>
              </a:rPr>
              <a:t>В день обследования при себе обязательно иметь паспорт, медицинский полис ОМС, СНИЛС!</a:t>
            </a:r>
          </a:p>
          <a:p>
            <a:pPr algn="r">
              <a:lnSpc>
                <a:spcPct val="85000"/>
              </a:lnSpc>
            </a:pPr>
            <a:endParaRPr lang="ru-RU" sz="200" b="1" u="sng" dirty="0" smtClean="0">
              <a:solidFill>
                <a:srgbClr val="002060"/>
              </a:solidFill>
              <a:latin typeface="Times New Roman" pitchFamily="18" charset="0"/>
            </a:endParaRPr>
          </a:p>
          <a:p>
            <a:pPr algn="r">
              <a:lnSpc>
                <a:spcPct val="85000"/>
              </a:lnSpc>
            </a:pPr>
            <a:r>
              <a:rPr lang="ru-RU" sz="1200" b="1" u="sng" dirty="0" smtClean="0">
                <a:solidFill>
                  <a:srgbClr val="002060"/>
                </a:solidFill>
                <a:latin typeface="Times New Roman" pitchFamily="18" charset="0"/>
              </a:rPr>
              <a:t>Если у работника полис не РТ, то с собой кроме этого обязательно иметь КОПИЮ паспорта, 1 стр. и КОПИЮ мед. полиса </a:t>
            </a:r>
          </a:p>
          <a:p>
            <a:pPr algn="ctr">
              <a:lnSpc>
                <a:spcPct val="85000"/>
              </a:lnSpc>
            </a:pPr>
            <a:r>
              <a:rPr lang="ru-RU" sz="200" b="1" dirty="0" smtClean="0">
                <a:solidFill>
                  <a:srgbClr val="002060"/>
                </a:solidFill>
                <a:latin typeface="Times New Roman" pitchFamily="18" charset="0"/>
              </a:rPr>
              <a:t> </a:t>
            </a:r>
          </a:p>
          <a:p>
            <a:pPr algn="ctr">
              <a:lnSpc>
                <a:spcPct val="85000"/>
              </a:lnSpc>
            </a:pPr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</a:rPr>
              <a:t>За четыре часа до обследования не кушать! Обследование занимает около 40 минут.    </a:t>
            </a:r>
            <a:endParaRPr lang="ru-RU" sz="1600" b="1" dirty="0">
              <a:solidFill>
                <a:srgbClr val="002060"/>
              </a:solidFill>
              <a:latin typeface="Times New Roman" pitchFamily="18" charset="0"/>
            </a:endParaRPr>
          </a:p>
        </p:txBody>
      </p:sp>
      <p:sp>
        <p:nvSpPr>
          <p:cNvPr id="13332" name="Text Box 20"/>
          <p:cNvSpPr txBox="1">
            <a:spLocks noChangeArrowheads="1"/>
          </p:cNvSpPr>
          <p:nvPr/>
        </p:nvSpPr>
        <p:spPr bwMode="auto">
          <a:xfrm>
            <a:off x="4357686" y="3786190"/>
            <a:ext cx="5235544" cy="23837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lnSpc>
                <a:spcPct val="85000"/>
              </a:lnSpc>
            </a:pPr>
            <a:r>
              <a:rPr lang="ru-RU" sz="200" b="1" dirty="0" smtClean="0">
                <a:solidFill>
                  <a:srgbClr val="A80000"/>
                </a:solidFill>
                <a:latin typeface="+mj-lt"/>
              </a:rPr>
              <a:t> </a:t>
            </a:r>
          </a:p>
          <a:p>
            <a:pPr algn="ctr">
              <a:lnSpc>
                <a:spcPct val="80000"/>
              </a:lnSpc>
            </a:pPr>
            <a:r>
              <a:rPr lang="ru-RU" sz="1500" b="1" dirty="0" smtClean="0">
                <a:solidFill>
                  <a:srgbClr val="A80000"/>
                </a:solidFill>
                <a:latin typeface="+mj-lt"/>
              </a:rPr>
              <a:t>Обследование будет проводиться</a:t>
            </a:r>
          </a:p>
          <a:p>
            <a:pPr algn="ctr">
              <a:lnSpc>
                <a:spcPct val="80000"/>
              </a:lnSpc>
            </a:pPr>
            <a:r>
              <a:rPr lang="ru-RU" sz="1500" b="1" dirty="0" smtClean="0">
                <a:solidFill>
                  <a:srgbClr val="A80000"/>
                </a:solidFill>
                <a:latin typeface="+mj-lt"/>
              </a:rPr>
              <a:t>сотрудниками Центра здоровья</a:t>
            </a:r>
          </a:p>
          <a:p>
            <a:pPr algn="ctr">
              <a:lnSpc>
                <a:spcPct val="80000"/>
              </a:lnSpc>
            </a:pPr>
            <a:r>
              <a:rPr lang="ru-RU" sz="1500" b="1" dirty="0" smtClean="0">
                <a:solidFill>
                  <a:srgbClr val="A80000"/>
                </a:solidFill>
                <a:latin typeface="+mj-lt"/>
              </a:rPr>
              <a:t>в студенческом общежитии КНИТУ</a:t>
            </a:r>
          </a:p>
          <a:p>
            <a:pPr algn="ctr">
              <a:lnSpc>
                <a:spcPct val="80000"/>
              </a:lnSpc>
            </a:pPr>
            <a:r>
              <a:rPr lang="ru-RU" sz="1500" b="1" dirty="0" smtClean="0">
                <a:solidFill>
                  <a:srgbClr val="A80000"/>
                </a:solidFill>
                <a:latin typeface="+mj-lt"/>
                <a:cs typeface="Times New Roman" pitchFamily="18" charset="0"/>
              </a:rPr>
              <a:t>(ул. </a:t>
            </a:r>
            <a:r>
              <a:rPr lang="ru-RU" sz="1500" b="1" dirty="0" err="1" smtClean="0">
                <a:solidFill>
                  <a:srgbClr val="A80000"/>
                </a:solidFill>
                <a:latin typeface="+mj-lt"/>
                <a:cs typeface="Times New Roman" pitchFamily="18" charset="0"/>
              </a:rPr>
              <a:t>Кирпичникова</a:t>
            </a:r>
            <a:r>
              <a:rPr lang="ru-RU" sz="1500" b="1" dirty="0" smtClean="0">
                <a:solidFill>
                  <a:srgbClr val="A80000"/>
                </a:solidFill>
                <a:latin typeface="+mj-lt"/>
                <a:cs typeface="Times New Roman" pitchFamily="18" charset="0"/>
              </a:rPr>
              <a:t>, д. 13/12, ДАС № 3)</a:t>
            </a:r>
          </a:p>
          <a:p>
            <a:pPr algn="ctr">
              <a:lnSpc>
                <a:spcPct val="80000"/>
              </a:lnSpc>
            </a:pPr>
            <a:r>
              <a:rPr lang="ru-RU" sz="200" b="1" dirty="0" smtClean="0">
                <a:solidFill>
                  <a:srgbClr val="A80000"/>
                </a:solidFill>
                <a:latin typeface="+mj-lt"/>
                <a:cs typeface="Times New Roman" pitchFamily="18" charset="0"/>
              </a:rPr>
              <a:t>  </a:t>
            </a:r>
          </a:p>
          <a:p>
            <a:pPr algn="ctr">
              <a:lnSpc>
                <a:spcPct val="80000"/>
              </a:lnSpc>
            </a:pPr>
            <a:r>
              <a:rPr lang="ru-RU" sz="1500" b="1" dirty="0" smtClean="0">
                <a:solidFill>
                  <a:srgbClr val="A80000"/>
                </a:solidFill>
                <a:latin typeface="+mj-lt"/>
                <a:cs typeface="Times New Roman" pitchFamily="18" charset="0"/>
              </a:rPr>
              <a:t> </a:t>
            </a:r>
            <a:r>
              <a:rPr lang="ru-RU" sz="1500" b="1" dirty="0" smtClean="0">
                <a:solidFill>
                  <a:srgbClr val="A80000"/>
                </a:solidFill>
                <a:latin typeface="+mj-lt"/>
              </a:rPr>
              <a:t>с 15 апреля (пн.) по 19 апреля (пт.) 2024 г.</a:t>
            </a:r>
          </a:p>
          <a:p>
            <a:pPr algn="ctr">
              <a:lnSpc>
                <a:spcPct val="80000"/>
              </a:lnSpc>
            </a:pPr>
            <a:r>
              <a:rPr lang="ru-RU" sz="200" b="1" dirty="0" smtClean="0">
                <a:solidFill>
                  <a:srgbClr val="A80000"/>
                </a:solidFill>
                <a:latin typeface="+mj-lt"/>
              </a:rPr>
              <a:t> </a:t>
            </a:r>
          </a:p>
          <a:p>
            <a:pPr algn="ctr">
              <a:lnSpc>
                <a:spcPct val="80000"/>
              </a:lnSpc>
            </a:pPr>
            <a:r>
              <a:rPr lang="ru-RU" sz="1500" b="1" dirty="0" smtClean="0">
                <a:solidFill>
                  <a:srgbClr val="A80000"/>
                </a:solidFill>
                <a:latin typeface="+mj-lt"/>
              </a:rPr>
              <a:t>с 8.30 </a:t>
            </a:r>
            <a:r>
              <a:rPr lang="ru-RU" sz="1500" b="1" dirty="0">
                <a:solidFill>
                  <a:srgbClr val="A80000"/>
                </a:solidFill>
                <a:latin typeface="+mj-lt"/>
              </a:rPr>
              <a:t>до </a:t>
            </a:r>
            <a:r>
              <a:rPr lang="ru-RU" sz="1500" b="1" dirty="0" smtClean="0">
                <a:solidFill>
                  <a:srgbClr val="A80000"/>
                </a:solidFill>
                <a:latin typeface="+mj-lt"/>
              </a:rPr>
              <a:t>15.00 по личной предварительной</a:t>
            </a:r>
          </a:p>
          <a:p>
            <a:pPr algn="ctr">
              <a:lnSpc>
                <a:spcPct val="80000"/>
              </a:lnSpc>
            </a:pPr>
            <a:r>
              <a:rPr lang="ru-RU" sz="1500" b="1" dirty="0" smtClean="0">
                <a:solidFill>
                  <a:srgbClr val="A80000"/>
                </a:solidFill>
                <a:latin typeface="+mj-lt"/>
              </a:rPr>
              <a:t>записи в профкоме КНИТУ. </a:t>
            </a:r>
          </a:p>
          <a:p>
            <a:pPr algn="ctr">
              <a:lnSpc>
                <a:spcPct val="80000"/>
              </a:lnSpc>
            </a:pPr>
            <a:r>
              <a:rPr lang="ru-RU" sz="400" b="1" dirty="0" smtClean="0">
                <a:solidFill>
                  <a:srgbClr val="A80000"/>
                </a:solidFill>
                <a:latin typeface="+mj-lt"/>
              </a:rPr>
              <a:t> </a:t>
            </a:r>
            <a:r>
              <a:rPr lang="ru-RU" sz="1500" b="1" dirty="0" smtClean="0">
                <a:solidFill>
                  <a:srgbClr val="A80000"/>
                </a:solidFill>
                <a:latin typeface="+mj-lt"/>
              </a:rPr>
              <a:t>Запись и выдача талонов </a:t>
            </a:r>
            <a:r>
              <a:rPr lang="ru-RU" sz="1500" b="1" dirty="0" smtClean="0">
                <a:solidFill>
                  <a:srgbClr val="A80000"/>
                </a:solidFill>
              </a:rPr>
              <a:t>с 8 апреля 2024 г. </a:t>
            </a:r>
          </a:p>
          <a:p>
            <a:pPr algn="ctr">
              <a:lnSpc>
                <a:spcPct val="80000"/>
              </a:lnSpc>
            </a:pPr>
            <a:r>
              <a:rPr lang="ru-RU" sz="1500" b="1" dirty="0" smtClean="0">
                <a:solidFill>
                  <a:srgbClr val="A80000"/>
                </a:solidFill>
                <a:latin typeface="+mj-lt"/>
              </a:rPr>
              <a:t>в профкоме («А»-154) </a:t>
            </a:r>
            <a:r>
              <a:rPr lang="ru-RU" sz="1500" b="1" dirty="0" smtClean="0">
                <a:solidFill>
                  <a:srgbClr val="A80000"/>
                </a:solidFill>
                <a:latin typeface="+mj-lt"/>
              </a:rPr>
              <a:t>с </a:t>
            </a:r>
            <a:r>
              <a:rPr lang="ru-RU" sz="1500" b="1" dirty="0" smtClean="0">
                <a:solidFill>
                  <a:srgbClr val="A80000"/>
                </a:solidFill>
                <a:latin typeface="+mj-lt"/>
              </a:rPr>
              <a:t>9.00 до </a:t>
            </a:r>
            <a:r>
              <a:rPr lang="ru-RU" sz="1500" b="1" smtClean="0">
                <a:solidFill>
                  <a:srgbClr val="A80000"/>
                </a:solidFill>
                <a:latin typeface="+mj-lt"/>
              </a:rPr>
              <a:t>12.00 </a:t>
            </a:r>
            <a:r>
              <a:rPr lang="ru-RU" sz="1500" b="1" smtClean="0">
                <a:solidFill>
                  <a:srgbClr val="A80000"/>
                </a:solidFill>
                <a:latin typeface="+mj-lt"/>
              </a:rPr>
              <a:t>и</a:t>
            </a:r>
            <a:endParaRPr lang="ru-RU" sz="1500" b="1" dirty="0" smtClean="0">
              <a:solidFill>
                <a:srgbClr val="A80000"/>
              </a:solidFill>
              <a:latin typeface="+mj-lt"/>
            </a:endParaRPr>
          </a:p>
          <a:p>
            <a:pPr algn="ctr">
              <a:lnSpc>
                <a:spcPct val="80000"/>
              </a:lnSpc>
            </a:pPr>
            <a:r>
              <a:rPr lang="ru-RU" sz="1500" b="1" dirty="0" smtClean="0">
                <a:solidFill>
                  <a:srgbClr val="A80000"/>
                </a:solidFill>
                <a:latin typeface="+mj-lt"/>
              </a:rPr>
              <a:t>с </a:t>
            </a:r>
            <a:r>
              <a:rPr lang="ru-RU" sz="1500" b="1" dirty="0" smtClean="0">
                <a:solidFill>
                  <a:srgbClr val="A80000"/>
                </a:solidFill>
                <a:latin typeface="+mj-lt"/>
              </a:rPr>
              <a:t>13.00 до </a:t>
            </a:r>
            <a:r>
              <a:rPr lang="ru-RU" sz="1500" b="1" dirty="0" smtClean="0">
                <a:solidFill>
                  <a:srgbClr val="A80000"/>
                </a:solidFill>
                <a:latin typeface="+mj-lt"/>
              </a:rPr>
              <a:t>16.30 (9 и 12 апреля - до 16.00).</a:t>
            </a:r>
            <a:endParaRPr lang="ru-RU" sz="1500" b="1" dirty="0" smtClean="0">
              <a:solidFill>
                <a:srgbClr val="A80000"/>
              </a:solidFill>
              <a:latin typeface="+mj-lt"/>
            </a:endParaRPr>
          </a:p>
          <a:p>
            <a:pPr algn="ctr">
              <a:lnSpc>
                <a:spcPct val="80000"/>
              </a:lnSpc>
            </a:pPr>
            <a:r>
              <a:rPr lang="ru-RU" sz="1500" b="1" dirty="0" smtClean="0">
                <a:solidFill>
                  <a:srgbClr val="A80000"/>
                </a:solidFill>
                <a:latin typeface="+mj-lt"/>
              </a:rPr>
              <a:t>Количество мест ограничено! </a:t>
            </a:r>
          </a:p>
          <a:p>
            <a:pPr algn="ctr">
              <a:lnSpc>
                <a:spcPct val="80000"/>
              </a:lnSpc>
            </a:pPr>
            <a:r>
              <a:rPr lang="ru-RU" sz="1500" b="1" dirty="0" smtClean="0">
                <a:solidFill>
                  <a:srgbClr val="A80000"/>
                </a:solidFill>
                <a:latin typeface="+mj-lt"/>
              </a:rPr>
              <a:t>Тел. профкома 231-43-23</a:t>
            </a:r>
            <a:endParaRPr lang="ru-RU" sz="1500" b="1" dirty="0">
              <a:solidFill>
                <a:srgbClr val="A80000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Другая 3">
      <a:dk1>
        <a:srgbClr val="F5F7F3"/>
      </a:dk1>
      <a:lt1>
        <a:srgbClr val="F1F3E9"/>
      </a:lt1>
      <a:dk2>
        <a:srgbClr val="F3F5EB"/>
      </a:dk2>
      <a:lt2>
        <a:srgbClr val="F5F7F3"/>
      </a:lt2>
      <a:accent1>
        <a:srgbClr val="EDF0E9"/>
      </a:accent1>
      <a:accent2>
        <a:srgbClr val="F1F4E8"/>
      </a:accent2>
      <a:accent3>
        <a:srgbClr val="EDF0E8"/>
      </a:accent3>
      <a:accent4>
        <a:srgbClr val="EFF2E6"/>
      </a:accent4>
      <a:accent5>
        <a:srgbClr val="EDF0E9"/>
      </a:accent5>
      <a:accent6>
        <a:srgbClr val="EDF0E9"/>
      </a:accent6>
      <a:hlink>
        <a:srgbClr val="EDF0E9"/>
      </a:hlink>
      <a:folHlink>
        <a:srgbClr val="EDF0E9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Slit</Template>
  <TotalTime>719</TotalTime>
  <Words>272</Words>
  <Application>Microsoft Office PowerPoint</Application>
  <PresentationFormat>Экран (4:3)</PresentationFormat>
  <Paragraphs>45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Апекс</vt:lpstr>
      <vt:lpstr>Слайд 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Profcom</cp:lastModifiedBy>
  <cp:revision>95</cp:revision>
  <dcterms:created xsi:type="dcterms:W3CDTF">2011-02-20T14:01:51Z</dcterms:created>
  <dcterms:modified xsi:type="dcterms:W3CDTF">2024-04-06T16:51:51Z</dcterms:modified>
</cp:coreProperties>
</file>