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1" r:id="rId2"/>
    <p:sldId id="420" r:id="rId3"/>
    <p:sldId id="427" r:id="rId4"/>
    <p:sldId id="415" r:id="rId5"/>
    <p:sldId id="416" r:id="rId6"/>
    <p:sldId id="396" r:id="rId7"/>
    <p:sldId id="402" r:id="rId8"/>
    <p:sldId id="410" r:id="rId9"/>
    <p:sldId id="430" r:id="rId10"/>
    <p:sldId id="413" r:id="rId11"/>
    <p:sldId id="414" r:id="rId12"/>
    <p:sldId id="394" r:id="rId13"/>
    <p:sldId id="399" r:id="rId14"/>
    <p:sldId id="393" r:id="rId15"/>
    <p:sldId id="398" r:id="rId16"/>
    <p:sldId id="405" r:id="rId17"/>
    <p:sldId id="406" r:id="rId18"/>
    <p:sldId id="388" r:id="rId19"/>
    <p:sldId id="391" r:id="rId20"/>
    <p:sldId id="422" r:id="rId21"/>
    <p:sldId id="423" r:id="rId22"/>
    <p:sldId id="428" r:id="rId23"/>
    <p:sldId id="431" r:id="rId24"/>
    <p:sldId id="395" r:id="rId25"/>
    <p:sldId id="407" r:id="rId26"/>
    <p:sldId id="408" r:id="rId27"/>
    <p:sldId id="409" r:id="rId28"/>
    <p:sldId id="417" r:id="rId29"/>
    <p:sldId id="418" r:id="rId30"/>
    <p:sldId id="419" r:id="rId31"/>
    <p:sldId id="424" r:id="rId32"/>
    <p:sldId id="425" r:id="rId33"/>
    <p:sldId id="426" r:id="rId34"/>
    <p:sldId id="434" r:id="rId35"/>
    <p:sldId id="435" r:id="rId36"/>
    <p:sldId id="436" r:id="rId37"/>
    <p:sldId id="437" r:id="rId38"/>
    <p:sldId id="438" r:id="rId39"/>
    <p:sldId id="439" r:id="rId40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 autoAdjust="0"/>
  </p:normalViewPr>
  <p:slideViewPr>
    <p:cSldViewPr snapToGrid="0" showGuides="1">
      <p:cViewPr varScale="1">
        <p:scale>
          <a:sx n="115" d="100"/>
          <a:sy n="115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9-42E8-9FD3-3B2763A032C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9-42E8-9FD3-3B2763A032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9-42E8-9FD3-3B2763A032C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9-42E8-9FD3-3B2763A032C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9-42E8-9FD3-3B2763A032C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9-42E8-9FD3-3B2763A032C8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39-42E8-9FD3-3B2763A032C8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39-42E8-9FD3-3B2763A032C8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39-42E8-9FD3-3B2763A032C8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39-42E8-9FD3-3B2763A032C8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39-42E8-9FD3-3B2763A032C8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39-42E8-9FD3-3B2763A032C8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39-42E8-9FD3-3B2763A0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9-42E8-9FD3-3B2763A032C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9-42E8-9FD3-3B2763A032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9-42E8-9FD3-3B2763A032C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9-42E8-9FD3-3B2763A032C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9-42E8-9FD3-3B2763A032C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9-42E8-9FD3-3B2763A032C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39-42E8-9FD3-3B2763A032C8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39-42E8-9FD3-3B2763A032C8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39-42E8-9FD3-3B2763A032C8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39-42E8-9FD3-3B2763A032C8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39-42E8-9FD3-3B2763A032C8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39-42E8-9FD3-3B2763A032C8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39-42E8-9FD3-3B2763A0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E-486A-A899-D00649F2F1C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E-486A-A899-D00649F2F1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E-486A-A899-D00649F2F1C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E-486A-A899-D00649F2F1C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E-486A-A899-D00649F2F1C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E-486A-A899-D00649F2F1C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E-486A-A899-D00649F2F1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E-486A-A899-D00649F2F1CD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E-486A-A899-D00649F2F1CD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E-486A-A899-D00649F2F1C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E-486A-A899-D00649F2F1CD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E-486A-A899-D00649F2F1CD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3E-486A-A899-D00649F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9-42E8-9FD3-3B2763A032C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9-42E8-9FD3-3B2763A032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9-42E8-9FD3-3B2763A032C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9-42E8-9FD3-3B2763A032C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9-42E8-9FD3-3B2763A032C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9-42E8-9FD3-3B2763A032C8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39-42E8-9FD3-3B2763A032C8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39-42E8-9FD3-3B2763A032C8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39-42E8-9FD3-3B2763A032C8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39-42E8-9FD3-3B2763A032C8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39-42E8-9FD3-3B2763A032C8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39-42E8-9FD3-3B2763A032C8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39-42E8-9FD3-3B2763A0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E-486A-A899-D00649F2F1C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E-486A-A899-D00649F2F1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E-486A-A899-D00649F2F1C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E-486A-A899-D00649F2F1C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E-486A-A899-D00649F2F1C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E-486A-A899-D00649F2F1C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E-486A-A899-D00649F2F1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E-486A-A899-D00649F2F1CD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E-486A-A899-D00649F2F1CD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E-486A-A899-D00649F2F1C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E-486A-A899-D00649F2F1CD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E-486A-A899-D00649F2F1CD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3E-486A-A899-D00649F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E-486A-A899-D00649F2F1C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E-486A-A899-D00649F2F1C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E-486A-A899-D00649F2F1C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E-486A-A899-D00649F2F1C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E-486A-A899-D00649F2F1C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E-486A-A899-D00649F2F1C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E-486A-A899-D00649F2F1CD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E-486A-A899-D00649F2F1C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E-486A-A899-D00649F2F1CD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E-486A-A899-D00649F2F1CD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E-486A-A899-D00649F2F1CD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E-486A-A899-D00649F2F1CD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3E-486A-A899-D00649F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9-42E8-9FD3-3B2763A032C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9-42E8-9FD3-3B2763A032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9-42E8-9FD3-3B2763A032C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9-42E8-9FD3-3B2763A032C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9-42E8-9FD3-3B2763A032C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9-42E8-9FD3-3B2763A032C8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39-42E8-9FD3-3B2763A032C8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39-42E8-9FD3-3B2763A032C8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39-42E8-9FD3-3B2763A032C8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39-42E8-9FD3-3B2763A032C8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39-42E8-9FD3-3B2763A032C8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39-42E8-9FD3-3B2763A032C8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39-42E8-9FD3-3B2763A0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E-486A-A899-D00649F2F1C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E-486A-A899-D00649F2F1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E-486A-A899-D00649F2F1C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E-486A-A899-D00649F2F1C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E-486A-A899-D00649F2F1C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E-486A-A899-D00649F2F1C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E-486A-A899-D00649F2F1CD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E-486A-A899-D00649F2F1C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E-486A-A899-D00649F2F1CD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E-486A-A899-D00649F2F1C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E-486A-A899-D00649F2F1CD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E-486A-A899-D00649F2F1CD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3E-486A-A899-D00649F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54-4A46-AF16-BEC2168A2AE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54-4A46-AF16-BEC2168A2AE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54-4A46-AF16-BEC2168A2AE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54-4A46-AF16-BEC2168A2AE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54-4A46-AF16-BEC2168A2AE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54-4A46-AF16-BEC2168A2AE3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54-4A46-AF16-BEC2168A2AE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54-4A46-AF16-BEC2168A2AE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54-4A46-AF16-BEC2168A2AE3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54-4A46-AF16-BEC2168A2AE3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54-4A46-AF16-BEC2168A2AE3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54-4A46-AF16-BEC2168A2AE3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654-4A46-AF16-BEC2168A2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B-482D-85F3-BEA329DCFF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B-482D-85F3-BEA329DCFF1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5B-482D-85F3-BEA329DCFF1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5B-482D-85F3-BEA329DCFF1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5B-482D-85F3-BEA329DCFF1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5B-482D-85F3-BEA329DCFF10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5B-482D-85F3-BEA329DCFF10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5B-482D-85F3-BEA329DCFF10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5B-482D-85F3-BEA329DCFF1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5B-482D-85F3-BEA329DCFF10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5B-482D-85F3-BEA329DCFF10}"/>
              </c:ext>
            </c:extLst>
          </c:dPt>
          <c:dPt>
            <c:idx val="1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5B-482D-85F3-BEA329DCFF10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5B-482D-85F3-BEA329DC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54-4A46-AF16-BEC2168A2AE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54-4A46-AF16-BEC2168A2AE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54-4A46-AF16-BEC2168A2AE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54-4A46-AF16-BEC2168A2AE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54-4A46-AF16-BEC2168A2AE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54-4A46-AF16-BEC2168A2AE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54-4A46-AF16-BEC2168A2AE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54-4A46-AF16-BEC2168A2AE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54-4A46-AF16-BEC2168A2AE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54-4A46-AF16-BEC2168A2AE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54-4A46-AF16-BEC2168A2AE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54-4A46-AF16-BEC2168A2AE3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654-4A46-AF16-BEC2168A2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B-482D-85F3-BEA329DCFF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B-482D-85F3-BEA329DCFF1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5B-482D-85F3-BEA329DCFF1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5B-482D-85F3-BEA329DCFF1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5B-482D-85F3-BEA329DCFF1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5B-482D-85F3-BEA329DCFF1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5B-482D-85F3-BEA329DCFF10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5B-482D-85F3-BEA329DCFF1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5B-482D-85F3-BEA329DCFF10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5B-482D-85F3-BEA329DCFF10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5B-482D-85F3-BEA329DCFF10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5B-482D-85F3-BEA329DCFF10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5B-482D-85F3-BEA329DC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54-4A46-AF16-BEC2168A2AE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54-4A46-AF16-BEC2168A2AE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54-4A46-AF16-BEC2168A2AE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54-4A46-AF16-BEC2168A2AE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54-4A46-AF16-BEC2168A2AE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54-4A46-AF16-BEC2168A2AE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54-4A46-AF16-BEC2168A2AE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54-4A46-AF16-BEC2168A2AE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54-4A46-AF16-BEC2168A2AE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54-4A46-AF16-BEC2168A2AE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54-4A46-AF16-BEC2168A2AE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54-4A46-AF16-BEC2168A2AE3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654-4A46-AF16-BEC2168A2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B-482D-85F3-BEA329DCFF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B-482D-85F3-BEA329DCFF1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5B-482D-85F3-BEA329DCFF1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5B-482D-85F3-BEA329DCFF1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5B-482D-85F3-BEA329DCFF1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5B-482D-85F3-BEA329DCFF1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5B-482D-85F3-BEA329DCFF10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5B-482D-85F3-BEA329DCFF1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5B-482D-85F3-BEA329DCFF10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5B-482D-85F3-BEA329DCFF10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5B-482D-85F3-BEA329DCFF10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5B-482D-85F3-BEA329DCFF10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5B-482D-85F3-BEA329DC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D6A-BF40-9420AE58896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D6A-BF40-9420AE5889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0-4D6A-BF40-9420AE58896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0-4D6A-BF40-9420AE58896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0-4D6A-BF40-9420AE58896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0-4D6A-BF40-9420AE58896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0-4D6A-BF40-9420AE588966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A0-4D6A-BF40-9420AE588966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A0-4D6A-BF40-9420AE588966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5A0-4D6A-BF40-9420AE588966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5A0-4D6A-BF40-9420AE588966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5A0-4D6A-BF40-9420AE588966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A0-4D6A-BF40-9420AE58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noFill/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9-42E8-9FD3-3B2763A032C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9-42E8-9FD3-3B2763A032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39-42E8-9FD3-3B2763A032C8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39-42E8-9FD3-3B2763A032C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39-42E8-9FD3-3B2763A032C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39-42E8-9FD3-3B2763A032C8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39-42E8-9FD3-3B2763A032C8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39-42E8-9FD3-3B2763A032C8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39-42E8-9FD3-3B2763A032C8}"/>
              </c:ext>
            </c:extLst>
          </c:dPt>
          <c:dPt>
            <c:idx val="9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39-42E8-9FD3-3B2763A032C8}"/>
              </c:ext>
            </c:extLst>
          </c:dPt>
          <c:dPt>
            <c:idx val="10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39-42E8-9FD3-3B2763A032C8}"/>
              </c:ext>
            </c:extLst>
          </c:dPt>
          <c:dPt>
            <c:idx val="1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39-42E8-9FD3-3B2763A032C8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39-42E8-9FD3-3B2763A0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noFill/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E-486A-A899-D00649F2F1C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E-486A-A899-D00649F2F1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E-486A-A899-D00649F2F1CD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E-486A-A899-D00649F2F1C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E-486A-A899-D00649F2F1C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E-486A-A899-D00649F2F1C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E-486A-A899-D00649F2F1CD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E-486A-A899-D00649F2F1C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E-486A-A899-D00649F2F1CD}"/>
              </c:ext>
            </c:extLst>
          </c:dPt>
          <c:dPt>
            <c:idx val="9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E-486A-A899-D00649F2F1CD}"/>
              </c:ext>
            </c:extLst>
          </c:dPt>
          <c:dPt>
            <c:idx val="10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E-486A-A899-D00649F2F1CD}"/>
              </c:ext>
            </c:extLst>
          </c:dPt>
          <c:dPt>
            <c:idx val="1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3E-486A-A899-D00649F2F1CD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3E-486A-A899-D00649F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5000000000002"/>
          <c:y val="0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</c:spPr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F-4988-A667-2A78404C9C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F-4988-A667-2A78404C9C5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F-4988-A667-2A78404C9C5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F-4988-A667-2A78404C9C5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F-4988-A667-2A78404C9C5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F-4988-A667-2A78404C9C5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F-4988-A667-2A78404C9C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BF-4988-A667-2A78404C9C5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BF-4988-A667-2A78404C9C5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BF-4988-A667-2A78404C9C5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BF-4988-A667-2A78404C9C5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BF-4988-A667-2A78404C9C5A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BF-4988-A667-2A78404C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Личные кабинеты ППС в  АСУ «Электронный университет» и на платформе </a:t>
          </a:r>
          <a:r>
            <a:rPr lang="en-US" sz="1600" b="1" i="1" dirty="0" smtClean="0"/>
            <a:t>MOODLE</a:t>
          </a:r>
          <a:r>
            <a:rPr lang="ru-RU" sz="1600" b="1" i="1" dirty="0" smtClean="0"/>
            <a:t> эффективно функционируют у 100% преподавателей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Активное взаимодействие с предприятиями отрасли, приводящее к заключению хоздоговоров НИОКР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Устойчивая положительная динамика по показателям патентной активности – превышение плана в 3 раза 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Участие в грантах по приоритетным направлениям развития КНИТУ в области моделирования и проектирования химико-технологических процессов 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Тесное взаимодействие с иностранными образовательными организациями: </a:t>
          </a:r>
          <a:r>
            <a:rPr lang="en-US" sz="1600" b="1" i="1" dirty="0" err="1" smtClean="0"/>
            <a:t>Åbo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Akademi</a:t>
          </a:r>
          <a:r>
            <a:rPr lang="en-US" sz="1600" b="1" i="1" dirty="0" smtClean="0"/>
            <a:t> University </a:t>
          </a:r>
          <a:r>
            <a:rPr lang="ru-RU" sz="1600" b="1" i="1" dirty="0" smtClean="0"/>
            <a:t>(Финляндия, г. Турку), </a:t>
          </a:r>
          <a:r>
            <a:rPr lang="en-US" sz="1600" b="1" i="1" dirty="0" smtClean="0"/>
            <a:t>Northwestern University</a:t>
          </a:r>
          <a:r>
            <a:rPr lang="ru-RU" sz="1600" b="1" i="1" dirty="0" smtClean="0"/>
            <a:t> (</a:t>
          </a:r>
          <a:r>
            <a:rPr lang="en-US" sz="1600" b="1" i="1" dirty="0" smtClean="0"/>
            <a:t>Evanston, Illinois</a:t>
          </a:r>
          <a:r>
            <a:rPr lang="ru-RU" sz="1600" b="1" i="1" dirty="0" smtClean="0"/>
            <a:t>)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Доля ППС, имеющих ученые степени и звания – 100%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 custScaleY="12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Активное использование социальных сетей в Интернете для популяризации обучения в университете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Студенты активно участвуют в олимпиадах и конкурсах, организованных на всероссийском и республиканском уровне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2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2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2"/>
      <dgm:spPr/>
      <dgm:t>
        <a:bodyPr/>
        <a:lstStyle/>
        <a:p>
          <a:endParaRPr lang="ru-RU"/>
        </a:p>
      </dgm:t>
    </dgm:pt>
    <dgm:pt modelId="{61E3506B-9403-449A-9E9E-6CB20E9458FA}" type="pres">
      <dgm:prSet presAssocID="{A4832B8C-5DA6-4CA9-B37F-1E66637A7A0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C6608-CEFB-4EE4-8448-43606813704A}" type="pres">
      <dgm:prSet presAssocID="{A4832B8C-5DA6-4CA9-B37F-1E66637A7A01}" presName="accent_1" presStyleCnt="0"/>
      <dgm:spPr/>
    </dgm:pt>
    <dgm:pt modelId="{779ACB8A-794B-4EE1-9C63-201D315AFEE0}" type="pres">
      <dgm:prSet presAssocID="{A4832B8C-5DA6-4CA9-B37F-1E66637A7A01}" presName="accentRepeatNode" presStyleLbl="solidFgAcc1" presStyleIdx="0" presStyleCnt="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2723FE-82FD-400E-BD52-CC8D374DC97F}" type="pres">
      <dgm:prSet presAssocID="{74F5B331-9BA5-4DED-9465-FCEEB372C05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1E6C9-E34A-4643-89CD-72CD52C8BF9A}" type="pres">
      <dgm:prSet presAssocID="{74F5B331-9BA5-4DED-9465-FCEEB372C05B}" presName="accent_2" presStyleCnt="0"/>
      <dgm:spPr/>
    </dgm:pt>
    <dgm:pt modelId="{1B43525A-6F5C-4EFD-AB56-3A5B45BFB9AA}" type="pres">
      <dgm:prSet presAssocID="{74F5B331-9BA5-4DED-9465-FCEEB372C05B}" presName="accentRepeatNode" presStyleLbl="solidFgAcc1" presStyleIdx="1" presStyleCnt="2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1" destOrd="0" parTransId="{E7FE3D7E-973F-4FFC-A037-1D52F0E9668D}" sibTransId="{89B4D068-1589-4262-BEC2-14B38C399946}"/>
    <dgm:cxn modelId="{CD3721CF-2A91-4E6B-8509-B1A85567769D}" type="presOf" srcId="{E3580861-FC7F-4C65-89F6-C6C809A9CD9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0" destOrd="0" parTransId="{86A467B7-6CCA-473C-8504-A8379CF46839}" sibTransId="{E3580861-FC7F-4C65-89F6-C6C809A9CD90}"/>
    <dgm:cxn modelId="{924FCEBA-2E39-48EB-893D-22AD2C77549D}" type="presOf" srcId="{A4832B8C-5DA6-4CA9-B37F-1E66637A7A01}" destId="{61E3506B-9403-449A-9E9E-6CB20E9458FA}" srcOrd="0" destOrd="0" presId="urn:microsoft.com/office/officeart/2008/layout/VerticalCurvedList"/>
    <dgm:cxn modelId="{20DEF721-76D9-4B77-BCD1-FA6DA48B7584}" type="presOf" srcId="{74F5B331-9BA5-4DED-9465-FCEEB372C05B}" destId="{E42723FE-82FD-400E-BD52-CC8D374DC97F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44D9E744-D096-40CA-9156-A2BE464FA867}" type="presParOf" srcId="{25FA6694-CC8E-4181-A26A-7CB21275400D}" destId="{61E3506B-9403-449A-9E9E-6CB20E9458FA}" srcOrd="1" destOrd="0" presId="urn:microsoft.com/office/officeart/2008/layout/VerticalCurvedList"/>
    <dgm:cxn modelId="{D06122F3-E512-475D-AFCB-D2CFF7C33ED7}" type="presParOf" srcId="{25FA6694-CC8E-4181-A26A-7CB21275400D}" destId="{CFBC6608-CEFB-4EE4-8448-43606813704A}" srcOrd="2" destOrd="0" presId="urn:microsoft.com/office/officeart/2008/layout/VerticalCurvedList"/>
    <dgm:cxn modelId="{274C04FE-C035-49BB-AEE7-99D94956A6B4}" type="presParOf" srcId="{CFBC6608-CEFB-4EE4-8448-43606813704A}" destId="{779ACB8A-794B-4EE1-9C63-201D315AFEE0}" srcOrd="0" destOrd="0" presId="urn:microsoft.com/office/officeart/2008/layout/VerticalCurvedList"/>
    <dgm:cxn modelId="{10A29AA7-3D83-45A8-85E7-C321DC24324E}" type="presParOf" srcId="{25FA6694-CC8E-4181-A26A-7CB21275400D}" destId="{E42723FE-82FD-400E-BD52-CC8D374DC97F}" srcOrd="3" destOrd="0" presId="urn:microsoft.com/office/officeart/2008/layout/VerticalCurvedList"/>
    <dgm:cxn modelId="{5AA5E019-B92B-4BAA-B7A8-4364BE07F272}" type="presParOf" srcId="{25FA6694-CC8E-4181-A26A-7CB21275400D}" destId="{A1E1E6C9-E34A-4643-89CD-72CD52C8BF9A}" srcOrd="4" destOrd="0" presId="urn:microsoft.com/office/officeart/2008/layout/VerticalCurvedList"/>
    <dgm:cxn modelId="{8C0EAB48-FDF7-4AC0-97EA-41DAE3BFD54F}" type="presParOf" srcId="{A1E1E6C9-E34A-4643-89CD-72CD52C8BF9A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7536418-D03B-4288-A616-AAF706698C0C}">
      <dgm:prSet custT="1"/>
      <dgm:spPr/>
      <dgm:t>
        <a:bodyPr/>
        <a:lstStyle/>
        <a:p>
          <a:pPr algn="ctr"/>
          <a:r>
            <a:rPr lang="ru-RU" sz="1600" b="1" i="1" dirty="0" smtClean="0"/>
            <a:t>Разработан и внедрен полный пакет документов, регламентирующих деятельность факультета </a:t>
          </a:r>
          <a:endParaRPr lang="ru-RU" sz="1600" b="1" i="1" dirty="0"/>
        </a:p>
      </dgm:t>
    </dgm:pt>
    <dgm:pt modelId="{BC0DA8E4-2BA6-4133-811B-A1CC9CB6AB59}" type="parTrans" cxnId="{8F28ABEF-06EC-48EB-8632-EA98A096EF4A}">
      <dgm:prSet/>
      <dgm:spPr/>
      <dgm:t>
        <a:bodyPr/>
        <a:lstStyle/>
        <a:p>
          <a:endParaRPr lang="ru-RU"/>
        </a:p>
      </dgm:t>
    </dgm:pt>
    <dgm:pt modelId="{22204597-9CB8-4750-87ED-B7EA8E66C675}" type="sibTrans" cxnId="{8F28ABEF-06EC-48EB-8632-EA98A096EF4A}">
      <dgm:prSet/>
      <dgm:spPr/>
      <dgm:t>
        <a:bodyPr/>
        <a:lstStyle/>
        <a:p>
          <a:endParaRPr lang="ru-RU"/>
        </a:p>
      </dgm:t>
    </dgm:pt>
    <dgm:pt modelId="{3A9F3DE0-227B-40DD-9BC4-F81EE9D3F726}">
      <dgm:prSet custT="1"/>
      <dgm:spPr/>
      <dgm:t>
        <a:bodyPr/>
        <a:lstStyle/>
        <a:p>
          <a:pPr marL="0" indent="0" algn="ctr"/>
          <a:r>
            <a:rPr lang="ru-RU" sz="1600" b="1" i="1" dirty="0" smtClean="0"/>
            <a:t>Двукратное увеличение контингента обучающихся, </a:t>
          </a:r>
          <a:br>
            <a:rPr lang="ru-RU" sz="1600" b="1" i="1" dirty="0" smtClean="0"/>
          </a:br>
          <a:r>
            <a:rPr lang="ru-RU" sz="1600" b="1" i="1" dirty="0" smtClean="0"/>
            <a:t>в первую очередь, на внебюджетной основе</a:t>
          </a:r>
          <a:endParaRPr lang="ru-RU" sz="1600" b="1" i="1" dirty="0"/>
        </a:p>
      </dgm:t>
    </dgm:pt>
    <dgm:pt modelId="{A851B0BC-4C5A-4F43-A1BF-DB162DFB13D6}" type="parTrans" cxnId="{4CE511BB-6267-4794-9D44-605608F404D4}">
      <dgm:prSet/>
      <dgm:spPr/>
      <dgm:t>
        <a:bodyPr/>
        <a:lstStyle/>
        <a:p>
          <a:endParaRPr lang="ru-RU"/>
        </a:p>
      </dgm:t>
    </dgm:pt>
    <dgm:pt modelId="{62604C5B-600F-4FF1-B2E6-5B0281C2A7F2}" type="sibTrans" cxnId="{4CE511BB-6267-4794-9D44-605608F404D4}">
      <dgm:prSet/>
      <dgm:spPr/>
      <dgm:t>
        <a:bodyPr/>
        <a:lstStyle/>
        <a:p>
          <a:endParaRPr lang="ru-RU"/>
        </a:p>
      </dgm:t>
    </dgm:pt>
    <dgm:pt modelId="{61740647-339A-466E-9D68-C221B2391283}">
      <dgm:prSet custT="1"/>
      <dgm:spPr/>
      <dgm:t>
        <a:bodyPr/>
        <a:lstStyle/>
        <a:p>
          <a:r>
            <a:rPr lang="ru-RU" altLang="ru-RU" sz="1600" b="1" i="1" dirty="0" smtClean="0"/>
            <a:t>«Всероссийская олимпиада среди иностранных студентов» с участием 40 вузов Российской Федерации.</a:t>
          </a:r>
          <a:endParaRPr lang="ru-RU" altLang="ru-RU" sz="1600" b="1" i="1" dirty="0"/>
        </a:p>
      </dgm:t>
    </dgm:pt>
    <dgm:pt modelId="{0A275214-0249-4C5B-8B05-218536DC88BD}" type="parTrans" cxnId="{F196915C-1FE2-4B35-B792-7994D25A73B4}">
      <dgm:prSet/>
      <dgm:spPr/>
      <dgm:t>
        <a:bodyPr/>
        <a:lstStyle/>
        <a:p>
          <a:endParaRPr lang="ru-RU"/>
        </a:p>
      </dgm:t>
    </dgm:pt>
    <dgm:pt modelId="{486758E9-814D-45AF-8925-4D35AD2662AA}" type="sibTrans" cxnId="{F196915C-1FE2-4B35-B792-7994D25A73B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</dgm:pt>
    <dgm:pt modelId="{41BFB748-96EE-4EF7-B07E-427E0D9ECDA8}" type="pres">
      <dgm:prSet presAssocID="{C54781C3-3B9B-456C-B2AE-71FE2093BED0}" presName="cycle" presStyleCnt="0"/>
      <dgm:spPr/>
    </dgm:pt>
    <dgm:pt modelId="{29D79720-4954-47C4-835D-EA0E00CA3FE3}" type="pres">
      <dgm:prSet presAssocID="{C54781C3-3B9B-456C-B2AE-71FE2093BED0}" presName="srcNode" presStyleLbl="node1" presStyleIdx="0" presStyleCnt="3"/>
      <dgm:spPr/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</dgm:pt>
    <dgm:pt modelId="{B944A13A-D874-4C25-940B-E760EF6FD8CD}" type="pres">
      <dgm:prSet presAssocID="{C54781C3-3B9B-456C-B2AE-71FE2093BED0}" presName="dstNode" presStyleLbl="node1" presStyleIdx="0" presStyleCnt="3"/>
      <dgm:spPr/>
    </dgm:pt>
    <dgm:pt modelId="{E73E7AA0-80A2-4F0B-8408-9F4FE118B7F0}" type="pres">
      <dgm:prSet presAssocID="{37536418-D03B-4288-A616-AAF706698C0C}" presName="text_1" presStyleLbl="node1" presStyleIdx="0" presStyleCnt="3" custScaleY="11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5F94-D9E3-484E-8F17-C3F4D3FA8645}" type="pres">
      <dgm:prSet presAssocID="{37536418-D03B-4288-A616-AAF706698C0C}" presName="accent_1" presStyleCnt="0"/>
      <dgm:spPr/>
    </dgm:pt>
    <dgm:pt modelId="{E9D62912-C715-4E51-8C8D-A516BAD3774D}" type="pres">
      <dgm:prSet presAssocID="{37536418-D03B-4288-A616-AAF706698C0C}" presName="accentRepeatNode" presStyleLbl="solidFgAcc1" presStyleIdx="0" presStyleCnt="3"/>
      <dgm:spPr>
        <a:prstGeom prst="roundRect">
          <a:avLst/>
        </a:prstGeom>
      </dgm:spPr>
    </dgm:pt>
    <dgm:pt modelId="{98F77271-35C5-409A-B83B-0392E42677E7}" type="pres">
      <dgm:prSet presAssocID="{61740647-339A-466E-9D68-C221B2391283}" presName="text_2" presStyleLbl="node1" presStyleIdx="1" presStyleCnt="3" custScaleY="117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B6A3D-4DDE-42B2-BD87-B9ACE1FB756E}" type="pres">
      <dgm:prSet presAssocID="{61740647-339A-466E-9D68-C221B2391283}" presName="accent_2" presStyleCnt="0"/>
      <dgm:spPr/>
    </dgm:pt>
    <dgm:pt modelId="{5C3FF95E-292F-40A4-8014-4A83E15E7C95}" type="pres">
      <dgm:prSet presAssocID="{61740647-339A-466E-9D68-C221B2391283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F422E9-2D2F-4E7A-82E5-0BF30C1A9EFD}" type="pres">
      <dgm:prSet presAssocID="{3A9F3DE0-227B-40DD-9BC4-F81EE9D3F726}" presName="text_3" presStyleLbl="node1" presStyleIdx="2" presStyleCnt="3" custScaleY="12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B4D58-156B-4E45-839F-3F2A707416A3}" type="pres">
      <dgm:prSet presAssocID="{3A9F3DE0-227B-40DD-9BC4-F81EE9D3F726}" presName="accent_3" presStyleCnt="0"/>
      <dgm:spPr/>
    </dgm:pt>
    <dgm:pt modelId="{61BB195A-0A62-456E-BCC8-893A48C75742}" type="pres">
      <dgm:prSet presAssocID="{3A9F3DE0-227B-40DD-9BC4-F81EE9D3F726}" presName="accentRepeatNode" presStyleLbl="solidFgAcc1" presStyleIdx="2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B807E02-07C5-44A3-8761-626DD8D70790}" type="presOf" srcId="{C54781C3-3B9B-456C-B2AE-71FE2093BED0}" destId="{9F1BACDA-B4DD-4DDE-8430-59D44A43D6A7}" srcOrd="0" destOrd="0" presId="urn:microsoft.com/office/officeart/2008/layout/VerticalCurvedList"/>
    <dgm:cxn modelId="{54F379CB-7815-4D8F-A9B6-44C4454B6AFA}" type="presOf" srcId="{37536418-D03B-4288-A616-AAF706698C0C}" destId="{E73E7AA0-80A2-4F0B-8408-9F4FE118B7F0}" srcOrd="0" destOrd="0" presId="urn:microsoft.com/office/officeart/2008/layout/VerticalCurvedList"/>
    <dgm:cxn modelId="{4326B320-19A0-4AA1-9424-DFFA0B61DA8A}" type="presOf" srcId="{22204597-9CB8-4750-87ED-B7EA8E66C675}" destId="{DA3E693E-0037-4DF9-8D60-F6DC259BCDE3}" srcOrd="0" destOrd="0" presId="urn:microsoft.com/office/officeart/2008/layout/VerticalCurvedList"/>
    <dgm:cxn modelId="{F196915C-1FE2-4B35-B792-7994D25A73B4}" srcId="{C54781C3-3B9B-456C-B2AE-71FE2093BED0}" destId="{61740647-339A-466E-9D68-C221B2391283}" srcOrd="1" destOrd="0" parTransId="{0A275214-0249-4C5B-8B05-218536DC88BD}" sibTransId="{486758E9-814D-45AF-8925-4D35AD2662AA}"/>
    <dgm:cxn modelId="{565BE096-9933-49A8-805A-9890E16623F8}" type="presOf" srcId="{61740647-339A-466E-9D68-C221B2391283}" destId="{98F77271-35C5-409A-B83B-0392E42677E7}" srcOrd="0" destOrd="0" presId="urn:microsoft.com/office/officeart/2008/layout/VerticalCurvedList"/>
    <dgm:cxn modelId="{88E77BAF-EFC6-47B2-AC35-CF9C0959B03C}" type="presOf" srcId="{3A9F3DE0-227B-40DD-9BC4-F81EE9D3F726}" destId="{A7F422E9-2D2F-4E7A-82E5-0BF30C1A9EFD}" srcOrd="0" destOrd="0" presId="urn:microsoft.com/office/officeart/2008/layout/VerticalCurvedList"/>
    <dgm:cxn modelId="{4CE511BB-6267-4794-9D44-605608F404D4}" srcId="{C54781C3-3B9B-456C-B2AE-71FE2093BED0}" destId="{3A9F3DE0-227B-40DD-9BC4-F81EE9D3F726}" srcOrd="2" destOrd="0" parTransId="{A851B0BC-4C5A-4F43-A1BF-DB162DFB13D6}" sibTransId="{62604C5B-600F-4FF1-B2E6-5B0281C2A7F2}"/>
    <dgm:cxn modelId="{8F28ABEF-06EC-48EB-8632-EA98A096EF4A}" srcId="{C54781C3-3B9B-456C-B2AE-71FE2093BED0}" destId="{37536418-D03B-4288-A616-AAF706698C0C}" srcOrd="0" destOrd="0" parTransId="{BC0DA8E4-2BA6-4133-811B-A1CC9CB6AB59}" sibTransId="{22204597-9CB8-4750-87ED-B7EA8E66C675}"/>
    <dgm:cxn modelId="{4A06E37C-DBE6-4AFE-B5B6-AC7D0EAF7241}" type="presParOf" srcId="{9F1BACDA-B4DD-4DDE-8430-59D44A43D6A7}" destId="{25FA6694-CC8E-4181-A26A-7CB21275400D}" srcOrd="0" destOrd="0" presId="urn:microsoft.com/office/officeart/2008/layout/VerticalCurvedList"/>
    <dgm:cxn modelId="{BCDD5CF3-1D27-4317-B781-51FEB889821C}" type="presParOf" srcId="{25FA6694-CC8E-4181-A26A-7CB21275400D}" destId="{41BFB748-96EE-4EF7-B07E-427E0D9ECDA8}" srcOrd="0" destOrd="0" presId="urn:microsoft.com/office/officeart/2008/layout/VerticalCurvedList"/>
    <dgm:cxn modelId="{970B8F6B-6EA5-46C7-AD3F-960FC3B12EE8}" type="presParOf" srcId="{41BFB748-96EE-4EF7-B07E-427E0D9ECDA8}" destId="{29D79720-4954-47C4-835D-EA0E00CA3FE3}" srcOrd="0" destOrd="0" presId="urn:microsoft.com/office/officeart/2008/layout/VerticalCurvedList"/>
    <dgm:cxn modelId="{01996BD2-9EF0-4F49-A746-BC3A87B0E4DB}" type="presParOf" srcId="{41BFB748-96EE-4EF7-B07E-427E0D9ECDA8}" destId="{DA3E693E-0037-4DF9-8D60-F6DC259BCDE3}" srcOrd="1" destOrd="0" presId="urn:microsoft.com/office/officeart/2008/layout/VerticalCurvedList"/>
    <dgm:cxn modelId="{D4F297DB-F6A5-46C2-977A-3FE574FCC88E}" type="presParOf" srcId="{41BFB748-96EE-4EF7-B07E-427E0D9ECDA8}" destId="{5E87E1D9-477F-40FB-932A-7F5D80DD940B}" srcOrd="2" destOrd="0" presId="urn:microsoft.com/office/officeart/2008/layout/VerticalCurvedList"/>
    <dgm:cxn modelId="{DE83A35C-05BB-47AE-A38D-63611576986B}" type="presParOf" srcId="{41BFB748-96EE-4EF7-B07E-427E0D9ECDA8}" destId="{B944A13A-D874-4C25-940B-E760EF6FD8CD}" srcOrd="3" destOrd="0" presId="urn:microsoft.com/office/officeart/2008/layout/VerticalCurvedList"/>
    <dgm:cxn modelId="{B8644381-FA58-4DC5-B23E-B6C2FF1A4A20}" type="presParOf" srcId="{25FA6694-CC8E-4181-A26A-7CB21275400D}" destId="{E73E7AA0-80A2-4F0B-8408-9F4FE118B7F0}" srcOrd="1" destOrd="0" presId="urn:microsoft.com/office/officeart/2008/layout/VerticalCurvedList"/>
    <dgm:cxn modelId="{4ADA9B90-8E1D-4601-B10E-3EA96ABF405E}" type="presParOf" srcId="{25FA6694-CC8E-4181-A26A-7CB21275400D}" destId="{67865F94-D9E3-484E-8F17-C3F4D3FA8645}" srcOrd="2" destOrd="0" presId="urn:microsoft.com/office/officeart/2008/layout/VerticalCurvedList"/>
    <dgm:cxn modelId="{B1027869-C7B6-49B3-96DA-F91B0CBB0EED}" type="presParOf" srcId="{67865F94-D9E3-484E-8F17-C3F4D3FA8645}" destId="{E9D62912-C715-4E51-8C8D-A516BAD3774D}" srcOrd="0" destOrd="0" presId="urn:microsoft.com/office/officeart/2008/layout/VerticalCurvedList"/>
    <dgm:cxn modelId="{46B8F273-2321-44B1-8216-7A2D4020B126}" type="presParOf" srcId="{25FA6694-CC8E-4181-A26A-7CB21275400D}" destId="{98F77271-35C5-409A-B83B-0392E42677E7}" srcOrd="3" destOrd="0" presId="urn:microsoft.com/office/officeart/2008/layout/VerticalCurvedList"/>
    <dgm:cxn modelId="{BF36626A-4FFE-4961-B150-7562CC01E3B1}" type="presParOf" srcId="{25FA6694-CC8E-4181-A26A-7CB21275400D}" destId="{CA9B6A3D-4DDE-42B2-BD87-B9ACE1FB756E}" srcOrd="4" destOrd="0" presId="urn:microsoft.com/office/officeart/2008/layout/VerticalCurvedList"/>
    <dgm:cxn modelId="{F076779A-B005-4ACB-8E67-F6F6CDEF3F2E}" type="presParOf" srcId="{CA9B6A3D-4DDE-42B2-BD87-B9ACE1FB756E}" destId="{5C3FF95E-292F-40A4-8014-4A83E15E7C95}" srcOrd="0" destOrd="0" presId="urn:microsoft.com/office/officeart/2008/layout/VerticalCurvedList"/>
    <dgm:cxn modelId="{3F1F90AD-3F85-448F-B3EB-94DBB1EBF198}" type="presParOf" srcId="{25FA6694-CC8E-4181-A26A-7CB21275400D}" destId="{A7F422E9-2D2F-4E7A-82E5-0BF30C1A9EFD}" srcOrd="5" destOrd="0" presId="urn:microsoft.com/office/officeart/2008/layout/VerticalCurvedList"/>
    <dgm:cxn modelId="{7D66BE48-954E-4F3D-A07C-9EE4984B0C93}" type="presParOf" srcId="{25FA6694-CC8E-4181-A26A-7CB21275400D}" destId="{100B4D58-156B-4E45-839F-3F2A707416A3}" srcOrd="6" destOrd="0" presId="urn:microsoft.com/office/officeart/2008/layout/VerticalCurvedList"/>
    <dgm:cxn modelId="{790CBA18-4BA8-4299-A431-43E97B92C7A7}" type="presParOf" srcId="{100B4D58-156B-4E45-839F-3F2A707416A3}" destId="{61BB195A-0A62-456E-BCC8-893A48C757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14ED9D3-2F95-4354-97D4-6F07DC171804}">
      <dgm:prSet custT="1"/>
      <dgm:spPr/>
      <dgm:t>
        <a:bodyPr/>
        <a:lstStyle/>
        <a:p>
          <a:pPr algn="ctr"/>
          <a:r>
            <a:rPr lang="ru-RU" sz="1600" b="1" i="1" dirty="0" smtClean="0"/>
            <a:t>Организованы работы по мониторингу трудоустройства выпускников, ведению реестра последипломного сопровождения</a:t>
          </a:r>
          <a:endParaRPr lang="ru-RU" sz="1600" b="1" i="1" dirty="0"/>
        </a:p>
      </dgm:t>
    </dgm:pt>
    <dgm:pt modelId="{6BD61891-38F8-46D3-8575-D4FB75280A1F}" type="parTrans" cxnId="{D04E52FE-D5B2-40FE-BCC4-9A1ED3701BD9}">
      <dgm:prSet/>
      <dgm:spPr/>
      <dgm:t>
        <a:bodyPr/>
        <a:lstStyle/>
        <a:p>
          <a:endParaRPr lang="ru-RU"/>
        </a:p>
      </dgm:t>
    </dgm:pt>
    <dgm:pt modelId="{641D3437-83E7-45AD-B9A2-4AEE39DF3DE4}" type="sibTrans" cxnId="{D04E52FE-D5B2-40FE-BCC4-9A1ED3701BD9}">
      <dgm:prSet/>
      <dgm:spPr/>
      <dgm:t>
        <a:bodyPr/>
        <a:lstStyle/>
        <a:p>
          <a:endParaRPr lang="ru-RU"/>
        </a:p>
      </dgm:t>
    </dgm:pt>
    <dgm:pt modelId="{B4C877CC-57AC-425B-91B9-1E9A73B792CC}">
      <dgm:prSet custT="1"/>
      <dgm:spPr/>
      <dgm:t>
        <a:bodyPr/>
        <a:lstStyle/>
        <a:p>
          <a:pPr algn="ctr"/>
          <a:r>
            <a:rPr lang="ru-RU" sz="1600" b="1" i="1" dirty="0" smtClean="0"/>
            <a:t>Деятельность факультета и его процессы организованы в соответствии с системой менеджмента качества</a:t>
          </a:r>
          <a:endParaRPr lang="ru-RU" sz="1600" b="1" i="1" dirty="0"/>
        </a:p>
      </dgm:t>
    </dgm:pt>
    <dgm:pt modelId="{DC8574DA-A856-47A6-868B-B4989EB56EE1}" type="parTrans" cxnId="{4065A756-F1F3-4643-B3B2-582CEAA488CD}">
      <dgm:prSet/>
      <dgm:spPr/>
      <dgm:t>
        <a:bodyPr/>
        <a:lstStyle/>
        <a:p>
          <a:endParaRPr lang="ru-RU"/>
        </a:p>
      </dgm:t>
    </dgm:pt>
    <dgm:pt modelId="{3B7D5127-9FC8-4CFA-B7F0-7C3027368B38}" type="sibTrans" cxnId="{4065A756-F1F3-4643-B3B2-582CEAA488CD}">
      <dgm:prSet/>
      <dgm:spPr/>
      <dgm:t>
        <a:bodyPr/>
        <a:lstStyle/>
        <a:p>
          <a:endParaRPr lang="ru-RU"/>
        </a:p>
      </dgm:t>
    </dgm:pt>
    <dgm:pt modelId="{F736AD28-3563-4756-9FC8-486B896A8BBB}">
      <dgm:prSet custT="1"/>
      <dgm:spPr/>
      <dgm:t>
        <a:bodyPr/>
        <a:lstStyle/>
        <a:p>
          <a:pPr algn="ctr"/>
          <a:r>
            <a:rPr lang="ru-RU" sz="1600" b="1" i="1" dirty="0" smtClean="0"/>
            <a:t>Высокая публикационная активность сотрудников в журналах, индексируемых в  </a:t>
          </a:r>
          <a:r>
            <a:rPr lang="en-US" sz="1600" b="1" i="1" dirty="0" err="1" smtClean="0"/>
            <a:t>WoS</a:t>
          </a:r>
          <a:r>
            <a:rPr lang="en-US" sz="1600" b="1" i="1" dirty="0" smtClean="0"/>
            <a:t> </a:t>
          </a:r>
          <a:r>
            <a:rPr lang="ru-RU" sz="1600" b="1" i="1" dirty="0" smtClean="0"/>
            <a:t>и </a:t>
          </a:r>
          <a:r>
            <a:rPr lang="en-US" sz="1600" b="1" i="1" dirty="0" smtClean="0"/>
            <a:t>Scopus</a:t>
          </a:r>
          <a:endParaRPr lang="ru-RU" sz="1600" b="1" i="1" dirty="0"/>
        </a:p>
      </dgm:t>
    </dgm:pt>
    <dgm:pt modelId="{9604639A-04E9-405B-B25E-6CDAB362066D}" type="parTrans" cxnId="{6D9635BB-AFD7-4787-9834-206DDE50FFA4}">
      <dgm:prSet/>
      <dgm:spPr/>
      <dgm:t>
        <a:bodyPr/>
        <a:lstStyle/>
        <a:p>
          <a:endParaRPr lang="ru-RU"/>
        </a:p>
      </dgm:t>
    </dgm:pt>
    <dgm:pt modelId="{B093BD1D-4883-48FC-9FC6-004F284E38B1}" type="sibTrans" cxnId="{6D9635BB-AFD7-4787-9834-206DDE50FFA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</dgm:pt>
    <dgm:pt modelId="{41BFB748-96EE-4EF7-B07E-427E0D9ECDA8}" type="pres">
      <dgm:prSet presAssocID="{C54781C3-3B9B-456C-B2AE-71FE2093BED0}" presName="cycle" presStyleCnt="0"/>
      <dgm:spPr/>
    </dgm:pt>
    <dgm:pt modelId="{29D79720-4954-47C4-835D-EA0E00CA3FE3}" type="pres">
      <dgm:prSet presAssocID="{C54781C3-3B9B-456C-B2AE-71FE2093BED0}" presName="srcNode" presStyleLbl="node1" presStyleIdx="0" presStyleCnt="3"/>
      <dgm:spPr/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</dgm:pt>
    <dgm:pt modelId="{B944A13A-D874-4C25-940B-E760EF6FD8CD}" type="pres">
      <dgm:prSet presAssocID="{C54781C3-3B9B-456C-B2AE-71FE2093BED0}" presName="dstNode" presStyleLbl="node1" presStyleIdx="0" presStyleCnt="3"/>
      <dgm:spPr/>
    </dgm:pt>
    <dgm:pt modelId="{C45AAA92-2262-4ECC-B967-67ECDF375D6A}" type="pres">
      <dgm:prSet presAssocID="{514ED9D3-2F95-4354-97D4-6F07DC17180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8232F-FEBF-4A5F-983D-2EDD51F6E22B}" type="pres">
      <dgm:prSet presAssocID="{514ED9D3-2F95-4354-97D4-6F07DC171804}" presName="accent_1" presStyleCnt="0"/>
      <dgm:spPr/>
    </dgm:pt>
    <dgm:pt modelId="{46DB80BD-BB19-4351-9512-02F5D9830BC2}" type="pres">
      <dgm:prSet presAssocID="{514ED9D3-2F95-4354-97D4-6F07DC171804}" presName="accentRepeatNode" presStyleLbl="solidFgAcc1" presStyleIdx="0" presStyleCnt="3" custScaleX="78271" custScaleY="88819"/>
      <dgm:spPr>
        <a:prstGeom prst="roundRect">
          <a:avLst/>
        </a:prstGeom>
      </dgm:spPr>
    </dgm:pt>
    <dgm:pt modelId="{F4CAF4DF-7837-4288-ACAA-38158A87BF61}" type="pres">
      <dgm:prSet presAssocID="{B4C877CC-57AC-425B-91B9-1E9A73B792C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4E00-A4D9-47CC-B2C8-37E5EE5A36DC}" type="pres">
      <dgm:prSet presAssocID="{B4C877CC-57AC-425B-91B9-1E9A73B792CC}" presName="accent_2" presStyleCnt="0"/>
      <dgm:spPr/>
    </dgm:pt>
    <dgm:pt modelId="{B10048B1-26C8-4286-AFE1-8B9F1475F762}" type="pres">
      <dgm:prSet presAssocID="{B4C877CC-57AC-425B-91B9-1E9A73B792CC}" presName="accentRepeatNode" presStyleLbl="solidFgAcc1" presStyleIdx="1" presStyleCnt="3" custScaleX="82692" custScaleY="80536"/>
      <dgm:spPr>
        <a:prstGeom prst="roundRect">
          <a:avLst/>
        </a:prstGeom>
      </dgm:spPr>
    </dgm:pt>
    <dgm:pt modelId="{4B3809F5-E10F-49C3-AF85-0315A0650CD0}" type="pres">
      <dgm:prSet presAssocID="{F736AD28-3563-4756-9FC8-486B896A8B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5FEC9-DB77-4A33-A12B-F1AED11135FE}" type="pres">
      <dgm:prSet presAssocID="{F736AD28-3563-4756-9FC8-486B896A8BBB}" presName="accent_3" presStyleCnt="0"/>
      <dgm:spPr/>
    </dgm:pt>
    <dgm:pt modelId="{67CD4252-A242-4AC6-8789-EC38B98EEB4D}" type="pres">
      <dgm:prSet presAssocID="{F736AD28-3563-4756-9FC8-486B896A8BBB}" presName="accentRepeatNode" presStyleLbl="solidFgAcc1" presStyleIdx="2" presStyleCnt="3" custScaleX="85790" custScaleY="91300"/>
      <dgm:spPr>
        <a:prstGeom prst="roundRect">
          <a:avLst/>
        </a:prstGeom>
      </dgm:spPr>
    </dgm:pt>
  </dgm:ptLst>
  <dgm:cxnLst>
    <dgm:cxn modelId="{1B807E02-07C5-44A3-8761-626DD8D70790}" type="presOf" srcId="{C54781C3-3B9B-456C-B2AE-71FE2093BED0}" destId="{9F1BACDA-B4DD-4DDE-8430-59D44A43D6A7}" srcOrd="0" destOrd="0" presId="urn:microsoft.com/office/officeart/2008/layout/VerticalCurvedList"/>
    <dgm:cxn modelId="{C52A8C65-8A04-4C2D-9121-F54DCBF86A67}" type="presOf" srcId="{B4C877CC-57AC-425B-91B9-1E9A73B792CC}" destId="{F4CAF4DF-7837-4288-ACAA-38158A87BF61}" srcOrd="0" destOrd="0" presId="urn:microsoft.com/office/officeart/2008/layout/VerticalCurvedList"/>
    <dgm:cxn modelId="{00213F01-92AB-4615-86FD-90CE7A743AD9}" type="presOf" srcId="{641D3437-83E7-45AD-B9A2-4AEE39DF3DE4}" destId="{DA3E693E-0037-4DF9-8D60-F6DC259BCDE3}" srcOrd="0" destOrd="0" presId="urn:microsoft.com/office/officeart/2008/layout/VerticalCurvedList"/>
    <dgm:cxn modelId="{167CAAD0-B82F-4E0B-809D-3D8291861801}" type="presOf" srcId="{F736AD28-3563-4756-9FC8-486B896A8BBB}" destId="{4B3809F5-E10F-49C3-AF85-0315A0650CD0}" srcOrd="0" destOrd="0" presId="urn:microsoft.com/office/officeart/2008/layout/VerticalCurvedList"/>
    <dgm:cxn modelId="{6D9635BB-AFD7-4787-9834-206DDE50FFA4}" srcId="{C54781C3-3B9B-456C-B2AE-71FE2093BED0}" destId="{F736AD28-3563-4756-9FC8-486B896A8BBB}" srcOrd="2" destOrd="0" parTransId="{9604639A-04E9-405B-B25E-6CDAB362066D}" sibTransId="{B093BD1D-4883-48FC-9FC6-004F284E38B1}"/>
    <dgm:cxn modelId="{D04E52FE-D5B2-40FE-BCC4-9A1ED3701BD9}" srcId="{C54781C3-3B9B-456C-B2AE-71FE2093BED0}" destId="{514ED9D3-2F95-4354-97D4-6F07DC171804}" srcOrd="0" destOrd="0" parTransId="{6BD61891-38F8-46D3-8575-D4FB75280A1F}" sibTransId="{641D3437-83E7-45AD-B9A2-4AEE39DF3DE4}"/>
    <dgm:cxn modelId="{4065A756-F1F3-4643-B3B2-582CEAA488CD}" srcId="{C54781C3-3B9B-456C-B2AE-71FE2093BED0}" destId="{B4C877CC-57AC-425B-91B9-1E9A73B792CC}" srcOrd="1" destOrd="0" parTransId="{DC8574DA-A856-47A6-868B-B4989EB56EE1}" sibTransId="{3B7D5127-9FC8-4CFA-B7F0-7C3027368B38}"/>
    <dgm:cxn modelId="{F441C73E-D07F-4F24-A12A-9E5A92C3874F}" type="presOf" srcId="{514ED9D3-2F95-4354-97D4-6F07DC171804}" destId="{C45AAA92-2262-4ECC-B967-67ECDF375D6A}" srcOrd="0" destOrd="0" presId="urn:microsoft.com/office/officeart/2008/layout/VerticalCurvedList"/>
    <dgm:cxn modelId="{4A06E37C-DBE6-4AFE-B5B6-AC7D0EAF7241}" type="presParOf" srcId="{9F1BACDA-B4DD-4DDE-8430-59D44A43D6A7}" destId="{25FA6694-CC8E-4181-A26A-7CB21275400D}" srcOrd="0" destOrd="0" presId="urn:microsoft.com/office/officeart/2008/layout/VerticalCurvedList"/>
    <dgm:cxn modelId="{BCDD5CF3-1D27-4317-B781-51FEB889821C}" type="presParOf" srcId="{25FA6694-CC8E-4181-A26A-7CB21275400D}" destId="{41BFB748-96EE-4EF7-B07E-427E0D9ECDA8}" srcOrd="0" destOrd="0" presId="urn:microsoft.com/office/officeart/2008/layout/VerticalCurvedList"/>
    <dgm:cxn modelId="{970B8F6B-6EA5-46C7-AD3F-960FC3B12EE8}" type="presParOf" srcId="{41BFB748-96EE-4EF7-B07E-427E0D9ECDA8}" destId="{29D79720-4954-47C4-835D-EA0E00CA3FE3}" srcOrd="0" destOrd="0" presId="urn:microsoft.com/office/officeart/2008/layout/VerticalCurvedList"/>
    <dgm:cxn modelId="{01996BD2-9EF0-4F49-A746-BC3A87B0E4DB}" type="presParOf" srcId="{41BFB748-96EE-4EF7-B07E-427E0D9ECDA8}" destId="{DA3E693E-0037-4DF9-8D60-F6DC259BCDE3}" srcOrd="1" destOrd="0" presId="urn:microsoft.com/office/officeart/2008/layout/VerticalCurvedList"/>
    <dgm:cxn modelId="{D4F297DB-F6A5-46C2-977A-3FE574FCC88E}" type="presParOf" srcId="{41BFB748-96EE-4EF7-B07E-427E0D9ECDA8}" destId="{5E87E1D9-477F-40FB-932A-7F5D80DD940B}" srcOrd="2" destOrd="0" presId="urn:microsoft.com/office/officeart/2008/layout/VerticalCurvedList"/>
    <dgm:cxn modelId="{DE83A35C-05BB-47AE-A38D-63611576986B}" type="presParOf" srcId="{41BFB748-96EE-4EF7-B07E-427E0D9ECDA8}" destId="{B944A13A-D874-4C25-940B-E760EF6FD8CD}" srcOrd="3" destOrd="0" presId="urn:microsoft.com/office/officeart/2008/layout/VerticalCurvedList"/>
    <dgm:cxn modelId="{06891078-5CE4-4A2D-9FD5-F3D3F52110E7}" type="presParOf" srcId="{25FA6694-CC8E-4181-A26A-7CB21275400D}" destId="{C45AAA92-2262-4ECC-B967-67ECDF375D6A}" srcOrd="1" destOrd="0" presId="urn:microsoft.com/office/officeart/2008/layout/VerticalCurvedList"/>
    <dgm:cxn modelId="{495EDDAE-68E7-4787-8516-3DD556826FC1}" type="presParOf" srcId="{25FA6694-CC8E-4181-A26A-7CB21275400D}" destId="{E9D8232F-FEBF-4A5F-983D-2EDD51F6E22B}" srcOrd="2" destOrd="0" presId="urn:microsoft.com/office/officeart/2008/layout/VerticalCurvedList"/>
    <dgm:cxn modelId="{877201E1-A953-40E9-912A-471A0554E474}" type="presParOf" srcId="{E9D8232F-FEBF-4A5F-983D-2EDD51F6E22B}" destId="{46DB80BD-BB19-4351-9512-02F5D9830BC2}" srcOrd="0" destOrd="0" presId="urn:microsoft.com/office/officeart/2008/layout/VerticalCurvedList"/>
    <dgm:cxn modelId="{FBD1248A-783E-40B2-8557-45222F9A7ED7}" type="presParOf" srcId="{25FA6694-CC8E-4181-A26A-7CB21275400D}" destId="{F4CAF4DF-7837-4288-ACAA-38158A87BF61}" srcOrd="3" destOrd="0" presId="urn:microsoft.com/office/officeart/2008/layout/VerticalCurvedList"/>
    <dgm:cxn modelId="{D3A236BD-8B9F-4FB4-9E53-FA395AB585EC}" type="presParOf" srcId="{25FA6694-CC8E-4181-A26A-7CB21275400D}" destId="{5EEC4E00-A4D9-47CC-B2C8-37E5EE5A36DC}" srcOrd="4" destOrd="0" presId="urn:microsoft.com/office/officeart/2008/layout/VerticalCurvedList"/>
    <dgm:cxn modelId="{95DA58AA-B14A-40F7-8398-53BD28D97C65}" type="presParOf" srcId="{5EEC4E00-A4D9-47CC-B2C8-37E5EE5A36DC}" destId="{B10048B1-26C8-4286-AFE1-8B9F1475F762}" srcOrd="0" destOrd="0" presId="urn:microsoft.com/office/officeart/2008/layout/VerticalCurvedList"/>
    <dgm:cxn modelId="{44BDDF97-8FD2-48EA-993B-37A5EE394804}" type="presParOf" srcId="{25FA6694-CC8E-4181-A26A-7CB21275400D}" destId="{4B3809F5-E10F-49C3-AF85-0315A0650CD0}" srcOrd="5" destOrd="0" presId="urn:microsoft.com/office/officeart/2008/layout/VerticalCurvedList"/>
    <dgm:cxn modelId="{115B1F0E-0E30-403C-B709-028F1A1FEDAA}" type="presParOf" srcId="{25FA6694-CC8E-4181-A26A-7CB21275400D}" destId="{1415FEC9-DB77-4A33-A12B-F1AED11135FE}" srcOrd="6" destOrd="0" presId="urn:microsoft.com/office/officeart/2008/layout/VerticalCurvedList"/>
    <dgm:cxn modelId="{77CE359A-D9C7-4A43-A3B3-5C7EED6F19A8}" type="presParOf" srcId="{1415FEC9-DB77-4A33-A12B-F1AED11135FE}" destId="{67CD4252-A242-4AC6-8789-EC38B98EEB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Документооборот ведется на высшем уровне, систематическое повышение квалификации сотрудников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Средний балл ЕГЭ абитуриентов стабильно на высоком уровне, перевыполняется план внебюджетного приема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Высокие показатели кадрового обеспечения на факультете (% докторов наук, % ППС со степенью, доля молодых ученых)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Высокая результативность по </a:t>
          </a:r>
          <a:r>
            <a:rPr lang="ru-RU" sz="1600" b="1" i="1" dirty="0" err="1" smtClean="0"/>
            <a:t>грантовой</a:t>
          </a:r>
          <a:r>
            <a:rPr lang="ru-RU" sz="1600" b="1" i="1" dirty="0" smtClean="0"/>
            <a:t> деятельности  молодых преподавателей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Стабильно высокий контингент внебюджетных студентов, как в </a:t>
          </a:r>
          <a:r>
            <a:rPr lang="ru-RU" sz="1600" b="1" i="1" dirty="0" err="1" smtClean="0"/>
            <a:t>бакалавриате</a:t>
          </a:r>
          <a:r>
            <a:rPr lang="ru-RU" sz="1600" b="1" i="1" dirty="0" smtClean="0"/>
            <a:t>, так и в магистратуре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Стабильно устойчивое превышение базовых уровней показателей «суммарный долевой </a:t>
          </a:r>
          <a:r>
            <a:rPr lang="ru-RU" sz="1600" b="1" i="1" dirty="0" err="1" smtClean="0"/>
            <a:t>импакт</a:t>
          </a:r>
          <a:r>
            <a:rPr lang="ru-RU" sz="1600" b="1" i="1" dirty="0" smtClean="0"/>
            <a:t>-фактор статей», «средний индекс </a:t>
          </a:r>
          <a:r>
            <a:rPr lang="ru-RU" sz="1600" b="1" i="1" dirty="0" err="1" smtClean="0"/>
            <a:t>Хирша</a:t>
          </a:r>
          <a:r>
            <a:rPr lang="ru-RU" sz="1600" b="1" i="1" dirty="0" smtClean="0"/>
            <a:t>»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Лицензирование новых программ СПО для расширения спектра образовательных услуг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Увеличение контингента по программе ДПО «Переводчик в сфере профессиональной коммуникации» 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2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2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2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2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2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89B4158-F33A-4248-A095-8053A83A21DB}" type="pres">
      <dgm:prSet presAssocID="{74F5B331-9BA5-4DED-9465-FCEEB372C05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A96CA-59AA-47FC-8DFC-B5C6F9695704}" type="pres">
      <dgm:prSet presAssocID="{74F5B331-9BA5-4DED-9465-FCEEB372C05B}" presName="accent_2" presStyleCnt="0"/>
      <dgm:spPr/>
    </dgm:pt>
    <dgm:pt modelId="{1B43525A-6F5C-4EFD-AB56-3A5B45BFB9AA}" type="pres">
      <dgm:prSet presAssocID="{74F5B331-9BA5-4DED-9465-FCEEB372C05B}" presName="accentRepeatNode" presStyleLbl="solidFgAcc1" presStyleIdx="1" presStyleCnt="2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4FCB1425-6F6E-4AE3-8E48-01FCCC36623D}" srcId="{C54781C3-3B9B-456C-B2AE-71FE2093BED0}" destId="{74F5B331-9BA5-4DED-9465-FCEEB372C05B}" srcOrd="1" destOrd="0" parTransId="{E7FE3D7E-973F-4FFC-A037-1D52F0E9668D}" sibTransId="{89B4D068-1589-4262-BEC2-14B38C399946}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E15A5279-2942-4158-83EE-7043AA390575}" type="presOf" srcId="{74F5B331-9BA5-4DED-9465-FCEEB372C05B}" destId="{A89B4158-F33A-4248-A095-8053A83A21DB}" srcOrd="0" destOrd="0" presId="urn:microsoft.com/office/officeart/2008/layout/VerticalCurvedList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AD75796E-B45E-45DA-A83C-C9BA6A4ED565}" type="presParOf" srcId="{25FA6694-CC8E-4181-A26A-7CB21275400D}" destId="{A89B4158-F33A-4248-A095-8053A83A21DB}" srcOrd="3" destOrd="0" presId="urn:microsoft.com/office/officeart/2008/layout/VerticalCurvedList"/>
    <dgm:cxn modelId="{0F3534FF-8D2F-4A74-AC31-303EA4A086AB}" type="presParOf" srcId="{25FA6694-CC8E-4181-A26A-7CB21275400D}" destId="{F2EA96CA-59AA-47FC-8DFC-B5C6F9695704}" srcOrd="4" destOrd="0" presId="urn:microsoft.com/office/officeart/2008/layout/VerticalCurvedList"/>
    <dgm:cxn modelId="{E6CCA795-D982-4D19-972D-E812DE4ED59C}" type="presParOf" srcId="{F2EA96CA-59AA-47FC-8DFC-B5C6F9695704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altLang="ru-RU" sz="1600" b="1" i="1" dirty="0" smtClean="0"/>
            <a:t>Грант АН РТ. Победа в конкурсе молодежных научных грантов АН РТ в 2020г.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pPr algn="ctr"/>
          <a:r>
            <a:rPr lang="ru-RU" altLang="ru-RU" sz="1600" b="1" i="1" dirty="0" smtClean="0"/>
            <a:t>В 2020 г. зарегистрировано 2 объекта интеллектуальной собственности</a:t>
          </a:r>
          <a:endParaRPr lang="ru-RU" sz="1600" b="1" i="1" dirty="0" smtClean="0"/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altLang="ru-RU" sz="1600" b="1" i="1" dirty="0" smtClean="0"/>
            <a:t>За</a:t>
          </a:r>
          <a:r>
            <a:rPr lang="en-US" altLang="ru-RU" sz="1600" b="1" i="1" dirty="0" smtClean="0"/>
            <a:t> </a:t>
          </a:r>
          <a:r>
            <a:rPr lang="ru-RU" altLang="ru-RU" sz="1600" b="1" i="1" dirty="0" smtClean="0"/>
            <a:t>период с 1.03.</a:t>
          </a:r>
          <a:r>
            <a:rPr lang="en-US" altLang="ru-RU" sz="1600" b="1" i="1" dirty="0" smtClean="0"/>
            <a:t>2</a:t>
          </a:r>
          <a:r>
            <a:rPr lang="ru-RU" altLang="ru-RU" sz="1600" b="1" i="1" dirty="0" smtClean="0"/>
            <a:t>020</a:t>
          </a:r>
          <a:r>
            <a:rPr lang="en-US" altLang="ru-RU" sz="1600" b="1" i="1" dirty="0" smtClean="0"/>
            <a:t> </a:t>
          </a:r>
          <a:r>
            <a:rPr lang="ru-RU" altLang="ru-RU" sz="1600" b="1" i="1" dirty="0" smtClean="0"/>
            <a:t>г</a:t>
          </a:r>
          <a:r>
            <a:rPr lang="en-US" altLang="ru-RU" sz="1600" b="1" i="1" dirty="0" smtClean="0"/>
            <a:t>.</a:t>
          </a:r>
          <a:r>
            <a:rPr lang="ru-RU" altLang="ru-RU" sz="1600" b="1" i="1" dirty="0" smtClean="0"/>
            <a:t> по </a:t>
          </a:r>
          <a:r>
            <a:rPr lang="ru-RU" altLang="ru-RU" sz="1600" b="1" i="1" dirty="0" err="1" smtClean="0"/>
            <a:t>н.в</a:t>
          </a:r>
          <a:r>
            <a:rPr lang="ru-RU" altLang="ru-RU" sz="1600" b="1" i="1" dirty="0" smtClean="0"/>
            <a:t>. опубликовано </a:t>
          </a:r>
          <a:br>
            <a:rPr lang="ru-RU" altLang="ru-RU" sz="1600" b="1" i="1" dirty="0" smtClean="0"/>
          </a:br>
          <a:r>
            <a:rPr lang="en-US" altLang="ru-RU" sz="1600" b="1" i="1" dirty="0" smtClean="0"/>
            <a:t>1</a:t>
          </a:r>
          <a:r>
            <a:rPr lang="ru-RU" altLang="ru-RU" sz="1600" b="1" i="1" dirty="0" smtClean="0"/>
            <a:t>7</a:t>
          </a:r>
          <a:r>
            <a:rPr lang="en-US" altLang="ru-RU" sz="1600" b="1" i="1" dirty="0" smtClean="0"/>
            <a:t> </a:t>
          </a:r>
          <a:r>
            <a:rPr lang="ru-RU" altLang="ru-RU" sz="1600" b="1" i="1" dirty="0" smtClean="0"/>
            <a:t>научных статей, индексируемых в системах  </a:t>
          </a:r>
          <a:r>
            <a:rPr lang="en-US" altLang="ru-RU" sz="1600" b="1" i="1" dirty="0" smtClean="0"/>
            <a:t>Scopus</a:t>
          </a:r>
          <a:r>
            <a:rPr lang="ru-RU" altLang="ru-RU" sz="1600" b="1" i="1" dirty="0" smtClean="0"/>
            <a:t> и (или) </a:t>
          </a:r>
          <a:r>
            <a:rPr lang="en-US" altLang="ru-RU" sz="1600" b="1" i="1" dirty="0" err="1" smtClean="0"/>
            <a:t>WoS</a:t>
          </a:r>
          <a:r>
            <a:rPr lang="ru-RU" altLang="ru-RU" sz="1600" b="1" i="1" dirty="0" smtClean="0"/>
            <a:t> 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5 Грантов за отчетный период, включая НИР в рамках </a:t>
          </a:r>
          <a:r>
            <a:rPr lang="ru-RU" sz="1600" b="1" i="1" dirty="0" err="1" smtClean="0"/>
            <a:t>госзадания</a:t>
          </a:r>
          <a:r>
            <a:rPr lang="ru-RU" sz="1600" b="1" i="1" dirty="0" smtClean="0"/>
            <a:t>, грант РФФИ и грант Президента РФ по поддержке научных школ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pPr algn="ctr"/>
          <a:r>
            <a:rPr lang="ru-RU" sz="1600" b="1" i="1" dirty="0" smtClean="0"/>
            <a:t>Защита 3 диссертаций, из которых 1 докторская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Стабильно устойчивое превышение базовых уровней показателей «суммарный долевой </a:t>
          </a:r>
          <a:r>
            <a:rPr lang="ru-RU" sz="1600" b="1" i="1" dirty="0" err="1" smtClean="0"/>
            <a:t>импакт</a:t>
          </a:r>
          <a:r>
            <a:rPr lang="ru-RU" sz="1600" b="1" i="1" dirty="0" smtClean="0"/>
            <a:t>-фактор статей», «средний индекс </a:t>
          </a:r>
          <a:r>
            <a:rPr lang="ru-RU" sz="1600" b="1" i="1" dirty="0" err="1" smtClean="0"/>
            <a:t>Хирша</a:t>
          </a:r>
          <a:r>
            <a:rPr lang="ru-RU" sz="1600" b="1" i="1" dirty="0" smtClean="0"/>
            <a:t>»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Организация форума  молодежи «Голос молодых», ежегодное мероприятие «Брифинг»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Тематика курсового и дипломного проектирования актуальна для отраслевых предприятий региона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2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2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2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2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2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2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Все виды практики реализуются на профильных предприятиях отрасли в 6 регионах РФ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Кафедра участвует в реализации программ ДПО. </a:t>
          </a:r>
        </a:p>
        <a:p>
          <a:r>
            <a:rPr lang="ru-RU" sz="1600" b="1" i="1" dirty="0" smtClean="0"/>
            <a:t>В 2021г.  выигран конкурс «</a:t>
          </a:r>
          <a:r>
            <a:rPr lang="ru-RU" sz="1600" b="1" i="1" dirty="0" err="1" smtClean="0"/>
            <a:t>Алгарыш</a:t>
          </a:r>
          <a:r>
            <a:rPr lang="ru-RU" sz="1600" b="1" i="1" dirty="0" smtClean="0"/>
            <a:t>»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50% аспирантов, завершивших обучение, защищают кандидатские диссертации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Тесное взаимодействие и сотрудничество с кафедрами Механического факультета головного вуза: совместные публикации, издания, заявки на гранты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Студент кафедры - финалист Республиканского отраслевого конкурса инновационных проектов молодых ученых «Наука и бизнес» (27 мая 2019 г.)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2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2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2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2" custScaleX="99493" custScaleY="116968" custLinFactNeighborX="-498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2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7C8F2D8-B341-4990-802A-800A323B2F9B}" type="pres">
      <dgm:prSet presAssocID="{74F5B331-9BA5-4DED-9465-FCEEB372C05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CD76C-8F2B-4B61-A121-72222ED20C75}" type="pres">
      <dgm:prSet presAssocID="{74F5B331-9BA5-4DED-9465-FCEEB372C05B}" presName="accent_2" presStyleCnt="0"/>
      <dgm:spPr/>
    </dgm:pt>
    <dgm:pt modelId="{1B43525A-6F5C-4EFD-AB56-3A5B45BFB9AA}" type="pres">
      <dgm:prSet presAssocID="{74F5B331-9BA5-4DED-9465-FCEEB372C05B}" presName="accentRepeatNode" presStyleLbl="solidFgAcc1" presStyleIdx="1" presStyleCnt="2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4FCB1425-6F6E-4AE3-8E48-01FCCC36623D}" srcId="{C54781C3-3B9B-456C-B2AE-71FE2093BED0}" destId="{74F5B331-9BA5-4DED-9465-FCEEB372C05B}" srcOrd="1" destOrd="0" parTransId="{E7FE3D7E-973F-4FFC-A037-1D52F0E9668D}" sibTransId="{89B4D068-1589-4262-BEC2-14B38C399946}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A00D4A76-9848-42A8-8185-BF670B5B94A6}" type="presOf" srcId="{74F5B331-9BA5-4DED-9465-FCEEB372C05B}" destId="{47C8F2D8-B341-4990-802A-800A323B2F9B}" srcOrd="0" destOrd="0" presId="urn:microsoft.com/office/officeart/2008/layout/VerticalCurvedList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CFCEDC98-AD54-41D3-8E5C-AAE4E57909A7}" type="presParOf" srcId="{25FA6694-CC8E-4181-A26A-7CB21275400D}" destId="{47C8F2D8-B341-4990-802A-800A323B2F9B}" srcOrd="3" destOrd="0" presId="urn:microsoft.com/office/officeart/2008/layout/VerticalCurvedList"/>
    <dgm:cxn modelId="{6678F521-09D5-46DA-BDA7-A41B47AF6E7F}" type="presParOf" srcId="{25FA6694-CC8E-4181-A26A-7CB21275400D}" destId="{AF4CD76C-8F2B-4B61-A121-72222ED20C75}" srcOrd="4" destOrd="0" presId="urn:microsoft.com/office/officeart/2008/layout/VerticalCurvedList"/>
    <dgm:cxn modelId="{FBCED1F5-5C71-4648-9D22-096AED1319BD}" type="presParOf" srcId="{AF4CD76C-8F2B-4B61-A121-72222ED20C75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7536418-D03B-4288-A616-AAF706698C0C}">
      <dgm:prSet custT="1"/>
      <dgm:spPr/>
      <dgm:t>
        <a:bodyPr/>
        <a:lstStyle/>
        <a:p>
          <a:pPr algn="ctr"/>
          <a:r>
            <a:rPr lang="ru-RU" sz="1600" b="1" i="1" dirty="0" smtClean="0"/>
            <a:t>Функционирует профессорская школа и университетские профильные классы в Казани и за пределами РТ </a:t>
          </a:r>
          <a:br>
            <a:rPr lang="ru-RU" sz="1600" b="1" i="1" dirty="0" smtClean="0"/>
          </a:br>
          <a:r>
            <a:rPr lang="ru-RU" sz="1600" b="1" i="1" dirty="0" smtClean="0"/>
            <a:t>(Алексин, Стерлитамак)</a:t>
          </a:r>
          <a:endParaRPr lang="ru-RU" sz="1600" b="1" i="1" dirty="0"/>
        </a:p>
      </dgm:t>
    </dgm:pt>
    <dgm:pt modelId="{BC0DA8E4-2BA6-4133-811B-A1CC9CB6AB59}" type="parTrans" cxnId="{8F28ABEF-06EC-48EB-8632-EA98A096EF4A}">
      <dgm:prSet/>
      <dgm:spPr/>
      <dgm:t>
        <a:bodyPr/>
        <a:lstStyle/>
        <a:p>
          <a:endParaRPr lang="ru-RU"/>
        </a:p>
      </dgm:t>
    </dgm:pt>
    <dgm:pt modelId="{22204597-9CB8-4750-87ED-B7EA8E66C675}" type="sibTrans" cxnId="{8F28ABEF-06EC-48EB-8632-EA98A096EF4A}">
      <dgm:prSet/>
      <dgm:spPr/>
      <dgm:t>
        <a:bodyPr/>
        <a:lstStyle/>
        <a:p>
          <a:endParaRPr lang="ru-RU"/>
        </a:p>
      </dgm:t>
    </dgm:pt>
    <dgm:pt modelId="{514ED9D3-2F95-4354-97D4-6F07DC171804}">
      <dgm:prSet custT="1"/>
      <dgm:spPr/>
      <dgm:t>
        <a:bodyPr/>
        <a:lstStyle/>
        <a:p>
          <a:pPr algn="ctr"/>
          <a:r>
            <a:rPr lang="ru-RU" sz="1600" b="1" i="1" dirty="0" smtClean="0"/>
            <a:t>За 3 года защищены 3 (!!!) докторские диссертации </a:t>
          </a:r>
          <a:endParaRPr lang="ru-RU" sz="1600" b="1" i="1" dirty="0"/>
        </a:p>
      </dgm:t>
    </dgm:pt>
    <dgm:pt modelId="{6BD61891-38F8-46D3-8575-D4FB75280A1F}" type="parTrans" cxnId="{D04E52FE-D5B2-40FE-BCC4-9A1ED3701BD9}">
      <dgm:prSet/>
      <dgm:spPr/>
      <dgm:t>
        <a:bodyPr/>
        <a:lstStyle/>
        <a:p>
          <a:endParaRPr lang="ru-RU"/>
        </a:p>
      </dgm:t>
    </dgm:pt>
    <dgm:pt modelId="{641D3437-83E7-45AD-B9A2-4AEE39DF3DE4}" type="sibTrans" cxnId="{D04E52FE-D5B2-40FE-BCC4-9A1ED3701BD9}">
      <dgm:prSet/>
      <dgm:spPr/>
      <dgm:t>
        <a:bodyPr/>
        <a:lstStyle/>
        <a:p>
          <a:endParaRPr lang="ru-RU"/>
        </a:p>
      </dgm:t>
    </dgm:pt>
    <dgm:pt modelId="{3A9F3DE0-227B-40DD-9BC4-F81EE9D3F726}">
      <dgm:prSet custT="1"/>
      <dgm:spPr/>
      <dgm:t>
        <a:bodyPr/>
        <a:lstStyle/>
        <a:p>
          <a:pPr algn="ctr"/>
          <a:r>
            <a:rPr lang="ru-RU" sz="1600" b="1" i="1" dirty="0" smtClean="0"/>
            <a:t>За 5 лет 93 студента назначены на ПГАС, стипендии Правительства РФ и Президента РФ по приоритетным направлениям </a:t>
          </a:r>
          <a:endParaRPr lang="ru-RU" sz="1600" b="1" i="1" dirty="0"/>
        </a:p>
      </dgm:t>
    </dgm:pt>
    <dgm:pt modelId="{A851B0BC-4C5A-4F43-A1BF-DB162DFB13D6}" type="parTrans" cxnId="{4CE511BB-6267-4794-9D44-605608F404D4}">
      <dgm:prSet/>
      <dgm:spPr/>
      <dgm:t>
        <a:bodyPr/>
        <a:lstStyle/>
        <a:p>
          <a:endParaRPr lang="ru-RU"/>
        </a:p>
      </dgm:t>
    </dgm:pt>
    <dgm:pt modelId="{62604C5B-600F-4FF1-B2E6-5B0281C2A7F2}" type="sibTrans" cxnId="{4CE511BB-6267-4794-9D44-605608F404D4}">
      <dgm:prSet/>
      <dgm:spPr/>
      <dgm:t>
        <a:bodyPr/>
        <a:lstStyle/>
        <a:p>
          <a:endParaRPr lang="ru-RU"/>
        </a:p>
      </dgm:t>
    </dgm:pt>
    <dgm:pt modelId="{B4C877CC-57AC-425B-91B9-1E9A73B792CC}">
      <dgm:prSet custT="1"/>
      <dgm:spPr/>
      <dgm:t>
        <a:bodyPr/>
        <a:lstStyle/>
        <a:p>
          <a:pPr algn="ctr"/>
          <a:r>
            <a:rPr lang="ru-RU" sz="1600" b="1" i="1" dirty="0" smtClean="0"/>
            <a:t>8 студентов и аспирантов стали призерами и лауреатами Всероссийских и международных конкурсов и олимпиад</a:t>
          </a:r>
          <a:endParaRPr lang="ru-RU" sz="1600" b="1" i="1" dirty="0"/>
        </a:p>
      </dgm:t>
    </dgm:pt>
    <dgm:pt modelId="{DC8574DA-A856-47A6-868B-B4989EB56EE1}" type="parTrans" cxnId="{4065A756-F1F3-4643-B3B2-582CEAA488CD}">
      <dgm:prSet/>
      <dgm:spPr/>
      <dgm:t>
        <a:bodyPr/>
        <a:lstStyle/>
        <a:p>
          <a:endParaRPr lang="ru-RU"/>
        </a:p>
      </dgm:t>
    </dgm:pt>
    <dgm:pt modelId="{3B7D5127-9FC8-4CFA-B7F0-7C3027368B38}" type="sibTrans" cxnId="{4065A756-F1F3-4643-B3B2-582CEAA488CD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</dgm:pt>
    <dgm:pt modelId="{41BFB748-96EE-4EF7-B07E-427E0D9ECDA8}" type="pres">
      <dgm:prSet presAssocID="{C54781C3-3B9B-456C-B2AE-71FE2093BED0}" presName="cycle" presStyleCnt="0"/>
      <dgm:spPr/>
    </dgm:pt>
    <dgm:pt modelId="{29D79720-4954-47C4-835D-EA0E00CA3FE3}" type="pres">
      <dgm:prSet presAssocID="{C54781C3-3B9B-456C-B2AE-71FE2093BED0}" presName="srcNode" presStyleLbl="node1" presStyleIdx="0" presStyleCnt="4"/>
      <dgm:spPr/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4"/>
      <dgm:spPr/>
    </dgm:pt>
    <dgm:pt modelId="{B944A13A-D874-4C25-940B-E760EF6FD8CD}" type="pres">
      <dgm:prSet presAssocID="{C54781C3-3B9B-456C-B2AE-71FE2093BED0}" presName="dstNode" presStyleLbl="node1" presStyleIdx="0" presStyleCnt="4"/>
      <dgm:spPr/>
    </dgm:pt>
    <dgm:pt modelId="{E73E7AA0-80A2-4F0B-8408-9F4FE118B7F0}" type="pres">
      <dgm:prSet presAssocID="{37536418-D03B-4288-A616-AAF706698C0C}" presName="text_1" presStyleLbl="node1" presStyleIdx="0" presStyleCnt="4" custScaleY="16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5F94-D9E3-484E-8F17-C3F4D3FA8645}" type="pres">
      <dgm:prSet presAssocID="{37536418-D03B-4288-A616-AAF706698C0C}" presName="accent_1" presStyleCnt="0"/>
      <dgm:spPr/>
    </dgm:pt>
    <dgm:pt modelId="{E9D62912-C715-4E51-8C8D-A516BAD3774D}" type="pres">
      <dgm:prSet presAssocID="{37536418-D03B-4288-A616-AAF706698C0C}" presName="accentRepeatNode" presStyleLbl="solidFgAcc1" presStyleIdx="0" presStyleCnt="4"/>
      <dgm:spPr>
        <a:prstGeom prst="roundRect">
          <a:avLst/>
        </a:prstGeom>
      </dgm:spPr>
    </dgm:pt>
    <dgm:pt modelId="{14CC1787-65C3-4402-9E20-08A5C4FDB2C2}" type="pres">
      <dgm:prSet presAssocID="{514ED9D3-2F95-4354-97D4-6F07DC171804}" presName="text_2" presStyleLbl="node1" presStyleIdx="1" presStyleCnt="4" custScaleY="11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1BF99-2625-49DE-AED7-73203BFDB1D0}" type="pres">
      <dgm:prSet presAssocID="{514ED9D3-2F95-4354-97D4-6F07DC171804}" presName="accent_2" presStyleCnt="0"/>
      <dgm:spPr/>
    </dgm:pt>
    <dgm:pt modelId="{46DB80BD-BB19-4351-9512-02F5D9830BC2}" type="pres">
      <dgm:prSet presAssocID="{514ED9D3-2F95-4354-97D4-6F07DC171804}" presName="accentRepeatNode" presStyleLbl="solidFgAcc1" presStyleIdx="1" presStyleCnt="4"/>
      <dgm:spPr>
        <a:prstGeom prst="roundRect">
          <a:avLst/>
        </a:prstGeom>
      </dgm:spPr>
    </dgm:pt>
    <dgm:pt modelId="{A9E5C233-892D-4A7D-9E24-9E52481668A9}" type="pres">
      <dgm:prSet presAssocID="{3A9F3DE0-227B-40DD-9BC4-F81EE9D3F726}" presName="text_3" presStyleLbl="node1" presStyleIdx="2" presStyleCnt="4" custScaleY="153571" custLinFactNeighborX="702" custLinFactNeighborY="4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DF67D-E36D-4129-8A5A-887E976204E7}" type="pres">
      <dgm:prSet presAssocID="{3A9F3DE0-227B-40DD-9BC4-F81EE9D3F726}" presName="accent_3" presStyleCnt="0"/>
      <dgm:spPr/>
    </dgm:pt>
    <dgm:pt modelId="{61BB195A-0A62-456E-BCC8-893A48C75742}" type="pres">
      <dgm:prSet presAssocID="{3A9F3DE0-227B-40DD-9BC4-F81EE9D3F726}" presName="accentRepeatNode" presStyleLbl="solidFgAcc1" presStyleIdx="2" presStyleCnt="4" custScaleY="119257"/>
      <dgm:spPr>
        <a:prstGeom prst="roundRect">
          <a:avLst/>
        </a:prstGeom>
      </dgm:spPr>
    </dgm:pt>
    <dgm:pt modelId="{870DBBA9-C29C-4A0C-8D6D-178FF29373B2}" type="pres">
      <dgm:prSet presAssocID="{B4C877CC-57AC-425B-91B9-1E9A73B792CC}" presName="text_4" presStyleLbl="node1" presStyleIdx="3" presStyleCnt="4" custScaleY="131747" custLinFactNeighborX="670" custLinFactNeighborY="1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0439-A299-492C-9B79-2AA78AD293D7}" type="pres">
      <dgm:prSet presAssocID="{B4C877CC-57AC-425B-91B9-1E9A73B792CC}" presName="accent_4" presStyleCnt="0"/>
      <dgm:spPr/>
    </dgm:pt>
    <dgm:pt modelId="{B10048B1-26C8-4286-AFE1-8B9F1475F762}" type="pres">
      <dgm:prSet presAssocID="{B4C877CC-57AC-425B-91B9-1E9A73B792CC}" presName="accentRepeatNode" presStyleLbl="solidFgAcc1" presStyleIdx="3" presStyleCnt="4"/>
      <dgm:spPr>
        <a:prstGeom prst="roundRect">
          <a:avLst/>
        </a:prstGeom>
      </dgm:spPr>
    </dgm:pt>
  </dgm:ptLst>
  <dgm:cxnLst>
    <dgm:cxn modelId="{1B807E02-07C5-44A3-8761-626DD8D70790}" type="presOf" srcId="{C54781C3-3B9B-456C-B2AE-71FE2093BED0}" destId="{9F1BACDA-B4DD-4DDE-8430-59D44A43D6A7}" srcOrd="0" destOrd="0" presId="urn:microsoft.com/office/officeart/2008/layout/VerticalCurvedList"/>
    <dgm:cxn modelId="{54F379CB-7815-4D8F-A9B6-44C4454B6AFA}" type="presOf" srcId="{37536418-D03B-4288-A616-AAF706698C0C}" destId="{E73E7AA0-80A2-4F0B-8408-9F4FE118B7F0}" srcOrd="0" destOrd="0" presId="urn:microsoft.com/office/officeart/2008/layout/VerticalCurvedList"/>
    <dgm:cxn modelId="{6C4E0CCC-C9F6-496F-8DBE-21B34C6B5AAE}" type="presOf" srcId="{3A9F3DE0-227B-40DD-9BC4-F81EE9D3F726}" destId="{A9E5C233-892D-4A7D-9E24-9E52481668A9}" srcOrd="0" destOrd="0" presId="urn:microsoft.com/office/officeart/2008/layout/VerticalCurvedList"/>
    <dgm:cxn modelId="{4326B320-19A0-4AA1-9424-DFFA0B61DA8A}" type="presOf" srcId="{22204597-9CB8-4750-87ED-B7EA8E66C675}" destId="{DA3E693E-0037-4DF9-8D60-F6DC259BCDE3}" srcOrd="0" destOrd="0" presId="urn:microsoft.com/office/officeart/2008/layout/VerticalCurvedList"/>
    <dgm:cxn modelId="{D04E52FE-D5B2-40FE-BCC4-9A1ED3701BD9}" srcId="{C54781C3-3B9B-456C-B2AE-71FE2093BED0}" destId="{514ED9D3-2F95-4354-97D4-6F07DC171804}" srcOrd="1" destOrd="0" parTransId="{6BD61891-38F8-46D3-8575-D4FB75280A1F}" sibTransId="{641D3437-83E7-45AD-B9A2-4AEE39DF3DE4}"/>
    <dgm:cxn modelId="{4CE511BB-6267-4794-9D44-605608F404D4}" srcId="{C54781C3-3B9B-456C-B2AE-71FE2093BED0}" destId="{3A9F3DE0-227B-40DD-9BC4-F81EE9D3F726}" srcOrd="2" destOrd="0" parTransId="{A851B0BC-4C5A-4F43-A1BF-DB162DFB13D6}" sibTransId="{62604C5B-600F-4FF1-B2E6-5B0281C2A7F2}"/>
    <dgm:cxn modelId="{8F28ABEF-06EC-48EB-8632-EA98A096EF4A}" srcId="{C54781C3-3B9B-456C-B2AE-71FE2093BED0}" destId="{37536418-D03B-4288-A616-AAF706698C0C}" srcOrd="0" destOrd="0" parTransId="{BC0DA8E4-2BA6-4133-811B-A1CC9CB6AB59}" sibTransId="{22204597-9CB8-4750-87ED-B7EA8E66C675}"/>
    <dgm:cxn modelId="{4065A756-F1F3-4643-B3B2-582CEAA488CD}" srcId="{C54781C3-3B9B-456C-B2AE-71FE2093BED0}" destId="{B4C877CC-57AC-425B-91B9-1E9A73B792CC}" srcOrd="3" destOrd="0" parTransId="{DC8574DA-A856-47A6-868B-B4989EB56EE1}" sibTransId="{3B7D5127-9FC8-4CFA-B7F0-7C3027368B38}"/>
    <dgm:cxn modelId="{6B08C938-5600-408B-B6FC-7A47139B5E25}" type="presOf" srcId="{B4C877CC-57AC-425B-91B9-1E9A73B792CC}" destId="{870DBBA9-C29C-4A0C-8D6D-178FF29373B2}" srcOrd="0" destOrd="0" presId="urn:microsoft.com/office/officeart/2008/layout/VerticalCurvedList"/>
    <dgm:cxn modelId="{FCFBA8B5-F67A-4806-BE15-475A01AECAF1}" type="presOf" srcId="{514ED9D3-2F95-4354-97D4-6F07DC171804}" destId="{14CC1787-65C3-4402-9E20-08A5C4FDB2C2}" srcOrd="0" destOrd="0" presId="urn:microsoft.com/office/officeart/2008/layout/VerticalCurvedList"/>
    <dgm:cxn modelId="{4A06E37C-DBE6-4AFE-B5B6-AC7D0EAF7241}" type="presParOf" srcId="{9F1BACDA-B4DD-4DDE-8430-59D44A43D6A7}" destId="{25FA6694-CC8E-4181-A26A-7CB21275400D}" srcOrd="0" destOrd="0" presId="urn:microsoft.com/office/officeart/2008/layout/VerticalCurvedList"/>
    <dgm:cxn modelId="{BCDD5CF3-1D27-4317-B781-51FEB889821C}" type="presParOf" srcId="{25FA6694-CC8E-4181-A26A-7CB21275400D}" destId="{41BFB748-96EE-4EF7-B07E-427E0D9ECDA8}" srcOrd="0" destOrd="0" presId="urn:microsoft.com/office/officeart/2008/layout/VerticalCurvedList"/>
    <dgm:cxn modelId="{970B8F6B-6EA5-46C7-AD3F-960FC3B12EE8}" type="presParOf" srcId="{41BFB748-96EE-4EF7-B07E-427E0D9ECDA8}" destId="{29D79720-4954-47C4-835D-EA0E00CA3FE3}" srcOrd="0" destOrd="0" presId="urn:microsoft.com/office/officeart/2008/layout/VerticalCurvedList"/>
    <dgm:cxn modelId="{01996BD2-9EF0-4F49-A746-BC3A87B0E4DB}" type="presParOf" srcId="{41BFB748-96EE-4EF7-B07E-427E0D9ECDA8}" destId="{DA3E693E-0037-4DF9-8D60-F6DC259BCDE3}" srcOrd="1" destOrd="0" presId="urn:microsoft.com/office/officeart/2008/layout/VerticalCurvedList"/>
    <dgm:cxn modelId="{D4F297DB-F6A5-46C2-977A-3FE574FCC88E}" type="presParOf" srcId="{41BFB748-96EE-4EF7-B07E-427E0D9ECDA8}" destId="{5E87E1D9-477F-40FB-932A-7F5D80DD940B}" srcOrd="2" destOrd="0" presId="urn:microsoft.com/office/officeart/2008/layout/VerticalCurvedList"/>
    <dgm:cxn modelId="{DE83A35C-05BB-47AE-A38D-63611576986B}" type="presParOf" srcId="{41BFB748-96EE-4EF7-B07E-427E0D9ECDA8}" destId="{B944A13A-D874-4C25-940B-E760EF6FD8CD}" srcOrd="3" destOrd="0" presId="urn:microsoft.com/office/officeart/2008/layout/VerticalCurvedList"/>
    <dgm:cxn modelId="{B8644381-FA58-4DC5-B23E-B6C2FF1A4A20}" type="presParOf" srcId="{25FA6694-CC8E-4181-A26A-7CB21275400D}" destId="{E73E7AA0-80A2-4F0B-8408-9F4FE118B7F0}" srcOrd="1" destOrd="0" presId="urn:microsoft.com/office/officeart/2008/layout/VerticalCurvedList"/>
    <dgm:cxn modelId="{4ADA9B90-8E1D-4601-B10E-3EA96ABF405E}" type="presParOf" srcId="{25FA6694-CC8E-4181-A26A-7CB21275400D}" destId="{67865F94-D9E3-484E-8F17-C3F4D3FA8645}" srcOrd="2" destOrd="0" presId="urn:microsoft.com/office/officeart/2008/layout/VerticalCurvedList"/>
    <dgm:cxn modelId="{B1027869-C7B6-49B3-96DA-F91B0CBB0EED}" type="presParOf" srcId="{67865F94-D9E3-484E-8F17-C3F4D3FA8645}" destId="{E9D62912-C715-4E51-8C8D-A516BAD3774D}" srcOrd="0" destOrd="0" presId="urn:microsoft.com/office/officeart/2008/layout/VerticalCurvedList"/>
    <dgm:cxn modelId="{191B41F3-772F-4759-8C55-11825602CDC6}" type="presParOf" srcId="{25FA6694-CC8E-4181-A26A-7CB21275400D}" destId="{14CC1787-65C3-4402-9E20-08A5C4FDB2C2}" srcOrd="3" destOrd="0" presId="urn:microsoft.com/office/officeart/2008/layout/VerticalCurvedList"/>
    <dgm:cxn modelId="{8E62CAA9-454F-4495-9B59-F40F89EC7BD2}" type="presParOf" srcId="{25FA6694-CC8E-4181-A26A-7CB21275400D}" destId="{E161BF99-2625-49DE-AED7-73203BFDB1D0}" srcOrd="4" destOrd="0" presId="urn:microsoft.com/office/officeart/2008/layout/VerticalCurvedList"/>
    <dgm:cxn modelId="{986ECA3E-D034-4242-80B3-866A42700740}" type="presParOf" srcId="{E161BF99-2625-49DE-AED7-73203BFDB1D0}" destId="{46DB80BD-BB19-4351-9512-02F5D9830BC2}" srcOrd="0" destOrd="0" presId="urn:microsoft.com/office/officeart/2008/layout/VerticalCurvedList"/>
    <dgm:cxn modelId="{B4D1A2DC-13BD-42DA-BC5C-BDB58C084CE7}" type="presParOf" srcId="{25FA6694-CC8E-4181-A26A-7CB21275400D}" destId="{A9E5C233-892D-4A7D-9E24-9E52481668A9}" srcOrd="5" destOrd="0" presId="urn:microsoft.com/office/officeart/2008/layout/VerticalCurvedList"/>
    <dgm:cxn modelId="{F2E3D1B9-E0C1-4AD4-B4F2-D0663544E3D0}" type="presParOf" srcId="{25FA6694-CC8E-4181-A26A-7CB21275400D}" destId="{FE8DF67D-E36D-4129-8A5A-887E976204E7}" srcOrd="6" destOrd="0" presId="urn:microsoft.com/office/officeart/2008/layout/VerticalCurvedList"/>
    <dgm:cxn modelId="{29B82D26-FC05-4A7A-8A77-5CEEFCE93D90}" type="presParOf" srcId="{FE8DF67D-E36D-4129-8A5A-887E976204E7}" destId="{61BB195A-0A62-456E-BCC8-893A48C75742}" srcOrd="0" destOrd="0" presId="urn:microsoft.com/office/officeart/2008/layout/VerticalCurvedList"/>
    <dgm:cxn modelId="{0DECB539-B201-4E6B-87A4-64DD7E658D1D}" type="presParOf" srcId="{25FA6694-CC8E-4181-A26A-7CB21275400D}" destId="{870DBBA9-C29C-4A0C-8D6D-178FF29373B2}" srcOrd="7" destOrd="0" presId="urn:microsoft.com/office/officeart/2008/layout/VerticalCurvedList"/>
    <dgm:cxn modelId="{31CC452A-D45E-4EF3-92A3-31025D8BBF3D}" type="presParOf" srcId="{25FA6694-CC8E-4181-A26A-7CB21275400D}" destId="{A2CA0439-A299-492C-9B79-2AA78AD293D7}" srcOrd="8" destOrd="0" presId="urn:microsoft.com/office/officeart/2008/layout/VerticalCurvedList"/>
    <dgm:cxn modelId="{1F0335DF-38CE-401A-BAD8-DEBF683B29BE}" type="presParOf" srcId="{A2CA0439-A299-492C-9B79-2AA78AD293D7}" destId="{B10048B1-26C8-4286-AFE1-8B9F1475F7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800" b="1" i="1" dirty="0" smtClean="0"/>
            <a:t>Два преподавателя кафедры – эксперты </a:t>
          </a:r>
          <a:r>
            <a:rPr lang="en-US" sz="1800" b="1" i="1" dirty="0" smtClean="0"/>
            <a:t>World Skills</a:t>
          </a:r>
          <a:endParaRPr lang="ru-RU" sz="1800" b="1" i="1" dirty="0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Активная издательская деятельность – более 30 учебных пособий только за 2019-2021 гг.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Обучающиеся - лауреаты Всероссийских и международных конкурсов и олимпиад, Техно - старт, «Умник» , «Пятьдесят лучших инновационных идей РТ» и т.д.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F82DFFF6-12E8-4774-80F9-434E2BD39272}">
      <dgm:prSet custT="1"/>
      <dgm:spPr/>
      <dgm:t>
        <a:bodyPr/>
        <a:lstStyle/>
        <a:p>
          <a:r>
            <a:rPr lang="ru-RU" sz="1800" b="1" i="1" dirty="0" smtClean="0"/>
            <a:t>Высокий уровень </a:t>
          </a:r>
          <a:r>
            <a:rPr lang="ru-RU" sz="1800" b="1" i="1" dirty="0" err="1" smtClean="0"/>
            <a:t>цифровизации</a:t>
          </a:r>
          <a:r>
            <a:rPr lang="ru-RU" sz="1800" b="1" i="1" dirty="0" smtClean="0"/>
            <a:t> учебного процесса, использование ПО: </a:t>
          </a:r>
          <a:r>
            <a:rPr lang="en-US" sz="1800" b="1" i="1" dirty="0" smtClean="0"/>
            <a:t>Fusion</a:t>
          </a:r>
          <a:r>
            <a:rPr lang="ru-RU" sz="1800" b="1" i="1" dirty="0" smtClean="0"/>
            <a:t> 360, </a:t>
          </a:r>
          <a:r>
            <a:rPr lang="en-US" sz="1800" b="1" i="1" dirty="0" err="1" smtClean="0"/>
            <a:t>Archicad</a:t>
          </a:r>
          <a:r>
            <a:rPr lang="ru-RU" sz="1800" b="1" i="1" dirty="0" smtClean="0"/>
            <a:t>, компас–3Д и др.</a:t>
          </a:r>
          <a:endParaRPr lang="ru-RU" sz="1800" b="1" i="1" dirty="0"/>
        </a:p>
      </dgm:t>
    </dgm:pt>
    <dgm:pt modelId="{6E231675-FB26-409B-B26B-9FC1541B294F}" type="parTrans" cxnId="{BF70C005-64F0-4CBC-8C0D-EE936FBFFEEC}">
      <dgm:prSet/>
      <dgm:spPr/>
      <dgm:t>
        <a:bodyPr/>
        <a:lstStyle/>
        <a:p>
          <a:endParaRPr lang="ru-RU"/>
        </a:p>
      </dgm:t>
    </dgm:pt>
    <dgm:pt modelId="{8F750465-A877-4488-A9CC-945372EED72E}" type="sibTrans" cxnId="{BF70C005-64F0-4CBC-8C0D-EE936FBFFEEC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4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4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4"/>
      <dgm:spPr/>
      <dgm:t>
        <a:bodyPr/>
        <a:lstStyle/>
        <a:p>
          <a:endParaRPr lang="ru-RU"/>
        </a:p>
      </dgm:t>
    </dgm:pt>
    <dgm:pt modelId="{35EE6116-2E02-4C38-8143-D2559AB94230}" type="pres">
      <dgm:prSet presAssocID="{F82DFFF6-12E8-4774-80F9-434E2BD39272}" presName="text_1" presStyleLbl="node1" presStyleIdx="0" presStyleCnt="4" custScaleY="11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781E-1407-4CD3-AC9E-F9B249C8D01E}" type="pres">
      <dgm:prSet presAssocID="{F82DFFF6-12E8-4774-80F9-434E2BD39272}" presName="accent_1" presStyleCnt="0"/>
      <dgm:spPr/>
    </dgm:pt>
    <dgm:pt modelId="{437E3146-6664-4CDC-80A7-2911363522B0}" type="pres">
      <dgm:prSet presAssocID="{F82DFFF6-12E8-4774-80F9-434E2BD39272}" presName="accentRepeatNode" presStyleLbl="solidFgAcc1" presStyleIdx="0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F23B4B-D6B6-41E1-937C-02428FC3E782}" type="pres">
      <dgm:prSet presAssocID="{70A3C5FF-0D5C-4400-B602-331B1A8F559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FC1D1-8D8E-4AE7-8C90-4EC5BE512AD2}" type="pres">
      <dgm:prSet presAssocID="{70A3C5FF-0D5C-4400-B602-331B1A8F5593}" presName="accent_2" presStyleCnt="0"/>
      <dgm:spPr/>
    </dgm:pt>
    <dgm:pt modelId="{AEF23971-7334-48EF-AE83-2971D3CBCAFA}" type="pres">
      <dgm:prSet presAssocID="{70A3C5FF-0D5C-4400-B602-331B1A8F5593}" presName="accentRepeatNode" presStyleLbl="solidFgAcc1" presStyleIdx="1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1DD50C1-80A8-41C6-93FF-46666CA59304}" type="pres">
      <dgm:prSet presAssocID="{A4832B8C-5DA6-4CA9-B37F-1E66637A7A01}" presName="text_3" presStyleLbl="node1" presStyleIdx="2" presStyleCnt="4" custScaleY="11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4E75-B2EA-4FB8-AF1B-8A172276AEEE}" type="pres">
      <dgm:prSet presAssocID="{A4832B8C-5DA6-4CA9-B37F-1E66637A7A01}" presName="accent_3" presStyleCnt="0"/>
      <dgm:spPr/>
    </dgm:pt>
    <dgm:pt modelId="{779ACB8A-794B-4EE1-9C63-201D315AFEE0}" type="pres">
      <dgm:prSet presAssocID="{A4832B8C-5DA6-4CA9-B37F-1E66637A7A01}" presName="accentRepeatNode" presStyleLbl="solidFgAcc1" presStyleIdx="2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97E33C-B724-4AE1-B047-47EE80688719}" type="pres">
      <dgm:prSet presAssocID="{74F5B331-9BA5-4DED-9465-FCEEB372C05B}" presName="text_4" presStyleLbl="node1" presStyleIdx="3" presStyleCnt="4" custScaleY="13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299EA-80A1-4C47-89DA-9B162F4C72F3}" type="pres">
      <dgm:prSet presAssocID="{74F5B331-9BA5-4DED-9465-FCEEB372C05B}" presName="accent_4" presStyleCnt="0"/>
      <dgm:spPr/>
    </dgm:pt>
    <dgm:pt modelId="{1B43525A-6F5C-4EFD-AB56-3A5B45BFB9AA}" type="pres">
      <dgm:prSet presAssocID="{74F5B331-9BA5-4DED-9465-FCEEB372C05B}" presName="accentRepeatNode" presStyleLbl="solidFgAcc1" presStyleIdx="3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F70C005-64F0-4CBC-8C0D-EE936FBFFEEC}" srcId="{C54781C3-3B9B-456C-B2AE-71FE2093BED0}" destId="{F82DFFF6-12E8-4774-80F9-434E2BD39272}" srcOrd="0" destOrd="0" parTransId="{6E231675-FB26-409B-B26B-9FC1541B294F}" sibTransId="{8F750465-A877-4488-A9CC-945372EED72E}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3" destOrd="0" parTransId="{E7FE3D7E-973F-4FFC-A037-1D52F0E9668D}" sibTransId="{89B4D068-1589-4262-BEC2-14B38C399946}"/>
    <dgm:cxn modelId="{F92EA6AA-1CA7-480F-9B99-97E14F322102}" type="presOf" srcId="{8F750465-A877-4488-A9CC-945372EED72E}" destId="{DA3E693E-0037-4DF9-8D60-F6DC259BCDE3}" srcOrd="0" destOrd="0" presId="urn:microsoft.com/office/officeart/2008/layout/VerticalCurvedList"/>
    <dgm:cxn modelId="{E4E26664-707B-4417-8BFC-471527A009FC}" type="presOf" srcId="{74F5B331-9BA5-4DED-9465-FCEEB372C05B}" destId="{5997E33C-B724-4AE1-B047-47EE80688719}" srcOrd="0" destOrd="0" presId="urn:microsoft.com/office/officeart/2008/layout/VerticalCurvedList"/>
    <dgm:cxn modelId="{91BD6CA9-DA00-4BF1-9F93-95432AC44E4D}" srcId="{C54781C3-3B9B-456C-B2AE-71FE2093BED0}" destId="{A4832B8C-5DA6-4CA9-B37F-1E66637A7A01}" srcOrd="2" destOrd="0" parTransId="{86A467B7-6CCA-473C-8504-A8379CF46839}" sibTransId="{E3580861-FC7F-4C65-89F6-C6C809A9CD90}"/>
    <dgm:cxn modelId="{B95A4F8C-A163-48D2-9E62-D0F973821004}" type="presOf" srcId="{A4832B8C-5DA6-4CA9-B37F-1E66637A7A01}" destId="{01DD50C1-80A8-41C6-93FF-46666CA59304}" srcOrd="0" destOrd="0" presId="urn:microsoft.com/office/officeart/2008/layout/VerticalCurvedList"/>
    <dgm:cxn modelId="{C45044CC-DABC-4ABE-9258-2F0FD4972BF8}" type="presOf" srcId="{F82DFFF6-12E8-4774-80F9-434E2BD39272}" destId="{35EE6116-2E02-4C38-8143-D2559AB94230}" srcOrd="0" destOrd="0" presId="urn:microsoft.com/office/officeart/2008/layout/VerticalCurvedList"/>
    <dgm:cxn modelId="{F370E98F-132D-4DDC-A526-EEF851910144}" srcId="{C54781C3-3B9B-456C-B2AE-71FE2093BED0}" destId="{70A3C5FF-0D5C-4400-B602-331B1A8F5593}" srcOrd="1" destOrd="0" parTransId="{42ADDE76-A38B-4091-B071-855FFFABB4C8}" sibTransId="{E8DF3BE8-EF81-4F21-99C9-5DA594A58300}"/>
    <dgm:cxn modelId="{31856E46-8F82-4D9B-AF39-EC2D731D0F2E}" type="presOf" srcId="{70A3C5FF-0D5C-4400-B602-331B1A8F5593}" destId="{2DF23B4B-D6B6-41E1-937C-02428FC3E782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C5D0B8C5-E839-467E-A8DC-2CEBE939D917}" type="presParOf" srcId="{25FA6694-CC8E-4181-A26A-7CB21275400D}" destId="{35EE6116-2E02-4C38-8143-D2559AB94230}" srcOrd="1" destOrd="0" presId="urn:microsoft.com/office/officeart/2008/layout/VerticalCurvedList"/>
    <dgm:cxn modelId="{E860017C-CA32-4424-836C-CE00C03606B9}" type="presParOf" srcId="{25FA6694-CC8E-4181-A26A-7CB21275400D}" destId="{C545781E-1407-4CD3-AC9E-F9B249C8D01E}" srcOrd="2" destOrd="0" presId="urn:microsoft.com/office/officeart/2008/layout/VerticalCurvedList"/>
    <dgm:cxn modelId="{E1BB371D-4A93-4941-B8A2-8A858352E4EB}" type="presParOf" srcId="{C545781E-1407-4CD3-AC9E-F9B249C8D01E}" destId="{437E3146-6664-4CDC-80A7-2911363522B0}" srcOrd="0" destOrd="0" presId="urn:microsoft.com/office/officeart/2008/layout/VerticalCurvedList"/>
    <dgm:cxn modelId="{B7BDA7F6-1955-4C0F-87EB-1456F44B1E93}" type="presParOf" srcId="{25FA6694-CC8E-4181-A26A-7CB21275400D}" destId="{2DF23B4B-D6B6-41E1-937C-02428FC3E782}" srcOrd="3" destOrd="0" presId="urn:microsoft.com/office/officeart/2008/layout/VerticalCurvedList"/>
    <dgm:cxn modelId="{7834DE13-F992-4397-BE8A-45919ACC44F7}" type="presParOf" srcId="{25FA6694-CC8E-4181-A26A-7CB21275400D}" destId="{B1EFC1D1-8D8E-4AE7-8C90-4EC5BE512AD2}" srcOrd="4" destOrd="0" presId="urn:microsoft.com/office/officeart/2008/layout/VerticalCurvedList"/>
    <dgm:cxn modelId="{2155473F-85CD-43B5-A629-C9F70E948C40}" type="presParOf" srcId="{B1EFC1D1-8D8E-4AE7-8C90-4EC5BE512AD2}" destId="{AEF23971-7334-48EF-AE83-2971D3CBCAFA}" srcOrd="0" destOrd="0" presId="urn:microsoft.com/office/officeart/2008/layout/VerticalCurvedList"/>
    <dgm:cxn modelId="{EAB0CAED-57AB-43D9-AE67-3C0A0DC90A16}" type="presParOf" srcId="{25FA6694-CC8E-4181-A26A-7CB21275400D}" destId="{01DD50C1-80A8-41C6-93FF-46666CA59304}" srcOrd="5" destOrd="0" presId="urn:microsoft.com/office/officeart/2008/layout/VerticalCurvedList"/>
    <dgm:cxn modelId="{7E5E06D8-836D-4666-99B2-0C6BBE4FB2C5}" type="presParOf" srcId="{25FA6694-CC8E-4181-A26A-7CB21275400D}" destId="{48614E75-B2EA-4FB8-AF1B-8A172276AEEE}" srcOrd="6" destOrd="0" presId="urn:microsoft.com/office/officeart/2008/layout/VerticalCurvedList"/>
    <dgm:cxn modelId="{C3CED7F5-14CC-4E66-8FFE-65F970DEFBF1}" type="presParOf" srcId="{48614E75-B2EA-4FB8-AF1B-8A172276AEEE}" destId="{779ACB8A-794B-4EE1-9C63-201D315AFEE0}" srcOrd="0" destOrd="0" presId="urn:microsoft.com/office/officeart/2008/layout/VerticalCurvedList"/>
    <dgm:cxn modelId="{F76223E1-70B0-4B63-9D0A-6D9E8DB869AC}" type="presParOf" srcId="{25FA6694-CC8E-4181-A26A-7CB21275400D}" destId="{5997E33C-B724-4AE1-B047-47EE80688719}" srcOrd="7" destOrd="0" presId="urn:microsoft.com/office/officeart/2008/layout/VerticalCurvedList"/>
    <dgm:cxn modelId="{086DAD3A-07BB-434D-A9CF-896133AE36D4}" type="presParOf" srcId="{25FA6694-CC8E-4181-A26A-7CB21275400D}" destId="{497299EA-80A1-4C47-89DA-9B162F4C72F3}" srcOrd="8" destOrd="0" presId="urn:microsoft.com/office/officeart/2008/layout/VerticalCurvedList"/>
    <dgm:cxn modelId="{DA119275-38A6-4559-8C08-ECAAD07FDDB5}" type="presParOf" srcId="{497299EA-80A1-4C47-89DA-9B162F4C72F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Доход от НИОКР за отчетный период – </a:t>
          </a:r>
          <a:br>
            <a:rPr lang="ru-RU" sz="1600" b="1" i="1" dirty="0" smtClean="0"/>
          </a:br>
          <a:r>
            <a:rPr lang="ru-RU" sz="1600" b="1" i="1" dirty="0" smtClean="0"/>
            <a:t>свыше 33 млн. </a:t>
          </a:r>
          <a:r>
            <a:rPr lang="ru-RU" sz="1600" b="1" i="1" dirty="0" err="1" smtClean="0"/>
            <a:t>руб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Диплом «Золотая кафедра России» по версии Российской академией естествознания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10 студентов кафедры стали стипендиатами Президента РФ, 17 – Правительства РФ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7536418-D03B-4288-A616-AAF706698C0C}">
      <dgm:prSet custT="1"/>
      <dgm:spPr/>
      <dgm:t>
        <a:bodyPr/>
        <a:lstStyle/>
        <a:p>
          <a:pPr algn="ctr"/>
          <a:r>
            <a:rPr lang="ru-RU" sz="1600" b="1" i="1" dirty="0" smtClean="0"/>
            <a:t>Отделение спортивного совершенствования: </a:t>
          </a:r>
        </a:p>
        <a:p>
          <a:pPr algn="ctr"/>
          <a:r>
            <a:rPr lang="ru-RU" sz="1600" b="1" i="1" dirty="0" smtClean="0"/>
            <a:t>более 30 видов спорта. </a:t>
          </a:r>
          <a:endParaRPr lang="ru-RU" sz="1600" b="1" i="1" dirty="0"/>
        </a:p>
      </dgm:t>
    </dgm:pt>
    <dgm:pt modelId="{BC0DA8E4-2BA6-4133-811B-A1CC9CB6AB59}" type="parTrans" cxnId="{8F28ABEF-06EC-48EB-8632-EA98A096EF4A}">
      <dgm:prSet/>
      <dgm:spPr/>
      <dgm:t>
        <a:bodyPr/>
        <a:lstStyle/>
        <a:p>
          <a:endParaRPr lang="ru-RU"/>
        </a:p>
      </dgm:t>
    </dgm:pt>
    <dgm:pt modelId="{22204597-9CB8-4750-87ED-B7EA8E66C675}" type="sibTrans" cxnId="{8F28ABEF-06EC-48EB-8632-EA98A096EF4A}">
      <dgm:prSet/>
      <dgm:spPr/>
      <dgm:t>
        <a:bodyPr/>
        <a:lstStyle/>
        <a:p>
          <a:endParaRPr lang="ru-RU"/>
        </a:p>
      </dgm:t>
    </dgm:pt>
    <dgm:pt modelId="{3A9F3DE0-227B-40DD-9BC4-F81EE9D3F726}">
      <dgm:prSet custT="1"/>
      <dgm:spPr/>
      <dgm:t>
        <a:bodyPr/>
        <a:lstStyle/>
        <a:p>
          <a:pPr algn="ctr"/>
          <a:r>
            <a:rPr lang="ru-RU" sz="1600" b="1" i="1" dirty="0" smtClean="0"/>
            <a:t>Студенты занимают призовые места в волейболе, баскетболе, футболе и т.д., включены в олимпийские сборные РФ</a:t>
          </a:r>
          <a:endParaRPr lang="ru-RU" sz="1600" b="1" i="1" dirty="0"/>
        </a:p>
      </dgm:t>
    </dgm:pt>
    <dgm:pt modelId="{A851B0BC-4C5A-4F43-A1BF-DB162DFB13D6}" type="parTrans" cxnId="{4CE511BB-6267-4794-9D44-605608F404D4}">
      <dgm:prSet/>
      <dgm:spPr/>
      <dgm:t>
        <a:bodyPr/>
        <a:lstStyle/>
        <a:p>
          <a:endParaRPr lang="ru-RU"/>
        </a:p>
      </dgm:t>
    </dgm:pt>
    <dgm:pt modelId="{62604C5B-600F-4FF1-B2E6-5B0281C2A7F2}" type="sibTrans" cxnId="{4CE511BB-6267-4794-9D44-605608F404D4}">
      <dgm:prSet/>
      <dgm:spPr/>
      <dgm:t>
        <a:bodyPr/>
        <a:lstStyle/>
        <a:p>
          <a:endParaRPr lang="ru-RU"/>
        </a:p>
      </dgm:t>
    </dgm:pt>
    <dgm:pt modelId="{B4C877CC-57AC-425B-91B9-1E9A73B792CC}">
      <dgm:prSet custT="1"/>
      <dgm:spPr/>
      <dgm:t>
        <a:bodyPr/>
        <a:lstStyle/>
        <a:p>
          <a:pPr algn="ctr"/>
          <a:r>
            <a:rPr lang="ru-RU" sz="1600" b="1" i="1" dirty="0" smtClean="0"/>
            <a:t>Совместно с кафедрой военного обучения проводятся соревнования оборонно-спортивного профиля среди кадетских школ</a:t>
          </a:r>
          <a:endParaRPr lang="ru-RU" sz="1600" b="1" i="1" dirty="0"/>
        </a:p>
      </dgm:t>
    </dgm:pt>
    <dgm:pt modelId="{DC8574DA-A856-47A6-868B-B4989EB56EE1}" type="parTrans" cxnId="{4065A756-F1F3-4643-B3B2-582CEAA488CD}">
      <dgm:prSet/>
      <dgm:spPr/>
      <dgm:t>
        <a:bodyPr/>
        <a:lstStyle/>
        <a:p>
          <a:endParaRPr lang="ru-RU"/>
        </a:p>
      </dgm:t>
    </dgm:pt>
    <dgm:pt modelId="{3B7D5127-9FC8-4CFA-B7F0-7C3027368B38}" type="sibTrans" cxnId="{4065A756-F1F3-4643-B3B2-582CEAA488CD}">
      <dgm:prSet/>
      <dgm:spPr/>
      <dgm:t>
        <a:bodyPr/>
        <a:lstStyle/>
        <a:p>
          <a:endParaRPr lang="ru-RU"/>
        </a:p>
      </dgm:t>
    </dgm:pt>
    <dgm:pt modelId="{F736AD28-3563-4756-9FC8-486B896A8BBB}">
      <dgm:prSet custT="1"/>
      <dgm:spPr/>
      <dgm:t>
        <a:bodyPr/>
        <a:lstStyle/>
        <a:p>
          <a:pPr algn="ctr"/>
          <a:r>
            <a:rPr lang="ru-RU" sz="1600" b="1" i="1" dirty="0" smtClean="0"/>
            <a:t>Высокая доля молодых преподавателей кафедры,</a:t>
          </a:r>
          <a:br>
            <a:rPr lang="ru-RU" sz="1600" b="1" i="1" dirty="0" smtClean="0"/>
          </a:br>
          <a:r>
            <a:rPr lang="ru-RU" sz="1600" b="1" i="1" dirty="0" smtClean="0"/>
            <a:t> в плане – защита 2 докторских диссертаций</a:t>
          </a:r>
          <a:endParaRPr lang="ru-RU" sz="1600" b="1" i="1" dirty="0"/>
        </a:p>
      </dgm:t>
    </dgm:pt>
    <dgm:pt modelId="{9604639A-04E9-405B-B25E-6CDAB362066D}" type="parTrans" cxnId="{6D9635BB-AFD7-4787-9834-206DDE50FFA4}">
      <dgm:prSet/>
      <dgm:spPr/>
      <dgm:t>
        <a:bodyPr/>
        <a:lstStyle/>
        <a:p>
          <a:endParaRPr lang="ru-RU"/>
        </a:p>
      </dgm:t>
    </dgm:pt>
    <dgm:pt modelId="{B093BD1D-4883-48FC-9FC6-004F284E38B1}" type="sibTrans" cxnId="{6D9635BB-AFD7-4787-9834-206DDE50FFA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</dgm:pt>
    <dgm:pt modelId="{41BFB748-96EE-4EF7-B07E-427E0D9ECDA8}" type="pres">
      <dgm:prSet presAssocID="{C54781C3-3B9B-456C-B2AE-71FE2093BED0}" presName="cycle" presStyleCnt="0"/>
      <dgm:spPr/>
    </dgm:pt>
    <dgm:pt modelId="{29D79720-4954-47C4-835D-EA0E00CA3FE3}" type="pres">
      <dgm:prSet presAssocID="{C54781C3-3B9B-456C-B2AE-71FE2093BED0}" presName="srcNode" presStyleLbl="node1" presStyleIdx="0" presStyleCnt="4"/>
      <dgm:spPr/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4"/>
      <dgm:spPr/>
    </dgm:pt>
    <dgm:pt modelId="{B944A13A-D874-4C25-940B-E760EF6FD8CD}" type="pres">
      <dgm:prSet presAssocID="{C54781C3-3B9B-456C-B2AE-71FE2093BED0}" presName="dstNode" presStyleLbl="node1" presStyleIdx="0" presStyleCnt="4"/>
      <dgm:spPr/>
    </dgm:pt>
    <dgm:pt modelId="{E73E7AA0-80A2-4F0B-8408-9F4FE118B7F0}" type="pres">
      <dgm:prSet presAssocID="{37536418-D03B-4288-A616-AAF706698C0C}" presName="text_1" presStyleLbl="node1" presStyleIdx="0" presStyleCnt="4" custScaleY="13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5F94-D9E3-484E-8F17-C3F4D3FA8645}" type="pres">
      <dgm:prSet presAssocID="{37536418-D03B-4288-A616-AAF706698C0C}" presName="accent_1" presStyleCnt="0"/>
      <dgm:spPr/>
    </dgm:pt>
    <dgm:pt modelId="{E9D62912-C715-4E51-8C8D-A516BAD3774D}" type="pres">
      <dgm:prSet presAssocID="{37536418-D03B-4288-A616-AAF706698C0C}" presName="accentRepeatNode" presStyleLbl="solidFgAcc1" presStyleIdx="0" presStyleCnt="4"/>
      <dgm:spPr>
        <a:prstGeom prst="roundRect">
          <a:avLst/>
        </a:prstGeom>
      </dgm:spPr>
    </dgm:pt>
    <dgm:pt modelId="{1FE3DF46-F768-424C-9016-7A0EF7BD9441}" type="pres">
      <dgm:prSet presAssocID="{3A9F3DE0-227B-40DD-9BC4-F81EE9D3F726}" presName="text_2" presStyleLbl="node1" presStyleIdx="1" presStyleCnt="4" custScaleY="1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171A9-DD97-44AE-8C99-7A727B04EF7F}" type="pres">
      <dgm:prSet presAssocID="{3A9F3DE0-227B-40DD-9BC4-F81EE9D3F726}" presName="accent_2" presStyleCnt="0"/>
      <dgm:spPr/>
    </dgm:pt>
    <dgm:pt modelId="{61BB195A-0A62-456E-BCC8-893A48C75742}" type="pres">
      <dgm:prSet presAssocID="{3A9F3DE0-227B-40DD-9BC4-F81EE9D3F726}" presName="accentRepeatNode" presStyleLbl="solidFgAcc1" presStyleIdx="1" presStyleCnt="4"/>
      <dgm:spPr>
        <a:prstGeom prst="roundRect">
          <a:avLst/>
        </a:prstGeom>
      </dgm:spPr>
    </dgm:pt>
    <dgm:pt modelId="{6D896D31-DD02-4CDB-9510-96D31C0E873E}" type="pres">
      <dgm:prSet presAssocID="{B4C877CC-57AC-425B-91B9-1E9A73B792CC}" presName="text_3" presStyleLbl="node1" presStyleIdx="2" presStyleCnt="4" custScaleY="14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2B0A6-FE15-467B-ADCB-57D82C312115}" type="pres">
      <dgm:prSet presAssocID="{B4C877CC-57AC-425B-91B9-1E9A73B792CC}" presName="accent_3" presStyleCnt="0"/>
      <dgm:spPr/>
    </dgm:pt>
    <dgm:pt modelId="{B10048B1-26C8-4286-AFE1-8B9F1475F762}" type="pres">
      <dgm:prSet presAssocID="{B4C877CC-57AC-425B-91B9-1E9A73B792CC}" presName="accentRepeatNode" presStyleLbl="solidFgAcc1" presStyleIdx="2" presStyleCnt="4" custScaleY="107386"/>
      <dgm:spPr>
        <a:prstGeom prst="roundRect">
          <a:avLst/>
        </a:prstGeom>
      </dgm:spPr>
    </dgm:pt>
    <dgm:pt modelId="{9083E84B-3506-4AC0-8DF5-7CEB04E31BF2}" type="pres">
      <dgm:prSet presAssocID="{F736AD28-3563-4756-9FC8-486B896A8BBB}" presName="text_4" presStyleLbl="node1" presStyleIdx="3" presStyleCnt="4" custScaleY="12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7DB44-202A-4A29-856F-C1C0364E53DC}" type="pres">
      <dgm:prSet presAssocID="{F736AD28-3563-4756-9FC8-486B896A8BBB}" presName="accent_4" presStyleCnt="0"/>
      <dgm:spPr/>
    </dgm:pt>
    <dgm:pt modelId="{67CD4252-A242-4AC6-8789-EC38B98EEB4D}" type="pres">
      <dgm:prSet presAssocID="{F736AD28-3563-4756-9FC8-486B896A8BBB}" presName="accentRepeatNode" presStyleLbl="solidFgAcc1" presStyleIdx="3" presStyleCnt="4"/>
      <dgm:spPr>
        <a:prstGeom prst="roundRect">
          <a:avLst/>
        </a:prstGeom>
      </dgm:spPr>
    </dgm:pt>
  </dgm:ptLst>
  <dgm:cxnLst>
    <dgm:cxn modelId="{1B807E02-07C5-44A3-8761-626DD8D70790}" type="presOf" srcId="{C54781C3-3B9B-456C-B2AE-71FE2093BED0}" destId="{9F1BACDA-B4DD-4DDE-8430-59D44A43D6A7}" srcOrd="0" destOrd="0" presId="urn:microsoft.com/office/officeart/2008/layout/VerticalCurvedList"/>
    <dgm:cxn modelId="{54F379CB-7815-4D8F-A9B6-44C4454B6AFA}" type="presOf" srcId="{37536418-D03B-4288-A616-AAF706698C0C}" destId="{E73E7AA0-80A2-4F0B-8408-9F4FE118B7F0}" srcOrd="0" destOrd="0" presId="urn:microsoft.com/office/officeart/2008/layout/VerticalCurvedList"/>
    <dgm:cxn modelId="{4326B320-19A0-4AA1-9424-DFFA0B61DA8A}" type="presOf" srcId="{22204597-9CB8-4750-87ED-B7EA8E66C675}" destId="{DA3E693E-0037-4DF9-8D60-F6DC259BCDE3}" srcOrd="0" destOrd="0" presId="urn:microsoft.com/office/officeart/2008/layout/VerticalCurvedList"/>
    <dgm:cxn modelId="{6D9635BB-AFD7-4787-9834-206DDE50FFA4}" srcId="{C54781C3-3B9B-456C-B2AE-71FE2093BED0}" destId="{F736AD28-3563-4756-9FC8-486B896A8BBB}" srcOrd="3" destOrd="0" parTransId="{9604639A-04E9-405B-B25E-6CDAB362066D}" sibTransId="{B093BD1D-4883-48FC-9FC6-004F284E38B1}"/>
    <dgm:cxn modelId="{884BA446-1A72-4EE5-AD82-9D937486FF5F}" type="presOf" srcId="{F736AD28-3563-4756-9FC8-486B896A8BBB}" destId="{9083E84B-3506-4AC0-8DF5-7CEB04E31BF2}" srcOrd="0" destOrd="0" presId="urn:microsoft.com/office/officeart/2008/layout/VerticalCurvedList"/>
    <dgm:cxn modelId="{4CE511BB-6267-4794-9D44-605608F404D4}" srcId="{C54781C3-3B9B-456C-B2AE-71FE2093BED0}" destId="{3A9F3DE0-227B-40DD-9BC4-F81EE9D3F726}" srcOrd="1" destOrd="0" parTransId="{A851B0BC-4C5A-4F43-A1BF-DB162DFB13D6}" sibTransId="{62604C5B-600F-4FF1-B2E6-5B0281C2A7F2}"/>
    <dgm:cxn modelId="{8F28ABEF-06EC-48EB-8632-EA98A096EF4A}" srcId="{C54781C3-3B9B-456C-B2AE-71FE2093BED0}" destId="{37536418-D03B-4288-A616-AAF706698C0C}" srcOrd="0" destOrd="0" parTransId="{BC0DA8E4-2BA6-4133-811B-A1CC9CB6AB59}" sibTransId="{22204597-9CB8-4750-87ED-B7EA8E66C675}"/>
    <dgm:cxn modelId="{4065A756-F1F3-4643-B3B2-582CEAA488CD}" srcId="{C54781C3-3B9B-456C-B2AE-71FE2093BED0}" destId="{B4C877CC-57AC-425B-91B9-1E9A73B792CC}" srcOrd="2" destOrd="0" parTransId="{DC8574DA-A856-47A6-868B-B4989EB56EE1}" sibTransId="{3B7D5127-9FC8-4CFA-B7F0-7C3027368B38}"/>
    <dgm:cxn modelId="{D3E78BD8-BF6F-45E7-8618-A2FE3DA555BD}" type="presOf" srcId="{3A9F3DE0-227B-40DD-9BC4-F81EE9D3F726}" destId="{1FE3DF46-F768-424C-9016-7A0EF7BD9441}" srcOrd="0" destOrd="0" presId="urn:microsoft.com/office/officeart/2008/layout/VerticalCurvedList"/>
    <dgm:cxn modelId="{F477FE84-AD03-4A31-987D-2B6FEE6380E0}" type="presOf" srcId="{B4C877CC-57AC-425B-91B9-1E9A73B792CC}" destId="{6D896D31-DD02-4CDB-9510-96D31C0E873E}" srcOrd="0" destOrd="0" presId="urn:microsoft.com/office/officeart/2008/layout/VerticalCurvedList"/>
    <dgm:cxn modelId="{4A06E37C-DBE6-4AFE-B5B6-AC7D0EAF7241}" type="presParOf" srcId="{9F1BACDA-B4DD-4DDE-8430-59D44A43D6A7}" destId="{25FA6694-CC8E-4181-A26A-7CB21275400D}" srcOrd="0" destOrd="0" presId="urn:microsoft.com/office/officeart/2008/layout/VerticalCurvedList"/>
    <dgm:cxn modelId="{BCDD5CF3-1D27-4317-B781-51FEB889821C}" type="presParOf" srcId="{25FA6694-CC8E-4181-A26A-7CB21275400D}" destId="{41BFB748-96EE-4EF7-B07E-427E0D9ECDA8}" srcOrd="0" destOrd="0" presId="urn:microsoft.com/office/officeart/2008/layout/VerticalCurvedList"/>
    <dgm:cxn modelId="{970B8F6B-6EA5-46C7-AD3F-960FC3B12EE8}" type="presParOf" srcId="{41BFB748-96EE-4EF7-B07E-427E0D9ECDA8}" destId="{29D79720-4954-47C4-835D-EA0E00CA3FE3}" srcOrd="0" destOrd="0" presId="urn:microsoft.com/office/officeart/2008/layout/VerticalCurvedList"/>
    <dgm:cxn modelId="{01996BD2-9EF0-4F49-A746-BC3A87B0E4DB}" type="presParOf" srcId="{41BFB748-96EE-4EF7-B07E-427E0D9ECDA8}" destId="{DA3E693E-0037-4DF9-8D60-F6DC259BCDE3}" srcOrd="1" destOrd="0" presId="urn:microsoft.com/office/officeart/2008/layout/VerticalCurvedList"/>
    <dgm:cxn modelId="{D4F297DB-F6A5-46C2-977A-3FE574FCC88E}" type="presParOf" srcId="{41BFB748-96EE-4EF7-B07E-427E0D9ECDA8}" destId="{5E87E1D9-477F-40FB-932A-7F5D80DD940B}" srcOrd="2" destOrd="0" presId="urn:microsoft.com/office/officeart/2008/layout/VerticalCurvedList"/>
    <dgm:cxn modelId="{DE83A35C-05BB-47AE-A38D-63611576986B}" type="presParOf" srcId="{41BFB748-96EE-4EF7-B07E-427E0D9ECDA8}" destId="{B944A13A-D874-4C25-940B-E760EF6FD8CD}" srcOrd="3" destOrd="0" presId="urn:microsoft.com/office/officeart/2008/layout/VerticalCurvedList"/>
    <dgm:cxn modelId="{B8644381-FA58-4DC5-B23E-B6C2FF1A4A20}" type="presParOf" srcId="{25FA6694-CC8E-4181-A26A-7CB21275400D}" destId="{E73E7AA0-80A2-4F0B-8408-9F4FE118B7F0}" srcOrd="1" destOrd="0" presId="urn:microsoft.com/office/officeart/2008/layout/VerticalCurvedList"/>
    <dgm:cxn modelId="{4ADA9B90-8E1D-4601-B10E-3EA96ABF405E}" type="presParOf" srcId="{25FA6694-CC8E-4181-A26A-7CB21275400D}" destId="{67865F94-D9E3-484E-8F17-C3F4D3FA8645}" srcOrd="2" destOrd="0" presId="urn:microsoft.com/office/officeart/2008/layout/VerticalCurvedList"/>
    <dgm:cxn modelId="{B1027869-C7B6-49B3-96DA-F91B0CBB0EED}" type="presParOf" srcId="{67865F94-D9E3-484E-8F17-C3F4D3FA8645}" destId="{E9D62912-C715-4E51-8C8D-A516BAD3774D}" srcOrd="0" destOrd="0" presId="urn:microsoft.com/office/officeart/2008/layout/VerticalCurvedList"/>
    <dgm:cxn modelId="{39FB66FE-E402-465A-813B-A8A354EF554B}" type="presParOf" srcId="{25FA6694-CC8E-4181-A26A-7CB21275400D}" destId="{1FE3DF46-F768-424C-9016-7A0EF7BD9441}" srcOrd="3" destOrd="0" presId="urn:microsoft.com/office/officeart/2008/layout/VerticalCurvedList"/>
    <dgm:cxn modelId="{E62F574F-28A2-46BF-9DC5-47C78C507071}" type="presParOf" srcId="{25FA6694-CC8E-4181-A26A-7CB21275400D}" destId="{55D171A9-DD97-44AE-8C99-7A727B04EF7F}" srcOrd="4" destOrd="0" presId="urn:microsoft.com/office/officeart/2008/layout/VerticalCurvedList"/>
    <dgm:cxn modelId="{27DF54C1-D4B0-46CF-A722-2962B576F957}" type="presParOf" srcId="{55D171A9-DD97-44AE-8C99-7A727B04EF7F}" destId="{61BB195A-0A62-456E-BCC8-893A48C75742}" srcOrd="0" destOrd="0" presId="urn:microsoft.com/office/officeart/2008/layout/VerticalCurvedList"/>
    <dgm:cxn modelId="{6E485242-8FFB-4CEB-ABBD-FE5F4F23F011}" type="presParOf" srcId="{25FA6694-CC8E-4181-A26A-7CB21275400D}" destId="{6D896D31-DD02-4CDB-9510-96D31C0E873E}" srcOrd="5" destOrd="0" presId="urn:microsoft.com/office/officeart/2008/layout/VerticalCurvedList"/>
    <dgm:cxn modelId="{D235F46E-FA8A-4CE8-9AE3-ADE059B881AB}" type="presParOf" srcId="{25FA6694-CC8E-4181-A26A-7CB21275400D}" destId="{8C62B0A6-FE15-467B-ADCB-57D82C312115}" srcOrd="6" destOrd="0" presId="urn:microsoft.com/office/officeart/2008/layout/VerticalCurvedList"/>
    <dgm:cxn modelId="{9034B13A-F475-4747-893D-F372EFA5C918}" type="presParOf" srcId="{8C62B0A6-FE15-467B-ADCB-57D82C312115}" destId="{B10048B1-26C8-4286-AFE1-8B9F1475F762}" srcOrd="0" destOrd="0" presId="urn:microsoft.com/office/officeart/2008/layout/VerticalCurvedList"/>
    <dgm:cxn modelId="{619E74DA-57F3-4441-A127-C4ACDDD2BFE7}" type="presParOf" srcId="{25FA6694-CC8E-4181-A26A-7CB21275400D}" destId="{9083E84B-3506-4AC0-8DF5-7CEB04E31BF2}" srcOrd="7" destOrd="0" presId="urn:microsoft.com/office/officeart/2008/layout/VerticalCurvedList"/>
    <dgm:cxn modelId="{B09189FA-1CD1-4D55-B5D8-EEDD008BEB37}" type="presParOf" srcId="{25FA6694-CC8E-4181-A26A-7CB21275400D}" destId="{3057DB44-202A-4A29-856F-C1C0364E53DC}" srcOrd="8" destOrd="0" presId="urn:microsoft.com/office/officeart/2008/layout/VerticalCurvedList"/>
    <dgm:cxn modelId="{39093A16-2889-4C8D-9447-EEF45ED9794E}" type="presParOf" srcId="{3057DB44-202A-4A29-856F-C1C0364E53DC}" destId="{67CD4252-A242-4AC6-8789-EC38B98EEB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7536418-D03B-4288-A616-AAF706698C0C}">
      <dgm:prSet custT="1"/>
      <dgm:spPr/>
      <dgm:t>
        <a:bodyPr/>
        <a:lstStyle/>
        <a:p>
          <a:pPr algn="ctr"/>
          <a:r>
            <a:rPr lang="ru-RU" sz="1600" b="1" i="1" dirty="0" smtClean="0"/>
            <a:t>Подготовка призеров Международных олимпиад по русскому и татарскому языку (2019г., 2020г.)</a:t>
          </a:r>
          <a:endParaRPr lang="ru-RU" sz="1600" b="1" i="1" dirty="0"/>
        </a:p>
      </dgm:t>
    </dgm:pt>
    <dgm:pt modelId="{BC0DA8E4-2BA6-4133-811B-A1CC9CB6AB59}" type="parTrans" cxnId="{8F28ABEF-06EC-48EB-8632-EA98A096EF4A}">
      <dgm:prSet/>
      <dgm:spPr/>
      <dgm:t>
        <a:bodyPr/>
        <a:lstStyle/>
        <a:p>
          <a:endParaRPr lang="ru-RU"/>
        </a:p>
      </dgm:t>
    </dgm:pt>
    <dgm:pt modelId="{22204597-9CB8-4750-87ED-B7EA8E66C675}" type="sibTrans" cxnId="{8F28ABEF-06EC-48EB-8632-EA98A096EF4A}">
      <dgm:prSet/>
      <dgm:spPr/>
      <dgm:t>
        <a:bodyPr/>
        <a:lstStyle/>
        <a:p>
          <a:endParaRPr lang="ru-RU"/>
        </a:p>
      </dgm:t>
    </dgm:pt>
    <dgm:pt modelId="{514ED9D3-2F95-4354-97D4-6F07DC171804}">
      <dgm:prSet custT="1"/>
      <dgm:spPr/>
      <dgm:t>
        <a:bodyPr/>
        <a:lstStyle/>
        <a:p>
          <a:pPr algn="ctr"/>
          <a:r>
            <a:rPr lang="ru-RU" sz="1600" b="1" i="1" dirty="0" smtClean="0"/>
            <a:t>Организация площадки международной акции</a:t>
          </a:r>
          <a:br>
            <a:rPr lang="ru-RU" sz="1600" b="1" i="1" dirty="0" smtClean="0"/>
          </a:br>
          <a:r>
            <a:rPr lang="ru-RU" sz="1600" b="1" i="1" dirty="0" smtClean="0"/>
            <a:t> «Тотальный диктант» </a:t>
          </a:r>
          <a:endParaRPr lang="ru-RU" sz="1600" b="1" i="1" dirty="0"/>
        </a:p>
      </dgm:t>
    </dgm:pt>
    <dgm:pt modelId="{6BD61891-38F8-46D3-8575-D4FB75280A1F}" type="parTrans" cxnId="{D04E52FE-D5B2-40FE-BCC4-9A1ED3701BD9}">
      <dgm:prSet/>
      <dgm:spPr/>
      <dgm:t>
        <a:bodyPr/>
        <a:lstStyle/>
        <a:p>
          <a:endParaRPr lang="ru-RU"/>
        </a:p>
      </dgm:t>
    </dgm:pt>
    <dgm:pt modelId="{641D3437-83E7-45AD-B9A2-4AEE39DF3DE4}" type="sibTrans" cxnId="{D04E52FE-D5B2-40FE-BCC4-9A1ED3701BD9}">
      <dgm:prSet/>
      <dgm:spPr/>
      <dgm:t>
        <a:bodyPr/>
        <a:lstStyle/>
        <a:p>
          <a:endParaRPr lang="ru-RU"/>
        </a:p>
      </dgm:t>
    </dgm:pt>
    <dgm:pt modelId="{3A9F3DE0-227B-40DD-9BC4-F81EE9D3F726}">
      <dgm:prSet custT="1"/>
      <dgm:spPr/>
      <dgm:t>
        <a:bodyPr/>
        <a:lstStyle/>
        <a:p>
          <a:pPr algn="ctr"/>
          <a:r>
            <a:rPr lang="ru-RU" sz="1600" b="1" i="1" dirty="0" smtClean="0"/>
            <a:t>Организация площадки международного диктанта на тат. яз. «ЯЗ», конкурса чтецов им. </a:t>
          </a:r>
          <a:r>
            <a:rPr lang="ru-RU" sz="1600" b="1" i="1" dirty="0" err="1" smtClean="0"/>
            <a:t>Габдуллы</a:t>
          </a:r>
          <a:r>
            <a:rPr lang="ru-RU" sz="1600" b="1" i="1" dirty="0" smtClean="0"/>
            <a:t> Тукая</a:t>
          </a:r>
          <a:endParaRPr lang="ru-RU" sz="1600" b="1" i="1" dirty="0"/>
        </a:p>
      </dgm:t>
    </dgm:pt>
    <dgm:pt modelId="{A851B0BC-4C5A-4F43-A1BF-DB162DFB13D6}" type="parTrans" cxnId="{4CE511BB-6267-4794-9D44-605608F404D4}">
      <dgm:prSet/>
      <dgm:spPr/>
      <dgm:t>
        <a:bodyPr/>
        <a:lstStyle/>
        <a:p>
          <a:endParaRPr lang="ru-RU"/>
        </a:p>
      </dgm:t>
    </dgm:pt>
    <dgm:pt modelId="{62604C5B-600F-4FF1-B2E6-5B0281C2A7F2}" type="sibTrans" cxnId="{4CE511BB-6267-4794-9D44-605608F404D4}">
      <dgm:prSet/>
      <dgm:spPr/>
      <dgm:t>
        <a:bodyPr/>
        <a:lstStyle/>
        <a:p>
          <a:endParaRPr lang="ru-RU"/>
        </a:p>
      </dgm:t>
    </dgm:pt>
    <dgm:pt modelId="{B4C877CC-57AC-425B-91B9-1E9A73B792CC}">
      <dgm:prSet custT="1"/>
      <dgm:spPr/>
      <dgm:t>
        <a:bodyPr/>
        <a:lstStyle/>
        <a:p>
          <a:pPr algn="ctr"/>
          <a:r>
            <a:rPr lang="ru-RU" sz="1600" b="1" i="1" dirty="0" smtClean="0"/>
            <a:t>Участие  в днях открытых дверей КНИТУ, всего спектра </a:t>
          </a:r>
          <a:r>
            <a:rPr lang="ru-RU" sz="1600" b="1" i="1" dirty="0" err="1" smtClean="0"/>
            <a:t>профориентационных</a:t>
          </a:r>
          <a:r>
            <a:rPr lang="ru-RU" sz="1600" b="1" i="1" dirty="0" smtClean="0"/>
            <a:t> мероприятий КНИТУ</a:t>
          </a:r>
          <a:endParaRPr lang="ru-RU" sz="1600" b="1" i="1" dirty="0"/>
        </a:p>
      </dgm:t>
    </dgm:pt>
    <dgm:pt modelId="{DC8574DA-A856-47A6-868B-B4989EB56EE1}" type="parTrans" cxnId="{4065A756-F1F3-4643-B3B2-582CEAA488CD}">
      <dgm:prSet/>
      <dgm:spPr/>
      <dgm:t>
        <a:bodyPr/>
        <a:lstStyle/>
        <a:p>
          <a:endParaRPr lang="ru-RU"/>
        </a:p>
      </dgm:t>
    </dgm:pt>
    <dgm:pt modelId="{3B7D5127-9FC8-4CFA-B7F0-7C3027368B38}" type="sibTrans" cxnId="{4065A756-F1F3-4643-B3B2-582CEAA488CD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</dgm:pt>
    <dgm:pt modelId="{41BFB748-96EE-4EF7-B07E-427E0D9ECDA8}" type="pres">
      <dgm:prSet presAssocID="{C54781C3-3B9B-456C-B2AE-71FE2093BED0}" presName="cycle" presStyleCnt="0"/>
      <dgm:spPr/>
    </dgm:pt>
    <dgm:pt modelId="{29D79720-4954-47C4-835D-EA0E00CA3FE3}" type="pres">
      <dgm:prSet presAssocID="{C54781C3-3B9B-456C-B2AE-71FE2093BED0}" presName="srcNode" presStyleLbl="node1" presStyleIdx="0" presStyleCnt="4"/>
      <dgm:spPr/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4"/>
      <dgm:spPr/>
    </dgm:pt>
    <dgm:pt modelId="{B944A13A-D874-4C25-940B-E760EF6FD8CD}" type="pres">
      <dgm:prSet presAssocID="{C54781C3-3B9B-456C-B2AE-71FE2093BED0}" presName="dstNode" presStyleLbl="node1" presStyleIdx="0" presStyleCnt="4"/>
      <dgm:spPr/>
    </dgm:pt>
    <dgm:pt modelId="{E73E7AA0-80A2-4F0B-8408-9F4FE118B7F0}" type="pres">
      <dgm:prSet presAssocID="{37536418-D03B-4288-A616-AAF706698C0C}" presName="text_1" presStyleLbl="node1" presStyleIdx="0" presStyleCnt="4" custScaleY="11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5F94-D9E3-484E-8F17-C3F4D3FA8645}" type="pres">
      <dgm:prSet presAssocID="{37536418-D03B-4288-A616-AAF706698C0C}" presName="accent_1" presStyleCnt="0"/>
      <dgm:spPr/>
    </dgm:pt>
    <dgm:pt modelId="{E9D62912-C715-4E51-8C8D-A516BAD3774D}" type="pres">
      <dgm:prSet presAssocID="{37536418-D03B-4288-A616-AAF706698C0C}" presName="accentRepeatNode" presStyleLbl="solidFgAcc1" presStyleIdx="0" presStyleCnt="4"/>
      <dgm:spPr>
        <a:prstGeom prst="roundRect">
          <a:avLst/>
        </a:prstGeom>
      </dgm:spPr>
    </dgm:pt>
    <dgm:pt modelId="{14CC1787-65C3-4402-9E20-08A5C4FDB2C2}" type="pres">
      <dgm:prSet presAssocID="{514ED9D3-2F95-4354-97D4-6F07DC171804}" presName="text_2" presStyleLbl="node1" presStyleIdx="1" presStyleCnt="4" custScaleY="11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1BF99-2625-49DE-AED7-73203BFDB1D0}" type="pres">
      <dgm:prSet presAssocID="{514ED9D3-2F95-4354-97D4-6F07DC171804}" presName="accent_2" presStyleCnt="0"/>
      <dgm:spPr/>
    </dgm:pt>
    <dgm:pt modelId="{46DB80BD-BB19-4351-9512-02F5D9830BC2}" type="pres">
      <dgm:prSet presAssocID="{514ED9D3-2F95-4354-97D4-6F07DC171804}" presName="accentRepeatNode" presStyleLbl="solidFgAcc1" presStyleIdx="1" presStyleCnt="4"/>
      <dgm:spPr>
        <a:prstGeom prst="roundRect">
          <a:avLst/>
        </a:prstGeom>
      </dgm:spPr>
    </dgm:pt>
    <dgm:pt modelId="{A9E5C233-892D-4A7D-9E24-9E52481668A9}" type="pres">
      <dgm:prSet presAssocID="{3A9F3DE0-227B-40DD-9BC4-F81EE9D3F726}" presName="text_3" presStyleLbl="node1" presStyleIdx="2" presStyleCnt="4" custScaleY="153571" custLinFactNeighborX="1214" custLinFactNeighborY="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DF67D-E36D-4129-8A5A-887E976204E7}" type="pres">
      <dgm:prSet presAssocID="{3A9F3DE0-227B-40DD-9BC4-F81EE9D3F726}" presName="accent_3" presStyleCnt="0"/>
      <dgm:spPr/>
    </dgm:pt>
    <dgm:pt modelId="{61BB195A-0A62-456E-BCC8-893A48C75742}" type="pres">
      <dgm:prSet presAssocID="{3A9F3DE0-227B-40DD-9BC4-F81EE9D3F726}" presName="accentRepeatNode" presStyleLbl="solidFgAcc1" presStyleIdx="2" presStyleCnt="4" custScaleY="119257"/>
      <dgm:spPr>
        <a:prstGeom prst="roundRect">
          <a:avLst/>
        </a:prstGeom>
      </dgm:spPr>
    </dgm:pt>
    <dgm:pt modelId="{870DBBA9-C29C-4A0C-8D6D-178FF29373B2}" type="pres">
      <dgm:prSet presAssocID="{B4C877CC-57AC-425B-91B9-1E9A73B792CC}" presName="text_4" presStyleLbl="node1" presStyleIdx="3" presStyleCnt="4" custLinFactNeighborX="1214" custLinFactNeighborY="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0439-A299-492C-9B79-2AA78AD293D7}" type="pres">
      <dgm:prSet presAssocID="{B4C877CC-57AC-425B-91B9-1E9A73B792CC}" presName="accent_4" presStyleCnt="0"/>
      <dgm:spPr/>
    </dgm:pt>
    <dgm:pt modelId="{B10048B1-26C8-4286-AFE1-8B9F1475F762}" type="pres">
      <dgm:prSet presAssocID="{B4C877CC-57AC-425B-91B9-1E9A73B792CC}" presName="accentRepeatNode" presStyleLbl="solidFgAcc1" presStyleIdx="3" presStyleCnt="4"/>
      <dgm:spPr>
        <a:prstGeom prst="roundRect">
          <a:avLst/>
        </a:prstGeom>
      </dgm:spPr>
    </dgm:pt>
  </dgm:ptLst>
  <dgm:cxnLst>
    <dgm:cxn modelId="{1B807E02-07C5-44A3-8761-626DD8D70790}" type="presOf" srcId="{C54781C3-3B9B-456C-B2AE-71FE2093BED0}" destId="{9F1BACDA-B4DD-4DDE-8430-59D44A43D6A7}" srcOrd="0" destOrd="0" presId="urn:microsoft.com/office/officeart/2008/layout/VerticalCurvedList"/>
    <dgm:cxn modelId="{54F379CB-7815-4D8F-A9B6-44C4454B6AFA}" type="presOf" srcId="{37536418-D03B-4288-A616-AAF706698C0C}" destId="{E73E7AA0-80A2-4F0B-8408-9F4FE118B7F0}" srcOrd="0" destOrd="0" presId="urn:microsoft.com/office/officeart/2008/layout/VerticalCurvedList"/>
    <dgm:cxn modelId="{6C4E0CCC-C9F6-496F-8DBE-21B34C6B5AAE}" type="presOf" srcId="{3A9F3DE0-227B-40DD-9BC4-F81EE9D3F726}" destId="{A9E5C233-892D-4A7D-9E24-9E52481668A9}" srcOrd="0" destOrd="0" presId="urn:microsoft.com/office/officeart/2008/layout/VerticalCurvedList"/>
    <dgm:cxn modelId="{4326B320-19A0-4AA1-9424-DFFA0B61DA8A}" type="presOf" srcId="{22204597-9CB8-4750-87ED-B7EA8E66C675}" destId="{DA3E693E-0037-4DF9-8D60-F6DC259BCDE3}" srcOrd="0" destOrd="0" presId="urn:microsoft.com/office/officeart/2008/layout/VerticalCurvedList"/>
    <dgm:cxn modelId="{D04E52FE-D5B2-40FE-BCC4-9A1ED3701BD9}" srcId="{C54781C3-3B9B-456C-B2AE-71FE2093BED0}" destId="{514ED9D3-2F95-4354-97D4-6F07DC171804}" srcOrd="1" destOrd="0" parTransId="{6BD61891-38F8-46D3-8575-D4FB75280A1F}" sibTransId="{641D3437-83E7-45AD-B9A2-4AEE39DF3DE4}"/>
    <dgm:cxn modelId="{4CE511BB-6267-4794-9D44-605608F404D4}" srcId="{C54781C3-3B9B-456C-B2AE-71FE2093BED0}" destId="{3A9F3DE0-227B-40DD-9BC4-F81EE9D3F726}" srcOrd="2" destOrd="0" parTransId="{A851B0BC-4C5A-4F43-A1BF-DB162DFB13D6}" sibTransId="{62604C5B-600F-4FF1-B2E6-5B0281C2A7F2}"/>
    <dgm:cxn modelId="{8F28ABEF-06EC-48EB-8632-EA98A096EF4A}" srcId="{C54781C3-3B9B-456C-B2AE-71FE2093BED0}" destId="{37536418-D03B-4288-A616-AAF706698C0C}" srcOrd="0" destOrd="0" parTransId="{BC0DA8E4-2BA6-4133-811B-A1CC9CB6AB59}" sibTransId="{22204597-9CB8-4750-87ED-B7EA8E66C675}"/>
    <dgm:cxn modelId="{4065A756-F1F3-4643-B3B2-582CEAA488CD}" srcId="{C54781C3-3B9B-456C-B2AE-71FE2093BED0}" destId="{B4C877CC-57AC-425B-91B9-1E9A73B792CC}" srcOrd="3" destOrd="0" parTransId="{DC8574DA-A856-47A6-868B-B4989EB56EE1}" sibTransId="{3B7D5127-9FC8-4CFA-B7F0-7C3027368B38}"/>
    <dgm:cxn modelId="{6B08C938-5600-408B-B6FC-7A47139B5E25}" type="presOf" srcId="{B4C877CC-57AC-425B-91B9-1E9A73B792CC}" destId="{870DBBA9-C29C-4A0C-8D6D-178FF29373B2}" srcOrd="0" destOrd="0" presId="urn:microsoft.com/office/officeart/2008/layout/VerticalCurvedList"/>
    <dgm:cxn modelId="{FCFBA8B5-F67A-4806-BE15-475A01AECAF1}" type="presOf" srcId="{514ED9D3-2F95-4354-97D4-6F07DC171804}" destId="{14CC1787-65C3-4402-9E20-08A5C4FDB2C2}" srcOrd="0" destOrd="0" presId="urn:microsoft.com/office/officeart/2008/layout/VerticalCurvedList"/>
    <dgm:cxn modelId="{4A06E37C-DBE6-4AFE-B5B6-AC7D0EAF7241}" type="presParOf" srcId="{9F1BACDA-B4DD-4DDE-8430-59D44A43D6A7}" destId="{25FA6694-CC8E-4181-A26A-7CB21275400D}" srcOrd="0" destOrd="0" presId="urn:microsoft.com/office/officeart/2008/layout/VerticalCurvedList"/>
    <dgm:cxn modelId="{BCDD5CF3-1D27-4317-B781-51FEB889821C}" type="presParOf" srcId="{25FA6694-CC8E-4181-A26A-7CB21275400D}" destId="{41BFB748-96EE-4EF7-B07E-427E0D9ECDA8}" srcOrd="0" destOrd="0" presId="urn:microsoft.com/office/officeart/2008/layout/VerticalCurvedList"/>
    <dgm:cxn modelId="{970B8F6B-6EA5-46C7-AD3F-960FC3B12EE8}" type="presParOf" srcId="{41BFB748-96EE-4EF7-B07E-427E0D9ECDA8}" destId="{29D79720-4954-47C4-835D-EA0E00CA3FE3}" srcOrd="0" destOrd="0" presId="urn:microsoft.com/office/officeart/2008/layout/VerticalCurvedList"/>
    <dgm:cxn modelId="{01996BD2-9EF0-4F49-A746-BC3A87B0E4DB}" type="presParOf" srcId="{41BFB748-96EE-4EF7-B07E-427E0D9ECDA8}" destId="{DA3E693E-0037-4DF9-8D60-F6DC259BCDE3}" srcOrd="1" destOrd="0" presId="urn:microsoft.com/office/officeart/2008/layout/VerticalCurvedList"/>
    <dgm:cxn modelId="{D4F297DB-F6A5-46C2-977A-3FE574FCC88E}" type="presParOf" srcId="{41BFB748-96EE-4EF7-B07E-427E0D9ECDA8}" destId="{5E87E1D9-477F-40FB-932A-7F5D80DD940B}" srcOrd="2" destOrd="0" presId="urn:microsoft.com/office/officeart/2008/layout/VerticalCurvedList"/>
    <dgm:cxn modelId="{DE83A35C-05BB-47AE-A38D-63611576986B}" type="presParOf" srcId="{41BFB748-96EE-4EF7-B07E-427E0D9ECDA8}" destId="{B944A13A-D874-4C25-940B-E760EF6FD8CD}" srcOrd="3" destOrd="0" presId="urn:microsoft.com/office/officeart/2008/layout/VerticalCurvedList"/>
    <dgm:cxn modelId="{B8644381-FA58-4DC5-B23E-B6C2FF1A4A20}" type="presParOf" srcId="{25FA6694-CC8E-4181-A26A-7CB21275400D}" destId="{E73E7AA0-80A2-4F0B-8408-9F4FE118B7F0}" srcOrd="1" destOrd="0" presId="urn:microsoft.com/office/officeart/2008/layout/VerticalCurvedList"/>
    <dgm:cxn modelId="{4ADA9B90-8E1D-4601-B10E-3EA96ABF405E}" type="presParOf" srcId="{25FA6694-CC8E-4181-A26A-7CB21275400D}" destId="{67865F94-D9E3-484E-8F17-C3F4D3FA8645}" srcOrd="2" destOrd="0" presId="urn:microsoft.com/office/officeart/2008/layout/VerticalCurvedList"/>
    <dgm:cxn modelId="{B1027869-C7B6-49B3-96DA-F91B0CBB0EED}" type="presParOf" srcId="{67865F94-D9E3-484E-8F17-C3F4D3FA8645}" destId="{E9D62912-C715-4E51-8C8D-A516BAD3774D}" srcOrd="0" destOrd="0" presId="urn:microsoft.com/office/officeart/2008/layout/VerticalCurvedList"/>
    <dgm:cxn modelId="{191B41F3-772F-4759-8C55-11825602CDC6}" type="presParOf" srcId="{25FA6694-CC8E-4181-A26A-7CB21275400D}" destId="{14CC1787-65C3-4402-9E20-08A5C4FDB2C2}" srcOrd="3" destOrd="0" presId="urn:microsoft.com/office/officeart/2008/layout/VerticalCurvedList"/>
    <dgm:cxn modelId="{8E62CAA9-454F-4495-9B59-F40F89EC7BD2}" type="presParOf" srcId="{25FA6694-CC8E-4181-A26A-7CB21275400D}" destId="{E161BF99-2625-49DE-AED7-73203BFDB1D0}" srcOrd="4" destOrd="0" presId="urn:microsoft.com/office/officeart/2008/layout/VerticalCurvedList"/>
    <dgm:cxn modelId="{986ECA3E-D034-4242-80B3-866A42700740}" type="presParOf" srcId="{E161BF99-2625-49DE-AED7-73203BFDB1D0}" destId="{46DB80BD-BB19-4351-9512-02F5D9830BC2}" srcOrd="0" destOrd="0" presId="urn:microsoft.com/office/officeart/2008/layout/VerticalCurvedList"/>
    <dgm:cxn modelId="{B4D1A2DC-13BD-42DA-BC5C-BDB58C084CE7}" type="presParOf" srcId="{25FA6694-CC8E-4181-A26A-7CB21275400D}" destId="{A9E5C233-892D-4A7D-9E24-9E52481668A9}" srcOrd="5" destOrd="0" presId="urn:microsoft.com/office/officeart/2008/layout/VerticalCurvedList"/>
    <dgm:cxn modelId="{F2E3D1B9-E0C1-4AD4-B4F2-D0663544E3D0}" type="presParOf" srcId="{25FA6694-CC8E-4181-A26A-7CB21275400D}" destId="{FE8DF67D-E36D-4129-8A5A-887E976204E7}" srcOrd="6" destOrd="0" presId="urn:microsoft.com/office/officeart/2008/layout/VerticalCurvedList"/>
    <dgm:cxn modelId="{29B82D26-FC05-4A7A-8A77-5CEEFCE93D90}" type="presParOf" srcId="{FE8DF67D-E36D-4129-8A5A-887E976204E7}" destId="{61BB195A-0A62-456E-BCC8-893A48C75742}" srcOrd="0" destOrd="0" presId="urn:microsoft.com/office/officeart/2008/layout/VerticalCurvedList"/>
    <dgm:cxn modelId="{0DECB539-B201-4E6B-87A4-64DD7E658D1D}" type="presParOf" srcId="{25FA6694-CC8E-4181-A26A-7CB21275400D}" destId="{870DBBA9-C29C-4A0C-8D6D-178FF29373B2}" srcOrd="7" destOrd="0" presId="urn:microsoft.com/office/officeart/2008/layout/VerticalCurvedList"/>
    <dgm:cxn modelId="{31CC452A-D45E-4EF3-92A3-31025D8BBF3D}" type="presParOf" srcId="{25FA6694-CC8E-4181-A26A-7CB21275400D}" destId="{A2CA0439-A299-492C-9B79-2AA78AD293D7}" srcOrd="8" destOrd="0" presId="urn:microsoft.com/office/officeart/2008/layout/VerticalCurvedList"/>
    <dgm:cxn modelId="{1F0335DF-38CE-401A-BAD8-DEBF683B29BE}" type="presParOf" srcId="{A2CA0439-A299-492C-9B79-2AA78AD293D7}" destId="{B10048B1-26C8-4286-AFE1-8B9F1475F7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Участие  в днях открытых дверей КНИТУ, всего спектра </a:t>
          </a:r>
          <a:r>
            <a:rPr lang="ru-RU" sz="1600" b="1" i="1" dirty="0" err="1" smtClean="0"/>
            <a:t>профориентационных</a:t>
          </a:r>
          <a:r>
            <a:rPr lang="ru-RU" sz="1600" b="1" i="1" dirty="0" smtClean="0"/>
            <a:t> мероприятий КНИТУ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800" b="1" i="1" dirty="0" smtClean="0"/>
            <a:t>Высокая сохранность контингента магистратуры, стабильно высокая доля «сторонних» магистров – до 70%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Количество публикаций, индексируемых в </a:t>
          </a:r>
          <a:r>
            <a:rPr lang="en-US" sz="1600" b="1" i="1" dirty="0" err="1" smtClean="0"/>
            <a:t>WoS</a:t>
          </a:r>
          <a:r>
            <a:rPr lang="en-US" sz="1600" b="1" i="1" dirty="0" smtClean="0"/>
            <a:t> </a:t>
          </a:r>
          <a:r>
            <a:rPr lang="ru-RU" sz="1600" b="1" i="1" dirty="0" smtClean="0"/>
            <a:t>и</a:t>
          </a:r>
          <a:r>
            <a:rPr lang="en-US" sz="1600" b="1" i="1" dirty="0" smtClean="0"/>
            <a:t> Scopus</a:t>
          </a:r>
          <a:r>
            <a:rPr lang="ru-RU" sz="1600" b="1" i="1" dirty="0" smtClean="0"/>
            <a:t> в 2 раза превосходит запланированные показатели</a:t>
          </a:r>
          <a:endParaRPr lang="ru-RU" sz="1600" b="1" i="1" dirty="0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4781C3-3B9B-456C-B2AE-71FE2093BED0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0A3C5FF-0D5C-4400-B602-331B1A8F5593}">
      <dgm:prSet phldrT="[Текст]" custT="1"/>
      <dgm:spPr/>
      <dgm:t>
        <a:bodyPr/>
        <a:lstStyle/>
        <a:p>
          <a:pPr algn="ctr"/>
          <a:r>
            <a:rPr lang="ru-RU" sz="1800" b="1" i="1" dirty="0" smtClean="0"/>
            <a:t>Профессионально-общественная аккредитация ЧУ «Газпром ЦНИС»</a:t>
          </a:r>
          <a:endParaRPr lang="ru-RU" sz="1800" b="1" i="1" dirty="0"/>
        </a:p>
      </dgm:t>
    </dgm:pt>
    <dgm:pt modelId="{42ADDE76-A38B-4091-B071-855FFFABB4C8}" type="parTrans" cxnId="{F370E98F-132D-4DDC-A526-EEF851910144}">
      <dgm:prSet/>
      <dgm:spPr/>
      <dgm:t>
        <a:bodyPr/>
        <a:lstStyle/>
        <a:p>
          <a:endParaRPr lang="ru-RU"/>
        </a:p>
      </dgm:t>
    </dgm:pt>
    <dgm:pt modelId="{E8DF3BE8-EF81-4F21-99C9-5DA594A58300}" type="sibTrans" cxnId="{F370E98F-132D-4DDC-A526-EEF851910144}">
      <dgm:prSet/>
      <dgm:spPr/>
      <dgm:t>
        <a:bodyPr/>
        <a:lstStyle/>
        <a:p>
          <a:endParaRPr lang="ru-RU"/>
        </a:p>
      </dgm:t>
    </dgm:pt>
    <dgm:pt modelId="{A4832B8C-5DA6-4CA9-B37F-1E66637A7A01}">
      <dgm:prSet phldrT="[Текст]" custT="1"/>
      <dgm:spPr/>
      <dgm:t>
        <a:bodyPr/>
        <a:lstStyle/>
        <a:p>
          <a:pPr algn="ctr"/>
          <a:r>
            <a:rPr lang="ru-RU" sz="1600" b="1" i="1" dirty="0" smtClean="0"/>
            <a:t>Кафедра – одна из новаторов в </a:t>
          </a:r>
          <a:r>
            <a:rPr lang="ru-RU" sz="1600" b="1" i="1" dirty="0" err="1" smtClean="0"/>
            <a:t>цифровизации</a:t>
          </a:r>
          <a:r>
            <a:rPr lang="ru-RU" sz="1600" b="1" i="1" dirty="0" smtClean="0"/>
            <a:t> учебного процесса и активном использовании облачных технологий</a:t>
          </a:r>
          <a:endParaRPr lang="ru-RU" sz="1600" b="1" i="1" dirty="0"/>
        </a:p>
      </dgm:t>
    </dgm:pt>
    <dgm:pt modelId="{86A467B7-6CCA-473C-8504-A8379CF46839}" type="parTrans" cxnId="{91BD6CA9-DA00-4BF1-9F93-95432AC44E4D}">
      <dgm:prSet/>
      <dgm:spPr/>
      <dgm:t>
        <a:bodyPr/>
        <a:lstStyle/>
        <a:p>
          <a:endParaRPr lang="ru-RU"/>
        </a:p>
      </dgm:t>
    </dgm:pt>
    <dgm:pt modelId="{E3580861-FC7F-4C65-89F6-C6C809A9CD90}" type="sibTrans" cxnId="{91BD6CA9-DA00-4BF1-9F93-95432AC44E4D}">
      <dgm:prSet/>
      <dgm:spPr/>
      <dgm:t>
        <a:bodyPr/>
        <a:lstStyle/>
        <a:p>
          <a:endParaRPr lang="ru-RU"/>
        </a:p>
      </dgm:t>
    </dgm:pt>
    <dgm:pt modelId="{74F5B331-9BA5-4DED-9465-FCEEB372C05B}">
      <dgm:prSet custT="1"/>
      <dgm:spPr/>
      <dgm:t>
        <a:bodyPr/>
        <a:lstStyle/>
        <a:p>
          <a:r>
            <a:rPr lang="ru-RU" sz="1600" b="1" i="1" dirty="0" smtClean="0"/>
            <a:t>Средний балл ЕГЭ абитуриентов, поступающих на ООП кафедры, на 20% выше среднего по университету</a:t>
          </a:r>
        </a:p>
      </dgm:t>
    </dgm:pt>
    <dgm:pt modelId="{E7FE3D7E-973F-4FFC-A037-1D52F0E9668D}" type="parTrans" cxnId="{4FCB1425-6F6E-4AE3-8E48-01FCCC36623D}">
      <dgm:prSet/>
      <dgm:spPr/>
      <dgm:t>
        <a:bodyPr/>
        <a:lstStyle/>
        <a:p>
          <a:endParaRPr lang="ru-RU"/>
        </a:p>
      </dgm:t>
    </dgm:pt>
    <dgm:pt modelId="{89B4D068-1589-4262-BEC2-14B38C399946}" type="sibTrans" cxnId="{4FCB1425-6F6E-4AE3-8E48-01FCCC36623D}">
      <dgm:prSet/>
      <dgm:spPr/>
      <dgm:t>
        <a:bodyPr/>
        <a:lstStyle/>
        <a:p>
          <a:endParaRPr lang="ru-RU"/>
        </a:p>
      </dgm:t>
    </dgm:pt>
    <dgm:pt modelId="{9F1BACDA-B4DD-4DDE-8430-59D44A43D6A7}" type="pres">
      <dgm:prSet presAssocID="{C54781C3-3B9B-456C-B2AE-71FE2093B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FA6694-CC8E-4181-A26A-7CB21275400D}" type="pres">
      <dgm:prSet presAssocID="{C54781C3-3B9B-456C-B2AE-71FE2093BED0}" presName="Name1" presStyleCnt="0"/>
      <dgm:spPr/>
      <dgm:t>
        <a:bodyPr/>
        <a:lstStyle/>
        <a:p>
          <a:endParaRPr lang="ru-RU"/>
        </a:p>
      </dgm:t>
    </dgm:pt>
    <dgm:pt modelId="{41BFB748-96EE-4EF7-B07E-427E0D9ECDA8}" type="pres">
      <dgm:prSet presAssocID="{C54781C3-3B9B-456C-B2AE-71FE2093BED0}" presName="cycle" presStyleCnt="0"/>
      <dgm:spPr/>
      <dgm:t>
        <a:bodyPr/>
        <a:lstStyle/>
        <a:p>
          <a:endParaRPr lang="ru-RU"/>
        </a:p>
      </dgm:t>
    </dgm:pt>
    <dgm:pt modelId="{29D79720-4954-47C4-835D-EA0E00CA3FE3}" type="pres">
      <dgm:prSet presAssocID="{C54781C3-3B9B-456C-B2AE-71FE2093BED0}" presName="srcNode" presStyleLbl="node1" presStyleIdx="0" presStyleCnt="3"/>
      <dgm:spPr/>
      <dgm:t>
        <a:bodyPr/>
        <a:lstStyle/>
        <a:p>
          <a:endParaRPr lang="ru-RU"/>
        </a:p>
      </dgm:t>
    </dgm:pt>
    <dgm:pt modelId="{DA3E693E-0037-4DF9-8D60-F6DC259BCDE3}" type="pres">
      <dgm:prSet presAssocID="{C54781C3-3B9B-456C-B2AE-71FE2093BED0}" presName="conn" presStyleLbl="parChTrans1D2" presStyleIdx="0" presStyleCnt="1" custLinFactNeighborX="-3662" custLinFactNeighborY="-2427"/>
      <dgm:spPr/>
      <dgm:t>
        <a:bodyPr/>
        <a:lstStyle/>
        <a:p>
          <a:endParaRPr lang="ru-RU"/>
        </a:p>
      </dgm:t>
    </dgm:pt>
    <dgm:pt modelId="{5E87E1D9-477F-40FB-932A-7F5D80DD940B}" type="pres">
      <dgm:prSet presAssocID="{C54781C3-3B9B-456C-B2AE-71FE2093BED0}" presName="extraNode" presStyleLbl="node1" presStyleIdx="0" presStyleCnt="3"/>
      <dgm:spPr/>
      <dgm:t>
        <a:bodyPr/>
        <a:lstStyle/>
        <a:p>
          <a:endParaRPr lang="ru-RU"/>
        </a:p>
      </dgm:t>
    </dgm:pt>
    <dgm:pt modelId="{B944A13A-D874-4C25-940B-E760EF6FD8CD}" type="pres">
      <dgm:prSet presAssocID="{C54781C3-3B9B-456C-B2AE-71FE2093BED0}" presName="dstNode" presStyleLbl="node1" presStyleIdx="0" presStyleCnt="3"/>
      <dgm:spPr/>
      <dgm:t>
        <a:bodyPr/>
        <a:lstStyle/>
        <a:p>
          <a:endParaRPr lang="ru-RU"/>
        </a:p>
      </dgm:t>
    </dgm:pt>
    <dgm:pt modelId="{8FF6EB50-DB60-4ABF-97A7-CDC4710ED2EA}" type="pres">
      <dgm:prSet presAssocID="{70A3C5FF-0D5C-4400-B602-331B1A8F5593}" presName="text_1" presStyleLbl="node1" presStyleIdx="0" presStyleCnt="3" custScaleX="99493" custLinFactNeighborX="-498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0420-52DF-483F-82B7-B60025325E8C}" type="pres">
      <dgm:prSet presAssocID="{70A3C5FF-0D5C-4400-B602-331B1A8F5593}" presName="accent_1" presStyleCnt="0"/>
      <dgm:spPr/>
      <dgm:t>
        <a:bodyPr/>
        <a:lstStyle/>
        <a:p>
          <a:endParaRPr lang="ru-RU"/>
        </a:p>
      </dgm:t>
    </dgm:pt>
    <dgm:pt modelId="{AEF23971-7334-48EF-AE83-2971D3CBCAFA}" type="pres">
      <dgm:prSet presAssocID="{70A3C5FF-0D5C-4400-B602-331B1A8F5593}" presName="accentRepeatNode" presStyleLbl="solidFgAcc1" presStyleIdx="0" presStyleCnt="3" custLinFactNeighborX="-1879" custLinFactNeighborY="-28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3CC5EB-6255-4ECE-99B3-EFFAA955F5D0}" type="pres">
      <dgm:prSet presAssocID="{A4832B8C-5DA6-4CA9-B37F-1E66637A7A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4D71-5DE4-4008-9D73-3A0171013017}" type="pres">
      <dgm:prSet presAssocID="{A4832B8C-5DA6-4CA9-B37F-1E66637A7A01}" presName="accent_2" presStyleCnt="0"/>
      <dgm:spPr/>
      <dgm:t>
        <a:bodyPr/>
        <a:lstStyle/>
        <a:p>
          <a:endParaRPr lang="ru-RU"/>
        </a:p>
      </dgm:t>
    </dgm:pt>
    <dgm:pt modelId="{779ACB8A-794B-4EE1-9C63-201D315AFEE0}" type="pres">
      <dgm:prSet presAssocID="{A4832B8C-5DA6-4CA9-B37F-1E66637A7A01}" presName="accentRepeatNode" presStyleLbl="solidFgAcc1" presStyleIdx="1" presStyleCnt="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2EDA9F-4E16-4C63-9223-8545AC97F94C}" type="pres">
      <dgm:prSet presAssocID="{74F5B331-9BA5-4DED-9465-FCEEB372C05B}" presName="text_3" presStyleLbl="node1" presStyleIdx="2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2A07-4670-4807-A66C-3FE38B9C2E33}" type="pres">
      <dgm:prSet presAssocID="{74F5B331-9BA5-4DED-9465-FCEEB372C05B}" presName="accent_3" presStyleCnt="0"/>
      <dgm:spPr/>
    </dgm:pt>
    <dgm:pt modelId="{1B43525A-6F5C-4EFD-AB56-3A5B45BFB9AA}" type="pres">
      <dgm:prSet presAssocID="{74F5B331-9BA5-4DED-9465-FCEEB372C05B}" presName="accentRepeatNode" presStyleLbl="solidFgAcc1" presStyleIdx="2" presStyleCnt="3" custScaleX="103449" custScaleY="10133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512DA05-7929-4469-8D97-44F3DBAB35E2}" type="presOf" srcId="{A4832B8C-5DA6-4CA9-B37F-1E66637A7A01}" destId="{543CC5EB-6255-4ECE-99B3-EFFAA955F5D0}" srcOrd="0" destOrd="0" presId="urn:microsoft.com/office/officeart/2008/layout/VerticalCurvedList"/>
    <dgm:cxn modelId="{F903E44B-3347-4E63-AA32-773A1541EB91}" type="presOf" srcId="{C54781C3-3B9B-456C-B2AE-71FE2093BED0}" destId="{9F1BACDA-B4DD-4DDE-8430-59D44A43D6A7}" srcOrd="0" destOrd="0" presId="urn:microsoft.com/office/officeart/2008/layout/VerticalCurvedList"/>
    <dgm:cxn modelId="{4FCB1425-6F6E-4AE3-8E48-01FCCC36623D}" srcId="{C54781C3-3B9B-456C-B2AE-71FE2093BED0}" destId="{74F5B331-9BA5-4DED-9465-FCEEB372C05B}" srcOrd="2" destOrd="0" parTransId="{E7FE3D7E-973F-4FFC-A037-1D52F0E9668D}" sibTransId="{89B4D068-1589-4262-BEC2-14B38C399946}"/>
    <dgm:cxn modelId="{63A45492-35E6-40B6-8C86-4A716D0215A4}" type="presOf" srcId="{E8DF3BE8-EF81-4F21-99C9-5DA594A58300}" destId="{DA3E693E-0037-4DF9-8D60-F6DC259BCDE3}" srcOrd="0" destOrd="0" presId="urn:microsoft.com/office/officeart/2008/layout/VerticalCurvedList"/>
    <dgm:cxn modelId="{91BD6CA9-DA00-4BF1-9F93-95432AC44E4D}" srcId="{C54781C3-3B9B-456C-B2AE-71FE2093BED0}" destId="{A4832B8C-5DA6-4CA9-B37F-1E66637A7A01}" srcOrd="1" destOrd="0" parTransId="{86A467B7-6CCA-473C-8504-A8379CF46839}" sibTransId="{E3580861-FC7F-4C65-89F6-C6C809A9CD90}"/>
    <dgm:cxn modelId="{F370E98F-132D-4DDC-A526-EEF851910144}" srcId="{C54781C3-3B9B-456C-B2AE-71FE2093BED0}" destId="{70A3C5FF-0D5C-4400-B602-331B1A8F5593}" srcOrd="0" destOrd="0" parTransId="{42ADDE76-A38B-4091-B071-855FFFABB4C8}" sibTransId="{E8DF3BE8-EF81-4F21-99C9-5DA594A58300}"/>
    <dgm:cxn modelId="{24F81DF5-942B-486D-B8E7-34A9E171FA8F}" type="presOf" srcId="{74F5B331-9BA5-4DED-9465-FCEEB372C05B}" destId="{382EDA9F-4E16-4C63-9223-8545AC97F94C}" srcOrd="0" destOrd="0" presId="urn:microsoft.com/office/officeart/2008/layout/VerticalCurvedList"/>
    <dgm:cxn modelId="{35E86E5C-91A1-4ADA-A97B-C2FC659EC3EB}" type="presOf" srcId="{70A3C5FF-0D5C-4400-B602-331B1A8F5593}" destId="{8FF6EB50-DB60-4ABF-97A7-CDC4710ED2EA}" srcOrd="0" destOrd="0" presId="urn:microsoft.com/office/officeart/2008/layout/VerticalCurvedList"/>
    <dgm:cxn modelId="{0C7608E4-88F6-413A-B5B2-021210EB744D}" type="presParOf" srcId="{9F1BACDA-B4DD-4DDE-8430-59D44A43D6A7}" destId="{25FA6694-CC8E-4181-A26A-7CB21275400D}" srcOrd="0" destOrd="0" presId="urn:microsoft.com/office/officeart/2008/layout/VerticalCurvedList"/>
    <dgm:cxn modelId="{FA9981A2-ED99-4BEE-B364-B9CC3853648E}" type="presParOf" srcId="{25FA6694-CC8E-4181-A26A-7CB21275400D}" destId="{41BFB748-96EE-4EF7-B07E-427E0D9ECDA8}" srcOrd="0" destOrd="0" presId="urn:microsoft.com/office/officeart/2008/layout/VerticalCurvedList"/>
    <dgm:cxn modelId="{D0C64F06-96B8-4404-8E87-47A418D8ECDF}" type="presParOf" srcId="{41BFB748-96EE-4EF7-B07E-427E0D9ECDA8}" destId="{29D79720-4954-47C4-835D-EA0E00CA3FE3}" srcOrd="0" destOrd="0" presId="urn:microsoft.com/office/officeart/2008/layout/VerticalCurvedList"/>
    <dgm:cxn modelId="{4D0ADE4C-7245-4AD7-A8BA-BD7AE36E2F2B}" type="presParOf" srcId="{41BFB748-96EE-4EF7-B07E-427E0D9ECDA8}" destId="{DA3E693E-0037-4DF9-8D60-F6DC259BCDE3}" srcOrd="1" destOrd="0" presId="urn:microsoft.com/office/officeart/2008/layout/VerticalCurvedList"/>
    <dgm:cxn modelId="{3335A939-A73F-4023-B54D-E37D3B3EF459}" type="presParOf" srcId="{41BFB748-96EE-4EF7-B07E-427E0D9ECDA8}" destId="{5E87E1D9-477F-40FB-932A-7F5D80DD940B}" srcOrd="2" destOrd="0" presId="urn:microsoft.com/office/officeart/2008/layout/VerticalCurvedList"/>
    <dgm:cxn modelId="{D7B7060D-E53C-46EA-9F58-17B4B41FDB9A}" type="presParOf" srcId="{41BFB748-96EE-4EF7-B07E-427E0D9ECDA8}" destId="{B944A13A-D874-4C25-940B-E760EF6FD8CD}" srcOrd="3" destOrd="0" presId="urn:microsoft.com/office/officeart/2008/layout/VerticalCurvedList"/>
    <dgm:cxn modelId="{574FD7CA-5D86-49F9-813B-484F19F1E6BF}" type="presParOf" srcId="{25FA6694-CC8E-4181-A26A-7CB21275400D}" destId="{8FF6EB50-DB60-4ABF-97A7-CDC4710ED2EA}" srcOrd="1" destOrd="0" presId="urn:microsoft.com/office/officeart/2008/layout/VerticalCurvedList"/>
    <dgm:cxn modelId="{8F4B2E01-452E-4524-B648-E5BAD1ACA89E}" type="presParOf" srcId="{25FA6694-CC8E-4181-A26A-7CB21275400D}" destId="{BF550420-52DF-483F-82B7-B60025325E8C}" srcOrd="2" destOrd="0" presId="urn:microsoft.com/office/officeart/2008/layout/VerticalCurvedList"/>
    <dgm:cxn modelId="{BE8E6E3C-6BAD-45B1-AB49-53824A95953C}" type="presParOf" srcId="{BF550420-52DF-483F-82B7-B60025325E8C}" destId="{AEF23971-7334-48EF-AE83-2971D3CBCAFA}" srcOrd="0" destOrd="0" presId="urn:microsoft.com/office/officeart/2008/layout/VerticalCurvedList"/>
    <dgm:cxn modelId="{EC32E088-A62E-4F31-ABB3-D23357EFA7CB}" type="presParOf" srcId="{25FA6694-CC8E-4181-A26A-7CB21275400D}" destId="{543CC5EB-6255-4ECE-99B3-EFFAA955F5D0}" srcOrd="3" destOrd="0" presId="urn:microsoft.com/office/officeart/2008/layout/VerticalCurvedList"/>
    <dgm:cxn modelId="{EED37383-0618-4AD1-9EA0-B3CC667F5F83}" type="presParOf" srcId="{25FA6694-CC8E-4181-A26A-7CB21275400D}" destId="{860B4D71-5DE4-4008-9D73-3A0171013017}" srcOrd="4" destOrd="0" presId="urn:microsoft.com/office/officeart/2008/layout/VerticalCurvedList"/>
    <dgm:cxn modelId="{388A5B83-713C-41E8-88FE-421E82107F1C}" type="presParOf" srcId="{860B4D71-5DE4-4008-9D73-3A0171013017}" destId="{779ACB8A-794B-4EE1-9C63-201D315AFEE0}" srcOrd="0" destOrd="0" presId="urn:microsoft.com/office/officeart/2008/layout/VerticalCurvedList"/>
    <dgm:cxn modelId="{6AEEB0B6-1EA9-40D8-AC0A-56859FC3E96B}" type="presParOf" srcId="{25FA6694-CC8E-4181-A26A-7CB21275400D}" destId="{382EDA9F-4E16-4C63-9223-8545AC97F94C}" srcOrd="5" destOrd="0" presId="urn:microsoft.com/office/officeart/2008/layout/VerticalCurvedList"/>
    <dgm:cxn modelId="{317BDE77-77FE-4D88-9CA5-BC95784D9C5C}" type="presParOf" srcId="{25FA6694-CC8E-4181-A26A-7CB21275400D}" destId="{54092A07-4670-4807-A66C-3FE38B9C2E33}" srcOrd="6" destOrd="0" presId="urn:microsoft.com/office/officeart/2008/layout/VerticalCurvedList"/>
    <dgm:cxn modelId="{9CDAB84B-0273-49B9-97CF-A7B9E7B30AC7}" type="presParOf" srcId="{54092A07-4670-4807-A66C-3FE38B9C2E33}" destId="{1B43525A-6F5C-4EFD-AB56-3A5B45BFB9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7942" y="299659"/>
          <a:ext cx="60279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Устойчивая положительная динамика по показателям патентной активности – превышение плана в 3 раза </a:t>
          </a:r>
          <a:endParaRPr lang="ru-RU" sz="1600" b="1" i="1" kern="1200" dirty="0"/>
        </a:p>
      </dsp:txBody>
      <dsp:txXfrm>
        <a:off x="497942" y="299659"/>
        <a:ext cx="60279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794165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Личные кабинеты ППС в  АСУ «Электронный университет» и на платформе </a:t>
          </a:r>
          <a:r>
            <a:rPr lang="en-US" sz="1600" b="1" i="1" kern="1200" dirty="0" smtClean="0"/>
            <a:t>MOODLE</a:t>
          </a:r>
          <a:r>
            <a:rPr lang="ru-RU" sz="1600" b="1" i="1" kern="1200" dirty="0" smtClean="0"/>
            <a:t> эффективно функционируют у 100% преподавателей</a:t>
          </a:r>
          <a:endParaRPr lang="ru-RU" sz="1600" b="1" i="1" kern="1200" dirty="0"/>
        </a:p>
      </dsp:txBody>
      <dsp:txXfrm>
        <a:off x="777217" y="1455083"/>
        <a:ext cx="5794165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6058627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Активное взаимодействие с предприятиями отрасли, приводящее к заключению хоздоговоров НИОКР</a:t>
          </a:r>
        </a:p>
      </dsp:txBody>
      <dsp:txXfrm>
        <a:off x="512755" y="2449844"/>
        <a:ext cx="6058627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99659"/>
          <a:ext cx="55523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Доля ППС, имеющих ученые степени и звания – 100%</a:t>
          </a:r>
          <a:endParaRPr lang="ru-RU" sz="1600" b="1" i="1" kern="1200" dirty="0"/>
        </a:p>
      </dsp:txBody>
      <dsp:txXfrm>
        <a:off x="499111" y="299659"/>
        <a:ext cx="55523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360569"/>
          <a:ext cx="5316142" cy="9165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Участие в грантах по приоритетным направлениям развития КНИТУ в области моделирования и проектирования химико-технологических процессов </a:t>
          </a:r>
          <a:endParaRPr lang="ru-RU" sz="1600" b="1" i="1" kern="1200" dirty="0"/>
        </a:p>
      </dsp:txBody>
      <dsp:txXfrm>
        <a:off x="777217" y="1360569"/>
        <a:ext cx="5316142" cy="916571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Тесное взаимодействие с иностранными образовательными организациями: </a:t>
          </a:r>
          <a:r>
            <a:rPr lang="en-US" sz="1600" b="1" i="1" kern="1200" dirty="0" err="1" smtClean="0"/>
            <a:t>Åbo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Akademi</a:t>
          </a:r>
          <a:r>
            <a:rPr lang="en-US" sz="1600" b="1" i="1" kern="1200" dirty="0" smtClean="0"/>
            <a:t> University </a:t>
          </a:r>
          <a:r>
            <a:rPr lang="ru-RU" sz="1600" b="1" i="1" kern="1200" dirty="0" smtClean="0"/>
            <a:t>(Финляндия, г. Турку), </a:t>
          </a:r>
          <a:r>
            <a:rPr lang="en-US" sz="1600" b="1" i="1" kern="1200" dirty="0" smtClean="0"/>
            <a:t>Northwestern University</a:t>
          </a:r>
          <a:r>
            <a:rPr lang="ru-RU" sz="1600" b="1" i="1" kern="1200" dirty="0" smtClean="0"/>
            <a:t> (</a:t>
          </a:r>
          <a:r>
            <a:rPr lang="en-US" sz="1600" b="1" i="1" kern="1200" dirty="0" smtClean="0"/>
            <a:t>Evanston, Illinois</a:t>
          </a:r>
          <a:r>
            <a:rPr lang="ru-RU" sz="1600" b="1" i="1" kern="1200" dirty="0" smtClean="0"/>
            <a:t>)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757777" y="-692563"/>
          <a:ext cx="4522581" cy="4522581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506B-9403-449A-9E9E-6CB20E9458FA}">
      <dsp:nvSpPr>
        <dsp:cNvPr id="0" name=""/>
        <dsp:cNvSpPr/>
      </dsp:nvSpPr>
      <dsp:spPr>
        <a:xfrm>
          <a:off x="627433" y="479578"/>
          <a:ext cx="5500914" cy="95902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22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Активное использование социальных сетей в Интернете для популяризации обучения в университете</a:t>
          </a:r>
          <a:endParaRPr lang="ru-RU" sz="1600" b="1" i="1" kern="1200" dirty="0"/>
        </a:p>
      </dsp:txBody>
      <dsp:txXfrm>
        <a:off x="627433" y="479578"/>
        <a:ext cx="5500914" cy="959022"/>
      </dsp:txXfrm>
    </dsp:sp>
    <dsp:sp modelId="{779ACB8A-794B-4EE1-9C63-201D315AFEE0}">
      <dsp:nvSpPr>
        <dsp:cNvPr id="0" name=""/>
        <dsp:cNvSpPr/>
      </dsp:nvSpPr>
      <dsp:spPr>
        <a:xfrm>
          <a:off x="28044" y="359700"/>
          <a:ext cx="1198777" cy="1198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723FE-82FD-400E-BD52-CC8D374DC97F}">
      <dsp:nvSpPr>
        <dsp:cNvPr id="0" name=""/>
        <dsp:cNvSpPr/>
      </dsp:nvSpPr>
      <dsp:spPr>
        <a:xfrm>
          <a:off x="627433" y="1918379"/>
          <a:ext cx="5500914" cy="95902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Студенты активно участвуют в олимпиадах и конкурсах, организованных на всероссийском и республиканском уровне</a:t>
          </a:r>
        </a:p>
      </dsp:txBody>
      <dsp:txXfrm>
        <a:off x="627433" y="1918379"/>
        <a:ext cx="5500914" cy="959022"/>
      </dsp:txXfrm>
    </dsp:sp>
    <dsp:sp modelId="{1B43525A-6F5C-4EFD-AB56-3A5B45BFB9AA}">
      <dsp:nvSpPr>
        <dsp:cNvPr id="0" name=""/>
        <dsp:cNvSpPr/>
      </dsp:nvSpPr>
      <dsp:spPr>
        <a:xfrm>
          <a:off x="7371" y="1790500"/>
          <a:ext cx="1240123" cy="12147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557009" y="-649624"/>
          <a:ext cx="4240546" cy="4240546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7AA0-80A2-4F0B-8408-9F4FE118B7F0}">
      <dsp:nvSpPr>
        <dsp:cNvPr id="0" name=""/>
        <dsp:cNvSpPr/>
      </dsp:nvSpPr>
      <dsp:spPr>
        <a:xfrm>
          <a:off x="439546" y="270316"/>
          <a:ext cx="5544102" cy="7182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60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Разработан и внедрен полный пакет документов, регламентирующих деятельность факультета </a:t>
          </a:r>
          <a:endParaRPr lang="ru-RU" sz="1600" b="1" i="1" kern="1200" dirty="0"/>
        </a:p>
      </dsp:txBody>
      <dsp:txXfrm>
        <a:off x="439546" y="270316"/>
        <a:ext cx="5544102" cy="718219"/>
      </dsp:txXfrm>
    </dsp:sp>
    <dsp:sp modelId="{E9D62912-C715-4E51-8C8D-A516BAD3774D}">
      <dsp:nvSpPr>
        <dsp:cNvPr id="0" name=""/>
        <dsp:cNvSpPr/>
      </dsp:nvSpPr>
      <dsp:spPr>
        <a:xfrm>
          <a:off x="46155" y="236034"/>
          <a:ext cx="786783" cy="786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77271-35C5-409A-B83B-0392E42677E7}">
      <dsp:nvSpPr>
        <dsp:cNvPr id="0" name=""/>
        <dsp:cNvSpPr/>
      </dsp:nvSpPr>
      <dsp:spPr>
        <a:xfrm>
          <a:off x="668343" y="1204892"/>
          <a:ext cx="5315305" cy="737348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/>
            <a:t>«Всероссийская олимпиада среди иностранных студентов» с участием 40 вузов Российской Федерации.</a:t>
          </a:r>
          <a:endParaRPr lang="ru-RU" altLang="ru-RU" sz="1600" b="1" i="1" kern="1200" dirty="0"/>
        </a:p>
      </dsp:txBody>
      <dsp:txXfrm>
        <a:off x="668343" y="1204892"/>
        <a:ext cx="5315305" cy="737348"/>
      </dsp:txXfrm>
    </dsp:sp>
    <dsp:sp modelId="{5C3FF95E-292F-40A4-8014-4A83E15E7C95}">
      <dsp:nvSpPr>
        <dsp:cNvPr id="0" name=""/>
        <dsp:cNvSpPr/>
      </dsp:nvSpPr>
      <dsp:spPr>
        <a:xfrm>
          <a:off x="274951" y="1180174"/>
          <a:ext cx="786783" cy="786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422E9-2D2F-4E7A-82E5-0BF30C1A9EFD}">
      <dsp:nvSpPr>
        <dsp:cNvPr id="0" name=""/>
        <dsp:cNvSpPr/>
      </dsp:nvSpPr>
      <dsp:spPr>
        <a:xfrm>
          <a:off x="439546" y="2133960"/>
          <a:ext cx="5544102" cy="767491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607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Двукратное увеличение контингента обучающихся, </a:t>
          </a:r>
          <a:br>
            <a:rPr lang="ru-RU" sz="1600" b="1" i="1" kern="1200" dirty="0" smtClean="0"/>
          </a:br>
          <a:r>
            <a:rPr lang="ru-RU" sz="1600" b="1" i="1" kern="1200" dirty="0" smtClean="0"/>
            <a:t>в первую очередь, на внебюджетной основе</a:t>
          </a:r>
          <a:endParaRPr lang="ru-RU" sz="1600" b="1" i="1" kern="1200" dirty="0"/>
        </a:p>
      </dsp:txBody>
      <dsp:txXfrm>
        <a:off x="439546" y="2133960"/>
        <a:ext cx="5544102" cy="767491"/>
      </dsp:txXfrm>
    </dsp:sp>
    <dsp:sp modelId="{61BB195A-0A62-456E-BCC8-893A48C75742}">
      <dsp:nvSpPr>
        <dsp:cNvPr id="0" name=""/>
        <dsp:cNvSpPr/>
      </dsp:nvSpPr>
      <dsp:spPr>
        <a:xfrm>
          <a:off x="46155" y="2124314"/>
          <a:ext cx="786783" cy="786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085081" y="-745130"/>
          <a:ext cx="4867858" cy="4867858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AA92-2262-4ECC-B967-67ECDF375D6A}">
      <dsp:nvSpPr>
        <dsp:cNvPr id="0" name=""/>
        <dsp:cNvSpPr/>
      </dsp:nvSpPr>
      <dsp:spPr>
        <a:xfrm>
          <a:off x="503401" y="361388"/>
          <a:ext cx="5606854" cy="72277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0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Организованы работы по мониторингу трудоустройства выпускников, ведению реестра последипломного сопровождения</a:t>
          </a:r>
          <a:endParaRPr lang="ru-RU" sz="1600" b="1" i="1" kern="1200" dirty="0"/>
        </a:p>
      </dsp:txBody>
      <dsp:txXfrm>
        <a:off x="503401" y="361388"/>
        <a:ext cx="5606854" cy="722776"/>
      </dsp:txXfrm>
    </dsp:sp>
    <dsp:sp modelId="{46DB80BD-BB19-4351-9512-02F5D9830BC2}">
      <dsp:nvSpPr>
        <dsp:cNvPr id="0" name=""/>
        <dsp:cNvSpPr/>
      </dsp:nvSpPr>
      <dsp:spPr>
        <a:xfrm>
          <a:off x="149823" y="321549"/>
          <a:ext cx="707155" cy="8024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AF4DF-7837-4288-ACAA-38158A87BF61}">
      <dsp:nvSpPr>
        <dsp:cNvPr id="0" name=""/>
        <dsp:cNvSpPr/>
      </dsp:nvSpPr>
      <dsp:spPr>
        <a:xfrm>
          <a:off x="766130" y="1445553"/>
          <a:ext cx="5344125" cy="722776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0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Деятельность факультета и его процессы организованы в соответствии с системой менеджмента качества</a:t>
          </a:r>
          <a:endParaRPr lang="ru-RU" sz="1600" b="1" i="1" kern="1200" dirty="0"/>
        </a:p>
      </dsp:txBody>
      <dsp:txXfrm>
        <a:off x="766130" y="1445553"/>
        <a:ext cx="5344125" cy="722776"/>
      </dsp:txXfrm>
    </dsp:sp>
    <dsp:sp modelId="{B10048B1-26C8-4286-AFE1-8B9F1475F762}">
      <dsp:nvSpPr>
        <dsp:cNvPr id="0" name=""/>
        <dsp:cNvSpPr/>
      </dsp:nvSpPr>
      <dsp:spPr>
        <a:xfrm>
          <a:off x="392581" y="1443131"/>
          <a:ext cx="747098" cy="727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809F5-E10F-49C3-AF85-0315A0650CD0}">
      <dsp:nvSpPr>
        <dsp:cNvPr id="0" name=""/>
        <dsp:cNvSpPr/>
      </dsp:nvSpPr>
      <dsp:spPr>
        <a:xfrm>
          <a:off x="503401" y="2529718"/>
          <a:ext cx="5606854" cy="722776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0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Высокая публикационная активность сотрудников в журналах, индексируемых в  </a:t>
          </a:r>
          <a:r>
            <a:rPr lang="en-US" sz="1600" b="1" i="1" kern="1200" dirty="0" err="1" smtClean="0"/>
            <a:t>WoS</a:t>
          </a:r>
          <a:r>
            <a:rPr lang="en-US" sz="1600" b="1" i="1" kern="1200" dirty="0" smtClean="0"/>
            <a:t> </a:t>
          </a:r>
          <a:r>
            <a:rPr lang="ru-RU" sz="1600" b="1" i="1" kern="1200" dirty="0" smtClean="0"/>
            <a:t>и </a:t>
          </a:r>
          <a:r>
            <a:rPr lang="en-US" sz="1600" b="1" i="1" kern="1200" dirty="0" smtClean="0"/>
            <a:t>Scopus</a:t>
          </a:r>
          <a:endParaRPr lang="ru-RU" sz="1600" b="1" i="1" kern="1200" dirty="0"/>
        </a:p>
      </dsp:txBody>
      <dsp:txXfrm>
        <a:off x="503401" y="2529718"/>
        <a:ext cx="5606854" cy="722776"/>
      </dsp:txXfrm>
    </dsp:sp>
    <dsp:sp modelId="{67CD4252-A242-4AC6-8789-EC38B98EEB4D}">
      <dsp:nvSpPr>
        <dsp:cNvPr id="0" name=""/>
        <dsp:cNvSpPr/>
      </dsp:nvSpPr>
      <dsp:spPr>
        <a:xfrm>
          <a:off x="115857" y="2478672"/>
          <a:ext cx="775087" cy="824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86069"/>
          <a:ext cx="5552310" cy="85099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Высокие показатели кадрового обеспечения на факультете (% докторов наук, % ППС со степенью, доля молодых ученых)</a:t>
          </a:r>
          <a:endParaRPr lang="ru-RU" sz="1600" b="1" i="1" kern="1200" dirty="0"/>
        </a:p>
      </dsp:txBody>
      <dsp:txXfrm>
        <a:off x="499111" y="286069"/>
        <a:ext cx="5552310" cy="850991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Документооборот ведется на высшем уровне, систематическое повышение квалификации сотрудников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Средний балл ЕГЭ абитуриентов стабильно на высоком уровне, перевыполняется план внебюджетного приема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86069"/>
          <a:ext cx="5552310" cy="85099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Стабильно устойчивое превышение базовых уровней показателей «суммарный долевой </a:t>
          </a:r>
          <a:r>
            <a:rPr lang="ru-RU" sz="1600" b="1" i="1" kern="1200" dirty="0" err="1" smtClean="0"/>
            <a:t>импакт</a:t>
          </a:r>
          <a:r>
            <a:rPr lang="ru-RU" sz="1600" b="1" i="1" kern="1200" dirty="0" smtClean="0"/>
            <a:t>-фактор статей», «средний индекс </a:t>
          </a:r>
          <a:r>
            <a:rPr lang="ru-RU" sz="1600" b="1" i="1" kern="1200" dirty="0" err="1" smtClean="0"/>
            <a:t>Хирша</a:t>
          </a:r>
          <a:r>
            <a:rPr lang="ru-RU" sz="1600" b="1" i="1" kern="1200" dirty="0" smtClean="0"/>
            <a:t>»</a:t>
          </a:r>
          <a:endParaRPr lang="ru-RU" sz="1600" b="1" i="1" kern="1200" dirty="0"/>
        </a:p>
      </dsp:txBody>
      <dsp:txXfrm>
        <a:off x="499111" y="286069"/>
        <a:ext cx="5552310" cy="850991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Высокая результативность по </a:t>
          </a:r>
          <a:r>
            <a:rPr lang="ru-RU" sz="1600" b="1" i="1" kern="1200" dirty="0" err="1" smtClean="0"/>
            <a:t>грантовой</a:t>
          </a:r>
          <a:r>
            <a:rPr lang="ru-RU" sz="1600" b="1" i="1" kern="1200" dirty="0" smtClean="0"/>
            <a:t> деятельности  молодых преподавателей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Стабильно высокий контингент внебюджетных студентов, как в </a:t>
          </a:r>
          <a:r>
            <a:rPr lang="ru-RU" sz="1600" b="1" i="1" kern="1200" dirty="0" err="1" smtClean="0"/>
            <a:t>бакалавриате</a:t>
          </a:r>
          <a:r>
            <a:rPr lang="ru-RU" sz="1600" b="1" i="1" kern="1200" dirty="0" smtClean="0"/>
            <a:t>, так и в магистратуре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071573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666582" y="408694"/>
          <a:ext cx="5420207" cy="121555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882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Увеличение контингента по программе ДПО «Переводчик в сфере профессиональной коммуникации» </a:t>
          </a:r>
          <a:endParaRPr lang="ru-RU" sz="1600" b="1" i="1" kern="1200" dirty="0"/>
        </a:p>
      </dsp:txBody>
      <dsp:txXfrm>
        <a:off x="666582" y="408694"/>
        <a:ext cx="5420207" cy="1215556"/>
      </dsp:txXfrm>
    </dsp:sp>
    <dsp:sp modelId="{AEF23971-7334-48EF-AE83-2971D3CBCAFA}">
      <dsp:nvSpPr>
        <dsp:cNvPr id="0" name=""/>
        <dsp:cNvSpPr/>
      </dsp:nvSpPr>
      <dsp:spPr>
        <a:xfrm>
          <a:off x="5981" y="353161"/>
          <a:ext cx="1299026" cy="12990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B4158-F33A-4248-A095-8053A83A21DB}">
      <dsp:nvSpPr>
        <dsp:cNvPr id="0" name=""/>
        <dsp:cNvSpPr/>
      </dsp:nvSpPr>
      <dsp:spPr>
        <a:xfrm>
          <a:off x="679902" y="2078805"/>
          <a:ext cx="5447828" cy="10392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8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Лицензирование новых программ СПО для расширения спектра образовательных услуг</a:t>
          </a:r>
        </a:p>
      </dsp:txBody>
      <dsp:txXfrm>
        <a:off x="679902" y="2078805"/>
        <a:ext cx="5447828" cy="1039220"/>
      </dsp:txXfrm>
    </dsp:sp>
    <dsp:sp modelId="{1B43525A-6F5C-4EFD-AB56-3A5B45BFB9AA}">
      <dsp:nvSpPr>
        <dsp:cNvPr id="0" name=""/>
        <dsp:cNvSpPr/>
      </dsp:nvSpPr>
      <dsp:spPr>
        <a:xfrm>
          <a:off x="7988" y="1940232"/>
          <a:ext cx="1343829" cy="1316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666475" y="-670232"/>
          <a:ext cx="4375903" cy="437590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44011" y="255410"/>
          <a:ext cx="5611502" cy="7597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5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/>
            <a:t>За</a:t>
          </a:r>
          <a:r>
            <a:rPr lang="en-US" altLang="ru-RU" sz="1600" b="1" i="1" kern="1200" dirty="0" smtClean="0"/>
            <a:t> </a:t>
          </a:r>
          <a:r>
            <a:rPr lang="ru-RU" altLang="ru-RU" sz="1600" b="1" i="1" kern="1200" dirty="0" smtClean="0"/>
            <a:t>период с 1.03.</a:t>
          </a:r>
          <a:r>
            <a:rPr lang="en-US" altLang="ru-RU" sz="1600" b="1" i="1" kern="1200" dirty="0" smtClean="0"/>
            <a:t>2</a:t>
          </a:r>
          <a:r>
            <a:rPr lang="ru-RU" altLang="ru-RU" sz="1600" b="1" i="1" kern="1200" dirty="0" smtClean="0"/>
            <a:t>020</a:t>
          </a:r>
          <a:r>
            <a:rPr lang="en-US" altLang="ru-RU" sz="1600" b="1" i="1" kern="1200" dirty="0" smtClean="0"/>
            <a:t> </a:t>
          </a:r>
          <a:r>
            <a:rPr lang="ru-RU" altLang="ru-RU" sz="1600" b="1" i="1" kern="1200" dirty="0" smtClean="0"/>
            <a:t>г</a:t>
          </a:r>
          <a:r>
            <a:rPr lang="en-US" altLang="ru-RU" sz="1600" b="1" i="1" kern="1200" dirty="0" smtClean="0"/>
            <a:t>.</a:t>
          </a:r>
          <a:r>
            <a:rPr lang="ru-RU" altLang="ru-RU" sz="1600" b="1" i="1" kern="1200" dirty="0" smtClean="0"/>
            <a:t> по </a:t>
          </a:r>
          <a:r>
            <a:rPr lang="ru-RU" altLang="ru-RU" sz="1600" b="1" i="1" kern="1200" dirty="0" err="1" smtClean="0"/>
            <a:t>н.в</a:t>
          </a:r>
          <a:r>
            <a:rPr lang="ru-RU" altLang="ru-RU" sz="1600" b="1" i="1" kern="1200" dirty="0" smtClean="0"/>
            <a:t>. опубликовано </a:t>
          </a:r>
          <a:br>
            <a:rPr lang="ru-RU" altLang="ru-RU" sz="1600" b="1" i="1" kern="1200" dirty="0" smtClean="0"/>
          </a:br>
          <a:r>
            <a:rPr lang="en-US" altLang="ru-RU" sz="1600" b="1" i="1" kern="1200" dirty="0" smtClean="0"/>
            <a:t>1</a:t>
          </a:r>
          <a:r>
            <a:rPr lang="ru-RU" altLang="ru-RU" sz="1600" b="1" i="1" kern="1200" dirty="0" smtClean="0"/>
            <a:t>7</a:t>
          </a:r>
          <a:r>
            <a:rPr lang="en-US" altLang="ru-RU" sz="1600" b="1" i="1" kern="1200" dirty="0" smtClean="0"/>
            <a:t> </a:t>
          </a:r>
          <a:r>
            <a:rPr lang="ru-RU" altLang="ru-RU" sz="1600" b="1" i="1" kern="1200" dirty="0" smtClean="0"/>
            <a:t>научных статей, индексируемых в системах  </a:t>
          </a:r>
          <a:r>
            <a:rPr lang="en-US" altLang="ru-RU" sz="1600" b="1" i="1" kern="1200" dirty="0" smtClean="0"/>
            <a:t>Scopus</a:t>
          </a:r>
          <a:r>
            <a:rPr lang="ru-RU" altLang="ru-RU" sz="1600" b="1" i="1" kern="1200" dirty="0" smtClean="0"/>
            <a:t> и (или) </a:t>
          </a:r>
          <a:r>
            <a:rPr lang="en-US" altLang="ru-RU" sz="1600" b="1" i="1" kern="1200" dirty="0" err="1" smtClean="0"/>
            <a:t>WoS</a:t>
          </a:r>
          <a:r>
            <a:rPr lang="ru-RU" altLang="ru-RU" sz="1600" b="1" i="1" kern="1200" dirty="0" smtClean="0"/>
            <a:t> </a:t>
          </a:r>
          <a:endParaRPr lang="ru-RU" sz="1600" b="1" i="1" kern="1200" dirty="0"/>
        </a:p>
      </dsp:txBody>
      <dsp:txXfrm>
        <a:off x="444011" y="255410"/>
        <a:ext cx="5611502" cy="759787"/>
      </dsp:txXfrm>
    </dsp:sp>
    <dsp:sp modelId="{AEF23971-7334-48EF-AE83-2971D3CBCAFA}">
      <dsp:nvSpPr>
        <dsp:cNvPr id="0" name=""/>
        <dsp:cNvSpPr/>
      </dsp:nvSpPr>
      <dsp:spPr>
        <a:xfrm>
          <a:off x="36564" y="220699"/>
          <a:ext cx="811961" cy="8119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693920" y="1299138"/>
          <a:ext cx="5403979" cy="64956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5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/>
            <a:t>Грант АН РТ. Победа в конкурсе молодежных научных грантов АН РТ в 2020г.</a:t>
          </a:r>
          <a:endParaRPr lang="ru-RU" sz="1600" b="1" i="1" kern="1200" dirty="0"/>
        </a:p>
      </dsp:txBody>
      <dsp:txXfrm>
        <a:off x="693920" y="1299138"/>
        <a:ext cx="5403979" cy="649569"/>
      </dsp:txXfrm>
    </dsp:sp>
    <dsp:sp modelId="{779ACB8A-794B-4EE1-9C63-201D315AFEE0}">
      <dsp:nvSpPr>
        <dsp:cNvPr id="0" name=""/>
        <dsp:cNvSpPr/>
      </dsp:nvSpPr>
      <dsp:spPr>
        <a:xfrm>
          <a:off x="287939" y="1217941"/>
          <a:ext cx="811961" cy="8119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457802" y="2187287"/>
          <a:ext cx="5640097" cy="82197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59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/>
            <a:t>В 2020 г. зарегистрировано 2 объекта интеллектуальной собственности</a:t>
          </a:r>
          <a:endParaRPr lang="ru-RU" sz="1600" b="1" i="1" kern="1200" dirty="0" smtClean="0"/>
        </a:p>
      </dsp:txBody>
      <dsp:txXfrm>
        <a:off x="457802" y="2187287"/>
        <a:ext cx="5640097" cy="821977"/>
      </dsp:txXfrm>
    </dsp:sp>
    <dsp:sp modelId="{1B43525A-6F5C-4EFD-AB56-3A5B45BFB9AA}">
      <dsp:nvSpPr>
        <dsp:cNvPr id="0" name=""/>
        <dsp:cNvSpPr/>
      </dsp:nvSpPr>
      <dsp:spPr>
        <a:xfrm>
          <a:off x="37819" y="2186875"/>
          <a:ext cx="839965" cy="82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897782" y="-712220"/>
          <a:ext cx="4651691" cy="4651691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73012" y="271547"/>
          <a:ext cx="5580347" cy="80779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17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Стабильно устойчивое превышение базовых уровней показателей «суммарный долевой </a:t>
          </a:r>
          <a:r>
            <a:rPr lang="ru-RU" sz="1600" b="1" i="1" kern="1200" dirty="0" err="1" smtClean="0"/>
            <a:t>импакт</a:t>
          </a:r>
          <a:r>
            <a:rPr lang="ru-RU" sz="1600" b="1" i="1" kern="1200" dirty="0" smtClean="0"/>
            <a:t>-фактор статей», «средний индекс </a:t>
          </a:r>
          <a:r>
            <a:rPr lang="ru-RU" sz="1600" b="1" i="1" kern="1200" dirty="0" err="1" smtClean="0"/>
            <a:t>Хирша</a:t>
          </a:r>
          <a:r>
            <a:rPr lang="ru-RU" sz="1600" b="1" i="1" kern="1200" dirty="0" smtClean="0"/>
            <a:t>»</a:t>
          </a:r>
          <a:endParaRPr lang="ru-RU" sz="1600" b="1" i="1" kern="1200" dirty="0"/>
        </a:p>
      </dsp:txBody>
      <dsp:txXfrm>
        <a:off x="473012" y="271547"/>
        <a:ext cx="5580347" cy="807791"/>
      </dsp:txXfrm>
    </dsp:sp>
    <dsp:sp modelId="{AEF23971-7334-48EF-AE83-2971D3CBCAFA}">
      <dsp:nvSpPr>
        <dsp:cNvPr id="0" name=""/>
        <dsp:cNvSpPr/>
      </dsp:nvSpPr>
      <dsp:spPr>
        <a:xfrm>
          <a:off x="38874" y="234642"/>
          <a:ext cx="863261" cy="863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37762" y="1381217"/>
          <a:ext cx="5357748" cy="69060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17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5 Грантов за отчетный период, включая НИР в рамках </a:t>
          </a:r>
          <a:r>
            <a:rPr lang="ru-RU" sz="1600" b="1" i="1" kern="1200" dirty="0" err="1" smtClean="0"/>
            <a:t>госзадания</a:t>
          </a:r>
          <a:r>
            <a:rPr lang="ru-RU" sz="1600" b="1" i="1" kern="1200" dirty="0" smtClean="0"/>
            <a:t>, грант РФФИ и грант Президента РФ по поддержке научных школ</a:t>
          </a:r>
          <a:endParaRPr lang="ru-RU" sz="1600" b="1" i="1" kern="1200" dirty="0"/>
        </a:p>
      </dsp:txBody>
      <dsp:txXfrm>
        <a:off x="737762" y="1381217"/>
        <a:ext cx="5357748" cy="690608"/>
      </dsp:txXfrm>
    </dsp:sp>
    <dsp:sp modelId="{779ACB8A-794B-4EE1-9C63-201D315AFEE0}">
      <dsp:nvSpPr>
        <dsp:cNvPr id="0" name=""/>
        <dsp:cNvSpPr/>
      </dsp:nvSpPr>
      <dsp:spPr>
        <a:xfrm>
          <a:off x="306131" y="1294891"/>
          <a:ext cx="863261" cy="863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486725" y="2325480"/>
          <a:ext cx="5608784" cy="87391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17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Защита 3 диссертаций, из которых 1 докторская</a:t>
          </a:r>
        </a:p>
      </dsp:txBody>
      <dsp:txXfrm>
        <a:off x="486725" y="2325480"/>
        <a:ext cx="5608784" cy="873910"/>
      </dsp:txXfrm>
    </dsp:sp>
    <dsp:sp modelId="{1B43525A-6F5C-4EFD-AB56-3A5B45BFB9AA}">
      <dsp:nvSpPr>
        <dsp:cNvPr id="0" name=""/>
        <dsp:cNvSpPr/>
      </dsp:nvSpPr>
      <dsp:spPr>
        <a:xfrm>
          <a:off x="40208" y="2325042"/>
          <a:ext cx="893034" cy="874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759805" y="-691046"/>
          <a:ext cx="4512618" cy="4512618"/>
        </a:xfrm>
        <a:prstGeom prst="blockArc">
          <a:avLst>
            <a:gd name="adj1" fmla="val 18900000"/>
            <a:gd name="adj2" fmla="val 2700000"/>
            <a:gd name="adj3" fmla="val 479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602280" y="376321"/>
          <a:ext cx="5474419" cy="1119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9543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Тематика курсового и дипломного проектирования актуальна для отраслевых предприятий региона</a:t>
          </a:r>
          <a:endParaRPr lang="ru-RU" sz="1600" b="1" i="1" kern="1200" dirty="0"/>
        </a:p>
      </dsp:txBody>
      <dsp:txXfrm>
        <a:off x="602280" y="376321"/>
        <a:ext cx="5474419" cy="1119271"/>
      </dsp:txXfrm>
    </dsp:sp>
    <dsp:sp modelId="{AEF23971-7334-48EF-AE83-2971D3CBCAFA}">
      <dsp:nvSpPr>
        <dsp:cNvPr id="0" name=""/>
        <dsp:cNvSpPr/>
      </dsp:nvSpPr>
      <dsp:spPr>
        <a:xfrm>
          <a:off x="0" y="325187"/>
          <a:ext cx="1196130" cy="1196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615734" y="1914143"/>
          <a:ext cx="5502315" cy="95690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9543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Организация форума  молодежи «Голос молодых», ежегодное мероприятие «Брифинг»</a:t>
          </a:r>
          <a:endParaRPr lang="ru-RU" sz="1600" b="1" i="1" kern="1200" dirty="0"/>
        </a:p>
      </dsp:txBody>
      <dsp:txXfrm>
        <a:off x="615734" y="1914143"/>
        <a:ext cx="5502315" cy="956904"/>
      </dsp:txXfrm>
    </dsp:sp>
    <dsp:sp modelId="{779ACB8A-794B-4EE1-9C63-201D315AFEE0}">
      <dsp:nvSpPr>
        <dsp:cNvPr id="0" name=""/>
        <dsp:cNvSpPr/>
      </dsp:nvSpPr>
      <dsp:spPr>
        <a:xfrm>
          <a:off x="17668" y="1794530"/>
          <a:ext cx="1196130" cy="1196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99659"/>
          <a:ext cx="55523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50% аспирантов, завершивших обучение, защищают кандидатские диссертации</a:t>
          </a:r>
          <a:endParaRPr lang="ru-RU" sz="1600" b="1" i="1" kern="1200" dirty="0"/>
        </a:p>
      </dsp:txBody>
      <dsp:txXfrm>
        <a:off x="499111" y="299659"/>
        <a:ext cx="55523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Все виды практики реализуются на профильных предприятиях отрасли в 6 регионах РФ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Кафедра участвует в реализации программ ДПО.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 2021г.  выигран конкурс «</a:t>
          </a:r>
          <a:r>
            <a:rPr lang="ru-RU" sz="1600" b="1" i="1" kern="1200" dirty="0" err="1" smtClean="0"/>
            <a:t>Алгарыш</a:t>
          </a:r>
          <a:r>
            <a:rPr lang="ru-RU" sz="1600" b="1" i="1" kern="1200" dirty="0" smtClean="0"/>
            <a:t>»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071573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666496" y="408694"/>
          <a:ext cx="5455386" cy="121555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882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Студент кафедры - финалист Республиканского отраслевого конкурса инновационных проектов молодых ученых «Наука и бизнес» (27 мая 2019 г.)</a:t>
          </a:r>
          <a:endParaRPr lang="ru-RU" sz="1600" b="1" i="1" kern="1200" dirty="0"/>
        </a:p>
      </dsp:txBody>
      <dsp:txXfrm>
        <a:off x="666496" y="408694"/>
        <a:ext cx="5455386" cy="1215556"/>
      </dsp:txXfrm>
    </dsp:sp>
    <dsp:sp modelId="{AEF23971-7334-48EF-AE83-2971D3CBCAFA}">
      <dsp:nvSpPr>
        <dsp:cNvPr id="0" name=""/>
        <dsp:cNvSpPr/>
      </dsp:nvSpPr>
      <dsp:spPr>
        <a:xfrm>
          <a:off x="5981" y="353161"/>
          <a:ext cx="1299026" cy="12990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8F2D8-B341-4990-802A-800A323B2F9B}">
      <dsp:nvSpPr>
        <dsp:cNvPr id="0" name=""/>
        <dsp:cNvSpPr/>
      </dsp:nvSpPr>
      <dsp:spPr>
        <a:xfrm>
          <a:off x="679902" y="2078805"/>
          <a:ext cx="5483186" cy="10392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8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Тесное взаимодействие и сотрудничество с кафедрами Механического факультета головного вуза: совместные публикации, издания, заявки на гранты</a:t>
          </a:r>
        </a:p>
      </dsp:txBody>
      <dsp:txXfrm>
        <a:off x="679902" y="2078805"/>
        <a:ext cx="5483186" cy="1039220"/>
      </dsp:txXfrm>
    </dsp:sp>
    <dsp:sp modelId="{1B43525A-6F5C-4EFD-AB56-3A5B45BFB9AA}">
      <dsp:nvSpPr>
        <dsp:cNvPr id="0" name=""/>
        <dsp:cNvSpPr/>
      </dsp:nvSpPr>
      <dsp:spPr>
        <a:xfrm>
          <a:off x="7988" y="1940232"/>
          <a:ext cx="1343829" cy="1316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726924" y="-680355"/>
          <a:ext cx="4442394" cy="4442394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7AA0-80A2-4F0B-8408-9F4FE118B7F0}">
      <dsp:nvSpPr>
        <dsp:cNvPr id="0" name=""/>
        <dsp:cNvSpPr/>
      </dsp:nvSpPr>
      <dsp:spPr>
        <a:xfrm>
          <a:off x="375022" y="100579"/>
          <a:ext cx="6425113" cy="81309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6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Функционирует профессорская школа и университетские профильные классы в Казани и за пределами РТ </a:t>
          </a:r>
          <a:br>
            <a:rPr lang="ru-RU" sz="1600" b="1" i="1" kern="1200" dirty="0" smtClean="0"/>
          </a:br>
          <a:r>
            <a:rPr lang="ru-RU" sz="1600" b="1" i="1" kern="1200" dirty="0" smtClean="0"/>
            <a:t>(Алексин, Стерлитамак)</a:t>
          </a:r>
          <a:endParaRPr lang="ru-RU" sz="1600" b="1" i="1" kern="1200" dirty="0"/>
        </a:p>
      </dsp:txBody>
      <dsp:txXfrm>
        <a:off x="375022" y="100579"/>
        <a:ext cx="6425113" cy="813095"/>
      </dsp:txXfrm>
    </dsp:sp>
    <dsp:sp modelId="{E9D62912-C715-4E51-8C8D-A516BAD3774D}">
      <dsp:nvSpPr>
        <dsp:cNvPr id="0" name=""/>
        <dsp:cNvSpPr/>
      </dsp:nvSpPr>
      <dsp:spPr>
        <a:xfrm>
          <a:off x="57985" y="190090"/>
          <a:ext cx="634074" cy="6340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C1787-65C3-4402-9E20-08A5C4FDB2C2}">
      <dsp:nvSpPr>
        <dsp:cNvPr id="0" name=""/>
        <dsp:cNvSpPr/>
      </dsp:nvSpPr>
      <dsp:spPr>
        <a:xfrm>
          <a:off x="665845" y="974576"/>
          <a:ext cx="6134289" cy="587142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6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 3 года защищены 3 (!!!) докторские диссертации </a:t>
          </a:r>
          <a:endParaRPr lang="ru-RU" sz="1600" b="1" i="1" kern="1200" dirty="0"/>
        </a:p>
      </dsp:txBody>
      <dsp:txXfrm>
        <a:off x="665845" y="974576"/>
        <a:ext cx="6134289" cy="587142"/>
      </dsp:txXfrm>
    </dsp:sp>
    <dsp:sp modelId="{46DB80BD-BB19-4351-9512-02F5D9830BC2}">
      <dsp:nvSpPr>
        <dsp:cNvPr id="0" name=""/>
        <dsp:cNvSpPr/>
      </dsp:nvSpPr>
      <dsp:spPr>
        <a:xfrm>
          <a:off x="348808" y="951111"/>
          <a:ext cx="634074" cy="6340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C233-892D-4A7D-9E24-9E52481668A9}">
      <dsp:nvSpPr>
        <dsp:cNvPr id="0" name=""/>
        <dsp:cNvSpPr/>
      </dsp:nvSpPr>
      <dsp:spPr>
        <a:xfrm>
          <a:off x="708908" y="1663112"/>
          <a:ext cx="6134289" cy="779003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6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 5 лет 93 студента назначены на ПГАС, стипендии Правительства РФ и Президента РФ по приоритетным направлениям </a:t>
          </a:r>
          <a:endParaRPr lang="ru-RU" sz="1600" b="1" i="1" kern="1200" dirty="0"/>
        </a:p>
      </dsp:txBody>
      <dsp:txXfrm>
        <a:off x="708908" y="1663112"/>
        <a:ext cx="6134289" cy="779003"/>
      </dsp:txXfrm>
    </dsp:sp>
    <dsp:sp modelId="{61BB195A-0A62-456E-BCC8-893A48C75742}">
      <dsp:nvSpPr>
        <dsp:cNvPr id="0" name=""/>
        <dsp:cNvSpPr/>
      </dsp:nvSpPr>
      <dsp:spPr>
        <a:xfrm>
          <a:off x="348808" y="1651080"/>
          <a:ext cx="634074" cy="756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DBBA9-C29C-4A0C-8D6D-178FF29373B2}">
      <dsp:nvSpPr>
        <dsp:cNvPr id="0" name=""/>
        <dsp:cNvSpPr/>
      </dsp:nvSpPr>
      <dsp:spPr>
        <a:xfrm>
          <a:off x="418070" y="2527614"/>
          <a:ext cx="6425113" cy="668298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6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8 студентов и аспирантов стали призерами и лауреатами Всероссийских и международных конкурсов и олимпиад</a:t>
          </a:r>
          <a:endParaRPr lang="ru-RU" sz="1600" b="1" i="1" kern="1200" dirty="0"/>
        </a:p>
      </dsp:txBody>
      <dsp:txXfrm>
        <a:off x="418070" y="2527614"/>
        <a:ext cx="6425113" cy="668298"/>
      </dsp:txXfrm>
    </dsp:sp>
    <dsp:sp modelId="{B10048B1-26C8-4286-AFE1-8B9F1475F762}">
      <dsp:nvSpPr>
        <dsp:cNvPr id="0" name=""/>
        <dsp:cNvSpPr/>
      </dsp:nvSpPr>
      <dsp:spPr>
        <a:xfrm>
          <a:off x="57985" y="2473152"/>
          <a:ext cx="634074" cy="6340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3829658" y="-698935"/>
          <a:ext cx="4564434" cy="4564434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E6116-2E02-4C38-8143-D2559AB94230}">
      <dsp:nvSpPr>
        <dsp:cNvPr id="0" name=""/>
        <dsp:cNvSpPr/>
      </dsp:nvSpPr>
      <dsp:spPr>
        <a:xfrm>
          <a:off x="385101" y="213852"/>
          <a:ext cx="6217427" cy="61448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7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Высокий уровень </a:t>
          </a:r>
          <a:r>
            <a:rPr lang="ru-RU" sz="1800" b="1" i="1" kern="1200" dirty="0" err="1" smtClean="0"/>
            <a:t>цифровизации</a:t>
          </a:r>
          <a:r>
            <a:rPr lang="ru-RU" sz="1800" b="1" i="1" kern="1200" dirty="0" smtClean="0"/>
            <a:t> учебного процесса, использование ПО: </a:t>
          </a:r>
          <a:r>
            <a:rPr lang="en-US" sz="1800" b="1" i="1" kern="1200" dirty="0" smtClean="0"/>
            <a:t>Fusion</a:t>
          </a:r>
          <a:r>
            <a:rPr lang="ru-RU" sz="1800" b="1" i="1" kern="1200" dirty="0" smtClean="0"/>
            <a:t> 360, </a:t>
          </a:r>
          <a:r>
            <a:rPr lang="en-US" sz="1800" b="1" i="1" kern="1200" dirty="0" err="1" smtClean="0"/>
            <a:t>Archicad</a:t>
          </a:r>
          <a:r>
            <a:rPr lang="ru-RU" sz="1800" b="1" i="1" kern="1200" dirty="0" smtClean="0"/>
            <a:t>, компас–3Д и др.</a:t>
          </a:r>
          <a:endParaRPr lang="ru-RU" sz="1800" b="1" i="1" kern="1200" dirty="0"/>
        </a:p>
      </dsp:txBody>
      <dsp:txXfrm>
        <a:off x="385101" y="213852"/>
        <a:ext cx="6217427" cy="614481"/>
      </dsp:txXfrm>
    </dsp:sp>
    <dsp:sp modelId="{437E3146-6664-4CDC-80A7-2911363522B0}">
      <dsp:nvSpPr>
        <dsp:cNvPr id="0" name=""/>
        <dsp:cNvSpPr/>
      </dsp:nvSpPr>
      <dsp:spPr>
        <a:xfrm>
          <a:off x="59334" y="195325"/>
          <a:ext cx="651535" cy="651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23B4B-D6B6-41E1-937C-02428FC3E782}">
      <dsp:nvSpPr>
        <dsp:cNvPr id="0" name=""/>
        <dsp:cNvSpPr/>
      </dsp:nvSpPr>
      <dsp:spPr>
        <a:xfrm>
          <a:off x="683934" y="1042457"/>
          <a:ext cx="5918594" cy="52122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1957"/>
                <a:satOff val="-1341"/>
                <a:lumOff val="8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72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Два преподавателя кафедры – эксперты </a:t>
          </a:r>
          <a:r>
            <a:rPr lang="en-US" sz="1800" b="1" i="1" kern="1200" dirty="0" smtClean="0"/>
            <a:t>World Skills</a:t>
          </a:r>
          <a:endParaRPr lang="ru-RU" sz="1800" b="1" i="1" kern="1200" dirty="0"/>
        </a:p>
      </dsp:txBody>
      <dsp:txXfrm>
        <a:off x="683934" y="1042457"/>
        <a:ext cx="5918594" cy="521228"/>
      </dsp:txXfrm>
    </dsp:sp>
    <dsp:sp modelId="{AEF23971-7334-48EF-AE83-2971D3CBCAFA}">
      <dsp:nvSpPr>
        <dsp:cNvPr id="0" name=""/>
        <dsp:cNvSpPr/>
      </dsp:nvSpPr>
      <dsp:spPr>
        <a:xfrm>
          <a:off x="358166" y="977303"/>
          <a:ext cx="651535" cy="651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D50C1-80A8-41C6-93FF-46666CA59304}">
      <dsp:nvSpPr>
        <dsp:cNvPr id="0" name=""/>
        <dsp:cNvSpPr/>
      </dsp:nvSpPr>
      <dsp:spPr>
        <a:xfrm>
          <a:off x="683934" y="1776750"/>
          <a:ext cx="5918594" cy="61659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3915"/>
                <a:satOff val="-2683"/>
                <a:lumOff val="171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72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Активная издательская деятельность – более 30 учебных пособий только за 2019-2021 гг.</a:t>
          </a:r>
          <a:endParaRPr lang="ru-RU" sz="1600" b="1" i="1" kern="1200" dirty="0"/>
        </a:p>
      </dsp:txBody>
      <dsp:txXfrm>
        <a:off x="683934" y="1776750"/>
        <a:ext cx="5918594" cy="616597"/>
      </dsp:txXfrm>
    </dsp:sp>
    <dsp:sp modelId="{779ACB8A-794B-4EE1-9C63-201D315AFEE0}">
      <dsp:nvSpPr>
        <dsp:cNvPr id="0" name=""/>
        <dsp:cNvSpPr/>
      </dsp:nvSpPr>
      <dsp:spPr>
        <a:xfrm>
          <a:off x="358166" y="1759281"/>
          <a:ext cx="651535" cy="651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7E33C-B724-4AE1-B047-47EE80688719}">
      <dsp:nvSpPr>
        <dsp:cNvPr id="0" name=""/>
        <dsp:cNvSpPr/>
      </dsp:nvSpPr>
      <dsp:spPr>
        <a:xfrm>
          <a:off x="385101" y="2521437"/>
          <a:ext cx="6217427" cy="6911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7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Обучающиеся - лауреаты Всероссийских и международных конкурсов и олимпиад, Техно - старт, «Умник» , «Пятьдесят лучших инновационных идей РТ» и т.д.</a:t>
          </a:r>
        </a:p>
      </dsp:txBody>
      <dsp:txXfrm>
        <a:off x="385101" y="2521437"/>
        <a:ext cx="6217427" cy="691180"/>
      </dsp:txXfrm>
    </dsp:sp>
    <dsp:sp modelId="{1B43525A-6F5C-4EFD-AB56-3A5B45BFB9AA}">
      <dsp:nvSpPr>
        <dsp:cNvPr id="0" name=""/>
        <dsp:cNvSpPr/>
      </dsp:nvSpPr>
      <dsp:spPr>
        <a:xfrm>
          <a:off x="59334" y="2541260"/>
          <a:ext cx="651535" cy="651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99659"/>
          <a:ext cx="55523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10 студентов кафедры стали стипендиатами Президента РФ, 17 – Правительства РФ</a:t>
          </a:r>
          <a:endParaRPr lang="ru-RU" sz="1600" b="1" i="1" kern="1200" dirty="0"/>
        </a:p>
      </dsp:txBody>
      <dsp:txXfrm>
        <a:off x="499111" y="299659"/>
        <a:ext cx="55523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Доход от НИОКР за отчетный период – </a:t>
          </a:r>
          <a:br>
            <a:rPr lang="ru-RU" sz="1600" b="1" i="1" kern="1200" dirty="0" smtClean="0"/>
          </a:br>
          <a:r>
            <a:rPr lang="ru-RU" sz="1600" b="1" i="1" kern="1200" dirty="0" smtClean="0"/>
            <a:t>свыше 33 млн. </a:t>
          </a:r>
          <a:r>
            <a:rPr lang="ru-RU" sz="1600" b="1" i="1" kern="1200" dirty="0" err="1" smtClean="0"/>
            <a:t>руб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Диплом «Золотая кафедра России» по версии Российской академией естествознания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73970" y="-761207"/>
          <a:ext cx="4973452" cy="497345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7AA0-80A2-4F0B-8408-9F4FE118B7F0}">
      <dsp:nvSpPr>
        <dsp:cNvPr id="0" name=""/>
        <dsp:cNvSpPr/>
      </dsp:nvSpPr>
      <dsp:spPr>
        <a:xfrm>
          <a:off x="418884" y="192067"/>
          <a:ext cx="5556152" cy="75166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8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Отделение спортивного совершенствования: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более 30 видов спорта. </a:t>
          </a:r>
          <a:endParaRPr lang="ru-RU" sz="1600" b="1" i="1" kern="1200" dirty="0"/>
        </a:p>
      </dsp:txBody>
      <dsp:txXfrm>
        <a:off x="418884" y="192067"/>
        <a:ext cx="5556152" cy="751661"/>
      </dsp:txXfrm>
    </dsp:sp>
    <dsp:sp modelId="{E9D62912-C715-4E51-8C8D-A516BAD3774D}">
      <dsp:nvSpPr>
        <dsp:cNvPr id="0" name=""/>
        <dsp:cNvSpPr/>
      </dsp:nvSpPr>
      <dsp:spPr>
        <a:xfrm>
          <a:off x="63855" y="212869"/>
          <a:ext cx="710058" cy="710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DF46-F768-424C-9016-7A0EF7BD9441}">
      <dsp:nvSpPr>
        <dsp:cNvPr id="0" name=""/>
        <dsp:cNvSpPr/>
      </dsp:nvSpPr>
      <dsp:spPr>
        <a:xfrm>
          <a:off x="744558" y="1075777"/>
          <a:ext cx="5230478" cy="688676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8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Студенты занимают призовые места в волейболе, баскетболе, футболе и т.д., включены в олимпийские сборные РФ</a:t>
          </a:r>
          <a:endParaRPr lang="ru-RU" sz="1600" b="1" i="1" kern="1200" dirty="0"/>
        </a:p>
      </dsp:txBody>
      <dsp:txXfrm>
        <a:off x="744558" y="1075777"/>
        <a:ext cx="5230478" cy="688676"/>
      </dsp:txXfrm>
    </dsp:sp>
    <dsp:sp modelId="{61BB195A-0A62-456E-BCC8-893A48C75742}">
      <dsp:nvSpPr>
        <dsp:cNvPr id="0" name=""/>
        <dsp:cNvSpPr/>
      </dsp:nvSpPr>
      <dsp:spPr>
        <a:xfrm>
          <a:off x="389529" y="1065087"/>
          <a:ext cx="710058" cy="710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96D31-DD02-4CDB-9510-96D31C0E873E}">
      <dsp:nvSpPr>
        <dsp:cNvPr id="0" name=""/>
        <dsp:cNvSpPr/>
      </dsp:nvSpPr>
      <dsp:spPr>
        <a:xfrm>
          <a:off x="744558" y="1864683"/>
          <a:ext cx="5230478" cy="81530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8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Совместно с кафедрой военного обучения проводятся соревнования оборонно-спортивного профиля среди кадетских школ</a:t>
          </a:r>
          <a:endParaRPr lang="ru-RU" sz="1600" b="1" i="1" kern="1200" dirty="0"/>
        </a:p>
      </dsp:txBody>
      <dsp:txXfrm>
        <a:off x="744558" y="1864683"/>
        <a:ext cx="5230478" cy="815300"/>
      </dsp:txXfrm>
    </dsp:sp>
    <dsp:sp modelId="{B10048B1-26C8-4286-AFE1-8B9F1475F762}">
      <dsp:nvSpPr>
        <dsp:cNvPr id="0" name=""/>
        <dsp:cNvSpPr/>
      </dsp:nvSpPr>
      <dsp:spPr>
        <a:xfrm>
          <a:off x="389529" y="1891082"/>
          <a:ext cx="710058" cy="762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3E84B-3506-4AC0-8DF5-7CEB04E31BF2}">
      <dsp:nvSpPr>
        <dsp:cNvPr id="0" name=""/>
        <dsp:cNvSpPr/>
      </dsp:nvSpPr>
      <dsp:spPr>
        <a:xfrm>
          <a:off x="418884" y="2775270"/>
          <a:ext cx="5556152" cy="69856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8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Высокая доля молодых преподавателей кафедры,</a:t>
          </a:r>
          <a:br>
            <a:rPr lang="ru-RU" sz="1600" b="1" i="1" kern="1200" dirty="0" smtClean="0"/>
          </a:br>
          <a:r>
            <a:rPr lang="ru-RU" sz="1600" b="1" i="1" kern="1200" dirty="0" smtClean="0"/>
            <a:t> в плане – защита 2 докторских диссертаций</a:t>
          </a:r>
          <a:endParaRPr lang="ru-RU" sz="1600" b="1" i="1" kern="1200" dirty="0"/>
        </a:p>
      </dsp:txBody>
      <dsp:txXfrm>
        <a:off x="418884" y="2775270"/>
        <a:ext cx="5556152" cy="698560"/>
      </dsp:txXfrm>
    </dsp:sp>
    <dsp:sp modelId="{67CD4252-A242-4AC6-8789-EC38B98EEB4D}">
      <dsp:nvSpPr>
        <dsp:cNvPr id="0" name=""/>
        <dsp:cNvSpPr/>
      </dsp:nvSpPr>
      <dsp:spPr>
        <a:xfrm>
          <a:off x="63855" y="2769522"/>
          <a:ext cx="710058" cy="710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378015" y="-798110"/>
          <a:ext cx="5215843" cy="5215843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7AA0-80A2-4F0B-8408-9F4FE118B7F0}">
      <dsp:nvSpPr>
        <dsp:cNvPr id="0" name=""/>
        <dsp:cNvSpPr/>
      </dsp:nvSpPr>
      <dsp:spPr>
        <a:xfrm>
          <a:off x="438904" y="253938"/>
          <a:ext cx="5533283" cy="6833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Подготовка призеров Международных олимпиад по русскому и татарскому языку (2019г., 2020г.)</a:t>
          </a:r>
          <a:endParaRPr lang="ru-RU" sz="1600" b="1" i="1" kern="1200" dirty="0"/>
        </a:p>
      </dsp:txBody>
      <dsp:txXfrm>
        <a:off x="438904" y="253938"/>
        <a:ext cx="5533283" cy="683396"/>
      </dsp:txXfrm>
    </dsp:sp>
    <dsp:sp modelId="{E9D62912-C715-4E51-8C8D-A516BAD3774D}">
      <dsp:nvSpPr>
        <dsp:cNvPr id="0" name=""/>
        <dsp:cNvSpPr/>
      </dsp:nvSpPr>
      <dsp:spPr>
        <a:xfrm>
          <a:off x="66534" y="223266"/>
          <a:ext cx="744739" cy="7447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C1787-65C3-4402-9E20-08A5C4FDB2C2}">
      <dsp:nvSpPr>
        <dsp:cNvPr id="0" name=""/>
        <dsp:cNvSpPr/>
      </dsp:nvSpPr>
      <dsp:spPr>
        <a:xfrm>
          <a:off x="780485" y="1144670"/>
          <a:ext cx="5191702" cy="689616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Организация площадки международной акции</a:t>
          </a:r>
          <a:br>
            <a:rPr lang="ru-RU" sz="1600" b="1" i="1" kern="1200" dirty="0" smtClean="0"/>
          </a:br>
          <a:r>
            <a:rPr lang="ru-RU" sz="1600" b="1" i="1" kern="1200" dirty="0" smtClean="0"/>
            <a:t> «Тотальный диктант» </a:t>
          </a:r>
          <a:endParaRPr lang="ru-RU" sz="1600" b="1" i="1" kern="1200" dirty="0"/>
        </a:p>
      </dsp:txBody>
      <dsp:txXfrm>
        <a:off x="780485" y="1144670"/>
        <a:ext cx="5191702" cy="689616"/>
      </dsp:txXfrm>
    </dsp:sp>
    <dsp:sp modelId="{46DB80BD-BB19-4351-9512-02F5D9830BC2}">
      <dsp:nvSpPr>
        <dsp:cNvPr id="0" name=""/>
        <dsp:cNvSpPr/>
      </dsp:nvSpPr>
      <dsp:spPr>
        <a:xfrm>
          <a:off x="408115" y="1117109"/>
          <a:ext cx="744739" cy="7447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C233-892D-4A7D-9E24-9E52481668A9}">
      <dsp:nvSpPr>
        <dsp:cNvPr id="0" name=""/>
        <dsp:cNvSpPr/>
      </dsp:nvSpPr>
      <dsp:spPr>
        <a:xfrm>
          <a:off x="832652" y="1939244"/>
          <a:ext cx="5191702" cy="914963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Организация площадки международного диктанта на тат. яз. «ЯЗ», конкурса чтецов им. </a:t>
          </a:r>
          <a:r>
            <a:rPr lang="ru-RU" sz="1600" b="1" i="1" kern="1200" dirty="0" err="1" smtClean="0"/>
            <a:t>Габдуллы</a:t>
          </a:r>
          <a:r>
            <a:rPr lang="ru-RU" sz="1600" b="1" i="1" kern="1200" dirty="0" smtClean="0"/>
            <a:t> Тукая</a:t>
          </a:r>
          <a:endParaRPr lang="ru-RU" sz="1600" b="1" i="1" kern="1200" dirty="0"/>
        </a:p>
      </dsp:txBody>
      <dsp:txXfrm>
        <a:off x="832652" y="1939244"/>
        <a:ext cx="5191702" cy="914963"/>
      </dsp:txXfrm>
    </dsp:sp>
    <dsp:sp modelId="{61BB195A-0A62-456E-BCC8-893A48C75742}">
      <dsp:nvSpPr>
        <dsp:cNvPr id="0" name=""/>
        <dsp:cNvSpPr/>
      </dsp:nvSpPr>
      <dsp:spPr>
        <a:xfrm>
          <a:off x="408115" y="1939244"/>
          <a:ext cx="744739" cy="888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DBBA9-C29C-4A0C-8D6D-178FF29373B2}">
      <dsp:nvSpPr>
        <dsp:cNvPr id="0" name=""/>
        <dsp:cNvSpPr/>
      </dsp:nvSpPr>
      <dsp:spPr>
        <a:xfrm>
          <a:off x="491071" y="2992672"/>
          <a:ext cx="5533283" cy="595791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9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Участие  в днях открытых дверей КНИТУ, всего спектра </a:t>
          </a:r>
          <a:r>
            <a:rPr lang="ru-RU" sz="1600" b="1" i="1" kern="1200" dirty="0" err="1" smtClean="0"/>
            <a:t>профориентационных</a:t>
          </a:r>
          <a:r>
            <a:rPr lang="ru-RU" sz="1600" b="1" i="1" kern="1200" dirty="0" smtClean="0"/>
            <a:t> мероприятий КНИТУ</a:t>
          </a:r>
          <a:endParaRPr lang="ru-RU" sz="1600" b="1" i="1" kern="1200" dirty="0"/>
        </a:p>
      </dsp:txBody>
      <dsp:txXfrm>
        <a:off x="491071" y="2992672"/>
        <a:ext cx="5533283" cy="595791"/>
      </dsp:txXfrm>
    </dsp:sp>
    <dsp:sp modelId="{B10048B1-26C8-4286-AFE1-8B9F1475F762}">
      <dsp:nvSpPr>
        <dsp:cNvPr id="0" name=""/>
        <dsp:cNvSpPr/>
      </dsp:nvSpPr>
      <dsp:spPr>
        <a:xfrm>
          <a:off x="66534" y="2904793"/>
          <a:ext cx="744739" cy="7447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99659"/>
          <a:ext cx="55523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Количество публикаций, индексируемых в </a:t>
          </a:r>
          <a:r>
            <a:rPr lang="en-US" sz="1600" b="1" i="1" kern="1200" dirty="0" err="1" smtClean="0"/>
            <a:t>WoS</a:t>
          </a:r>
          <a:r>
            <a:rPr lang="en-US" sz="1600" b="1" i="1" kern="1200" dirty="0" smtClean="0"/>
            <a:t> </a:t>
          </a:r>
          <a:r>
            <a:rPr lang="ru-RU" sz="1600" b="1" i="1" kern="1200" dirty="0" smtClean="0"/>
            <a:t>и</a:t>
          </a:r>
          <a:r>
            <a:rPr lang="en-US" sz="1600" b="1" i="1" kern="1200" dirty="0" smtClean="0"/>
            <a:t> Scopus</a:t>
          </a:r>
          <a:r>
            <a:rPr lang="ru-RU" sz="1600" b="1" i="1" kern="1200" dirty="0" smtClean="0"/>
            <a:t> в 2 раза превосходит запланированные показатели</a:t>
          </a:r>
          <a:endParaRPr lang="ru-RU" sz="1600" b="1" i="1" kern="1200" dirty="0"/>
        </a:p>
      </dsp:txBody>
      <dsp:txXfrm>
        <a:off x="499111" y="299659"/>
        <a:ext cx="55523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Участие  в днях открытых дверей КНИТУ, всего спектра </a:t>
          </a:r>
          <a:r>
            <a:rPr lang="ru-RU" sz="1600" b="1" i="1" kern="1200" dirty="0" err="1" smtClean="0"/>
            <a:t>профориентационных</a:t>
          </a:r>
          <a:r>
            <a:rPr lang="ru-RU" sz="1600" b="1" i="1" kern="1200" dirty="0" smtClean="0"/>
            <a:t> мероприятий КНИТУ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Высокая сохранность контингента магистратуры, стабильно высокая доля «сторонних» магистров – до 70%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693E-0037-4DF9-8D60-F6DC259BCDE3}">
      <dsp:nvSpPr>
        <dsp:cNvPr id="0" name=""/>
        <dsp:cNvSpPr/>
      </dsp:nvSpPr>
      <dsp:spPr>
        <a:xfrm>
          <a:off x="-4105944" y="-750006"/>
          <a:ext cx="4899882" cy="4899882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6EB50-DB60-4ABF-97A7-CDC4710ED2EA}">
      <dsp:nvSpPr>
        <dsp:cNvPr id="0" name=""/>
        <dsp:cNvSpPr/>
      </dsp:nvSpPr>
      <dsp:spPr>
        <a:xfrm>
          <a:off x="499111" y="299659"/>
          <a:ext cx="5552310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Профессионально-общественная аккредитация ЧУ «Газпром ЦНИС»</a:t>
          </a:r>
          <a:endParaRPr lang="ru-RU" sz="1800" b="1" i="1" kern="1200" dirty="0"/>
        </a:p>
      </dsp:txBody>
      <dsp:txXfrm>
        <a:off x="499111" y="299659"/>
        <a:ext cx="5552310" cy="727542"/>
      </dsp:txXfrm>
    </dsp:sp>
    <dsp:sp modelId="{AEF23971-7334-48EF-AE83-2971D3CBCAFA}">
      <dsp:nvSpPr>
        <dsp:cNvPr id="0" name=""/>
        <dsp:cNvSpPr/>
      </dsp:nvSpPr>
      <dsp:spPr>
        <a:xfrm>
          <a:off x="40953" y="24719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C5EB-6255-4ECE-99B3-EFFAA955F5D0}">
      <dsp:nvSpPr>
        <dsp:cNvPr id="0" name=""/>
        <dsp:cNvSpPr/>
      </dsp:nvSpPr>
      <dsp:spPr>
        <a:xfrm>
          <a:off x="777217" y="1455083"/>
          <a:ext cx="5316142" cy="727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936"/>
                <a:satOff val="-2012"/>
                <a:lumOff val="12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Кафедра – одна из новаторов в </a:t>
          </a:r>
          <a:r>
            <a:rPr lang="ru-RU" sz="1600" b="1" i="1" kern="1200" dirty="0" err="1" smtClean="0"/>
            <a:t>цифровизации</a:t>
          </a:r>
          <a:r>
            <a:rPr lang="ru-RU" sz="1600" b="1" i="1" kern="1200" dirty="0" smtClean="0"/>
            <a:t> учебного процесса и активном использовании облачных технологий</a:t>
          </a:r>
          <a:endParaRPr lang="ru-RU" sz="1600" b="1" i="1" kern="1200" dirty="0"/>
        </a:p>
      </dsp:txBody>
      <dsp:txXfrm>
        <a:off x="777217" y="1455083"/>
        <a:ext cx="5316142" cy="727542"/>
      </dsp:txXfrm>
    </dsp:sp>
    <dsp:sp modelId="{779ACB8A-794B-4EE1-9C63-201D315AFEE0}">
      <dsp:nvSpPr>
        <dsp:cNvPr id="0" name=""/>
        <dsp:cNvSpPr/>
      </dsp:nvSpPr>
      <dsp:spPr>
        <a:xfrm>
          <a:off x="322503" y="1364141"/>
          <a:ext cx="909427" cy="909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EDA9F-4E16-4C63-9223-8545AC97F94C}">
      <dsp:nvSpPr>
        <dsp:cNvPr id="0" name=""/>
        <dsp:cNvSpPr/>
      </dsp:nvSpPr>
      <dsp:spPr>
        <a:xfrm>
          <a:off x="512755" y="2449844"/>
          <a:ext cx="5580604" cy="92064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5872"/>
                <a:satOff val="-4024"/>
                <a:lumOff val="25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4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Средний балл ЕГЭ абитуриентов, поступающих на ООП кафедры, на 20% выше среднего по университету</a:t>
          </a:r>
        </a:p>
      </dsp:txBody>
      <dsp:txXfrm>
        <a:off x="512755" y="2449844"/>
        <a:ext cx="5580604" cy="920646"/>
      </dsp:txXfrm>
    </dsp:sp>
    <dsp:sp modelId="{1B43525A-6F5C-4EFD-AB56-3A5B45BFB9AA}">
      <dsp:nvSpPr>
        <dsp:cNvPr id="0" name=""/>
        <dsp:cNvSpPr/>
      </dsp:nvSpPr>
      <dsp:spPr>
        <a:xfrm>
          <a:off x="42358" y="2449383"/>
          <a:ext cx="940793" cy="921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425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C7EC7F3D-C2A5-46AA-9B55-5295A7A61E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425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09C6C36-DD20-44C9-A59F-965C823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C1C56261-A7A5-4B29-BF1F-C7852F060E97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37250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3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8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50BA8127-053F-4EF1-96C0-B8917009B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4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3063" y="684213"/>
            <a:ext cx="6083300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418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9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7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3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08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5371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4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4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84213"/>
            <a:ext cx="6083300" cy="3422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A519-909F-4441-8934-6C763133D875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7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8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4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2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7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2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4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2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3EDA-5C28-4880-A489-94BEC87EF8DF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85BE-B9DF-4521-B784-D86C17EE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0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1.jp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5.xml"/><Relationship Id="rId9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.png"/><Relationship Id="rId3" Type="http://schemas.openxmlformats.org/officeDocument/2006/relationships/image" Target="../media/image16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eg"/><Relationship Id="rId4" Type="http://schemas.openxmlformats.org/officeDocument/2006/relationships/diagramData" Target="../diagrams/data4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322811" y="3121204"/>
            <a:ext cx="1154654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056" y="286127"/>
            <a:ext cx="1102509" cy="10779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811" y="790906"/>
            <a:ext cx="11546542" cy="2330298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pPr algn="ctr"/>
            <a:r>
              <a:rPr lang="ru-RU" sz="4781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Представление кандидатов</a:t>
            </a:r>
          </a:p>
          <a:p>
            <a:pPr algn="ctr"/>
            <a:r>
              <a:rPr lang="ru-RU" sz="4781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Заключения </a:t>
            </a:r>
            <a:r>
              <a:rPr lang="ru-RU" sz="4781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КОДИР</a:t>
            </a:r>
            <a:br>
              <a:rPr lang="ru-RU" sz="4781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781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(исполнение показателей эффективности)</a:t>
            </a:r>
            <a:endParaRPr lang="ru-RU" sz="4781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12" y="3898942"/>
            <a:ext cx="11546542" cy="2426221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pPr algn="ctr"/>
            <a:r>
              <a:rPr lang="ru-RU" sz="4283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Выборы заведующих кафедрами и </a:t>
            </a:r>
            <a:r>
              <a:rPr lang="ru-RU" sz="4283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деканов</a:t>
            </a:r>
          </a:p>
          <a:p>
            <a:pPr algn="r"/>
            <a:endParaRPr lang="ru-RU" sz="4283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Проректор по УР Султанова Д.Ш.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Ученый совет КНИТУ 28.06.2021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3854324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125" y="1"/>
            <a:ext cx="11745091" cy="1045802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ИП, ФТПМ</a:t>
            </a:r>
            <a:br>
              <a:rPr lang="ru-RU" sz="2789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 Кафедра Химии и технологии переработки эластомеров (ХТПЭ)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7197" y="1045803"/>
            <a:ext cx="9518491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Вольфсон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Светослав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Исаакович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Профессор, доктор технических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57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7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47 л. 7 мес.</a:t>
            </a:r>
          </a:p>
          <a:p>
            <a:pPr algn="r"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158 публикаций (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ISI – 28,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ВАК – 43),10 учебных пособий, 2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монографии,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14 патентов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491" y="5564950"/>
            <a:ext cx="443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Усилить позицию кафедры по изданию научных монографий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3808" y="4083743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Высокие показатели качества научных публикаций 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IF</a:t>
            </a:r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 журналов, </a:t>
            </a:r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h-</a:t>
            </a:r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индекс), 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8 кандидатов наук и 1 доктор наук </a:t>
            </a:r>
            <a:b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за 5 лет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05" y="3368816"/>
            <a:ext cx="454611" cy="587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" y="1045802"/>
            <a:ext cx="1637378" cy="225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17" y="4490062"/>
            <a:ext cx="560998" cy="5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6220" y="2289707"/>
            <a:ext cx="6600572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3491038135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49960" y="88879"/>
            <a:ext cx="11734220" cy="116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ИП,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ФТПМ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789" b="1" dirty="0">
                <a:solidFill>
                  <a:srgbClr val="C00000"/>
                </a:solidFill>
                <a:latin typeface="+mn-lt"/>
              </a:rPr>
            </a:br>
            <a:r>
              <a:rPr lang="ru-RU" sz="2789" b="1" dirty="0">
                <a:solidFill>
                  <a:srgbClr val="C00000"/>
                </a:solidFill>
                <a:latin typeface="+mn-lt"/>
              </a:rPr>
              <a:t> Кафедра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Химии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и технологии переработки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эластомеров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(ХТПЭ)</a:t>
            </a:r>
            <a:r>
              <a:rPr lang="ru-RU" sz="2789" b="1" dirty="0">
                <a:solidFill>
                  <a:srgbClr val="C00000"/>
                </a:solidFill>
              </a:rPr>
              <a:t>	</a:t>
            </a:r>
            <a:endParaRPr lang="ru-RU" sz="2789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профессор, доктор технических наук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Вольфсон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Светослав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Исаакович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4012642647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60549" y="176761"/>
            <a:ext cx="10515600" cy="864464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ИУИ, ФСТС,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789" b="1" dirty="0">
                <a:solidFill>
                  <a:srgbClr val="C00000"/>
                </a:solidFill>
                <a:latin typeface="+mn-lt"/>
              </a:rPr>
            </a:br>
            <a:r>
              <a:rPr lang="ru-RU" sz="2789" b="1" dirty="0">
                <a:solidFill>
                  <a:srgbClr val="C00000"/>
                </a:solidFill>
                <a:latin typeface="+mn-lt"/>
              </a:rPr>
              <a:t>Кафедра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Физического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воспитания и спорта (</a:t>
            </a:r>
            <a:r>
              <a:rPr lang="ru-RU" sz="2789" b="1" dirty="0" err="1">
                <a:solidFill>
                  <a:srgbClr val="C00000"/>
                </a:solidFill>
                <a:latin typeface="+mn-lt"/>
              </a:rPr>
              <a:t>ФизВС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)</a:t>
            </a:r>
            <a:endParaRPr lang="ru-RU" sz="2789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6638" y="1095338"/>
            <a:ext cx="10059003" cy="2023698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r>
              <a:rPr lang="ru-RU" sz="1793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Зенуков</a:t>
            </a:r>
            <a:r>
              <a:rPr lang="ru-RU" sz="1793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Игорь Альбертович,</a:t>
            </a:r>
          </a:p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 кандидат технических наук, доцент</a:t>
            </a:r>
          </a:p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Общий трудовой стаж: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45 л. 2 мес.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Педагогический стаж: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8 л. 4 мес.</a:t>
            </a:r>
            <a:endParaRPr lang="ru-RU" sz="1793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2019-2020гг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.: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1 монография,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3 учебно-методических пособия, 1 статья ВАК</a:t>
            </a:r>
            <a:endParaRPr lang="ru-RU" sz="1793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394" dirty="0"/>
          </a:p>
          <a:p>
            <a:endParaRPr lang="ru-RU" sz="1992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49" y="4116613"/>
            <a:ext cx="5196566" cy="11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Спортивные секции более чем </a:t>
            </a:r>
          </a:p>
          <a:p>
            <a:pPr lvl="0" algn="ct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в 30 видах спорта, </a:t>
            </a:r>
          </a:p>
          <a:p>
            <a:pPr lvl="0" algn="ct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занятия в корпусе «М», УСК «</a:t>
            </a:r>
            <a:r>
              <a:rPr lang="ru-RU" sz="1793" i="1" dirty="0" err="1">
                <a:solidFill>
                  <a:schemeClr val="bg1">
                    <a:lumMod val="50000"/>
                  </a:schemeClr>
                </a:solidFill>
              </a:rPr>
              <a:t>Мирас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»,</a:t>
            </a:r>
          </a:p>
          <a:p>
            <a:endParaRPr lang="ru-RU" sz="1793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5" y="1205726"/>
            <a:ext cx="1635434" cy="2235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89058187"/>
              </p:ext>
            </p:extLst>
          </p:nvPr>
        </p:nvGraphicFramePr>
        <p:xfrm>
          <a:off x="5450533" y="2926970"/>
          <a:ext cx="6024355" cy="369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72" y="5832894"/>
            <a:ext cx="596717" cy="418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11" y="3213424"/>
            <a:ext cx="574691" cy="589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26" y="4097659"/>
            <a:ext cx="484977" cy="484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24682"/>
          <a:stretch/>
        </p:blipFill>
        <p:spPr>
          <a:xfrm>
            <a:off x="5929369" y="4950670"/>
            <a:ext cx="505334" cy="5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24091" y="84420"/>
            <a:ext cx="11530754" cy="1128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ИУИ, ФСТС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Кафедра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Физического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воспитания и спорта (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ФизВС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                                      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доцент, кандидат технических наук, 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</a:rPr>
              <a:t>Зенуков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Игорь Альбертович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27449" y="1191755"/>
            <a:ext cx="6064766" cy="5047713"/>
            <a:chOff x="1406859" y="1705826"/>
            <a:chExt cx="9488136" cy="4653931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3570292589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7391637" y="6266659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3 года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029015" y="1170849"/>
            <a:ext cx="6064766" cy="5047713"/>
            <a:chOff x="1406859" y="1705826"/>
            <a:chExt cx="9488136" cy="4653931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2523054647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512421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63524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777278" y="-28758"/>
            <a:ext cx="10515600" cy="864464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ИУИ, </a:t>
            </a: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ФСТС, Кафедра Обучения </a:t>
            </a: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 двуязычной </a:t>
            </a: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основе </a:t>
            </a: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(ОДО)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96948" y="1121247"/>
            <a:ext cx="10175254" cy="1655947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r>
              <a:rPr lang="ru-RU" sz="1992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Рязапова</a:t>
            </a:r>
            <a:r>
              <a:rPr lang="ru-RU" sz="1992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Лилия </a:t>
            </a:r>
            <a:r>
              <a:rPr lang="ru-RU" sz="1992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Зиннатулловна</a:t>
            </a:r>
            <a:r>
              <a:rPr lang="ru-RU" sz="1992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,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Доцент, кандидат 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технических наук</a:t>
            </a:r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 Общий 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трудовой стаж: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24 л. 3 мес.</a:t>
            </a:r>
            <a:endParaRPr lang="ru-RU" sz="1992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2015-2019гг.: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2 публикаций </a:t>
            </a:r>
            <a:r>
              <a:rPr lang="en-US" sz="1992" i="1" dirty="0">
                <a:solidFill>
                  <a:schemeClr val="accent2">
                    <a:lumMod val="75000"/>
                  </a:schemeClr>
                </a:solidFill>
              </a:rPr>
              <a:t>ISI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, 7 публикаций ВАК,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2 учебно-методических пособия</a:t>
            </a:r>
            <a:endParaRPr lang="ru-RU" sz="1992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992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302" y="3858307"/>
            <a:ext cx="4198314" cy="16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Мероприятия по билингвизму,</a:t>
            </a:r>
          </a:p>
          <a:p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Организация конкурсов, семинаров,  площадок международных образовательных акций «</a:t>
            </a:r>
            <a:r>
              <a:rPr lang="ru-RU" sz="1992" i="1" dirty="0" err="1">
                <a:solidFill>
                  <a:schemeClr val="bg1">
                    <a:lumMod val="50000"/>
                  </a:schemeClr>
                </a:solidFill>
              </a:rPr>
              <a:t>Яз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» и «Тотальный диктант» </a:t>
            </a:r>
            <a:endParaRPr lang="ru-RU" sz="1594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54550902"/>
              </p:ext>
            </p:extLst>
          </p:nvPr>
        </p:nvGraphicFramePr>
        <p:xfrm>
          <a:off x="5665689" y="2570727"/>
          <a:ext cx="6024355" cy="38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5" y="2937103"/>
            <a:ext cx="628881" cy="44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2" r="20348"/>
          <a:stretch/>
        </p:blipFill>
        <p:spPr>
          <a:xfrm>
            <a:off x="6245731" y="3816148"/>
            <a:ext cx="441600" cy="483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7"/>
          <a:stretch/>
        </p:blipFill>
        <p:spPr>
          <a:xfrm>
            <a:off x="6200854" y="4670636"/>
            <a:ext cx="531354" cy="498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07" y="5777792"/>
            <a:ext cx="490313" cy="343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6" y="1193334"/>
            <a:ext cx="2082288" cy="2105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5745194"/>
            <a:ext cx="752934" cy="7529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2523" y="5799795"/>
            <a:ext cx="4160368" cy="64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Усилить работу с иностранным контингентом</a:t>
            </a:r>
          </a:p>
        </p:txBody>
      </p:sp>
    </p:spTree>
    <p:extLst>
      <p:ext uri="{BB962C8B-B14F-4D97-AF65-F5344CB8AC3E}">
        <p14:creationId xmlns:p14="http://schemas.microsoft.com/office/powerpoint/2010/main" val="4826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24091" y="84420"/>
            <a:ext cx="11530754" cy="1128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ИУИ, Кафедра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Обучения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 двуязычной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(ОДО)</a:t>
            </a:r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доцент, кандидат технических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наук,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Рязапова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Лилия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Зиннатулловна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27449" y="1191755"/>
            <a:ext cx="6064766" cy="5047713"/>
            <a:chOff x="1406859" y="1705826"/>
            <a:chExt cx="9488136" cy="4653931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1476765497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7391637" y="6266659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029015" y="1170849"/>
            <a:ext cx="6064766" cy="5047713"/>
            <a:chOff x="1406859" y="1705826"/>
            <a:chExt cx="9488136" cy="4653931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2880496676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512421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63524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8655941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18" y="148154"/>
            <a:ext cx="12095017" cy="873396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ИУИ, ФППБА,  Кафедра Инновационного предпринимательства, права и финансового менеджмента (ИППФМ)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1884" y="1045803"/>
            <a:ext cx="9393804" cy="193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Гарафиев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Ильшат </a:t>
            </a:r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Зуфарович</a:t>
            </a:r>
            <a:endParaRPr lang="ru-RU" sz="1992" b="1" i="1" dirty="0" smtClean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Доцент, кандидат исторических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16 л. 11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13л. 9 мес.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26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публикаций (2 –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ISI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, 6 – ВАК, 3 - РИД),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6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учебных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пособий, </a:t>
            </a:r>
            <a:b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						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4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монографии</a:t>
            </a:r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491" y="5482268"/>
            <a:ext cx="424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Необходимо принимать участие в конкурсах на получение грантов и привлекать доходы от НИОКР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3808" y="4083743"/>
            <a:ext cx="4380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Активная поддержка конкурсов </a:t>
            </a:r>
            <a:r>
              <a:rPr lang="en-US" i="1" dirty="0" err="1" smtClean="0">
                <a:solidFill>
                  <a:prstClr val="white">
                    <a:lumMod val="50000"/>
                  </a:prstClr>
                </a:solidFill>
              </a:rPr>
              <a:t>WorldSkills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, конкурсов развития предпринимательских инициатив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14975" r="26515" b="28377"/>
          <a:stretch/>
        </p:blipFill>
        <p:spPr>
          <a:xfrm>
            <a:off x="573808" y="1183365"/>
            <a:ext cx="1660091" cy="2146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22" y="3358170"/>
            <a:ext cx="587374" cy="58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://cdn.onlinewebfonts.com/svg/download_450179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68" y="4472160"/>
            <a:ext cx="503255" cy="5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6220" y="2289707"/>
            <a:ext cx="6665853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/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04931" y="250355"/>
            <a:ext cx="11765184" cy="1052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rgbClr val="C00000"/>
                </a:solidFill>
              </a:rPr>
              <a:t>ИУИ, </a:t>
            </a:r>
            <a:r>
              <a:rPr lang="ru-RU" sz="2789" b="1" dirty="0" smtClean="0">
                <a:solidFill>
                  <a:srgbClr val="C00000"/>
                </a:solidFill>
              </a:rPr>
              <a:t>ФППБА, Кафедра Инновационного предпринимательства, права и финансового менеджмента (ИППФМ)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доцент, кандидат исторических наук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Гарафиев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Ильшат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Зуфарович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811199"/>
            <a:ext cx="742314" cy="3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4128391443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7036499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577" y="28734"/>
            <a:ext cx="11964111" cy="815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ИНХН, ФННХ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	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Кафедра Химической технологии переработки нефти и газа (ХТПНГ)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760" y="1045803"/>
            <a:ext cx="9343928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>
                <a:solidFill>
                  <a:srgbClr val="C0504D">
                    <a:lumMod val="75000"/>
                  </a:srgbClr>
                </a:solidFill>
              </a:rPr>
              <a:t>Башкирцева Наталья Юрьевна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Профессор, доктор 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технических </a:t>
            </a:r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наук, заслуженный 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деятель </a:t>
            </a:r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науки РТ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9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л.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2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8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л.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.: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55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публикаций </a:t>
            </a:r>
            <a:r>
              <a:rPr lang="en-US" sz="1992" i="1" dirty="0">
                <a:solidFill>
                  <a:srgbClr val="C0504D">
                    <a:lumMod val="75000"/>
                  </a:srgbClr>
                </a:solidFill>
              </a:rPr>
              <a:t>ISI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26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публикаций ВАК,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13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учебных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пособий, </a:t>
            </a:r>
          </a:p>
          <a:p>
            <a:pPr defTabSz="1219671"/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                         5 монографий, 9 патентов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1" y="1021227"/>
            <a:ext cx="1633779" cy="2292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9133" y="5539338"/>
            <a:ext cx="384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Усилить позиции кафедры по доле защит кандидатских диссертаций аспирантами в срок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83" y="3821681"/>
            <a:ext cx="4380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Доход кафедры от НИОКР за пять лет превысил 31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млн.руб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Устойчиво высокий уровень взаимодействия с промышленными предприятиями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15" name="Picture 4" descr="http://www.customs.gov.lk/public/images/ict/computers13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7" y="4560345"/>
            <a:ext cx="607377" cy="6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3335797"/>
            <a:ext cx="747946" cy="7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400" y="2289707"/>
            <a:ext cx="6030081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1275517431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290650" y="61889"/>
            <a:ext cx="11530754" cy="1116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ИНХН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ФННХ </a:t>
            </a:r>
          </a:p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Кафедра Химической технологии переработки нефти и газа (ХТПНГ)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профессор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доктор технических наук,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Башкирцева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Наталья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Юрьевна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3041074087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9128863"/>
              </p:ext>
            </p:extLst>
          </p:nvPr>
        </p:nvGraphicFramePr>
        <p:xfrm>
          <a:off x="5221706" y="2974616"/>
          <a:ext cx="6613742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125" y="120611"/>
            <a:ext cx="11745091" cy="1045802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ИХТИ, ФЭМИ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 Кафедра Технология изделий из пиротехнических и композиционных материалов (</a:t>
            </a:r>
            <a:r>
              <a:rPr lang="ru-RU" sz="2789" b="1" dirty="0" err="1" smtClean="0">
                <a:solidFill>
                  <a:srgbClr val="C00000"/>
                </a:solidFill>
                <a:latin typeface="+mn-lt"/>
              </a:rPr>
              <a:t>ТИПиКМ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4312" y="1195162"/>
            <a:ext cx="9666903" cy="16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Бурдикова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Татьяна Владимировна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доцент, доктор технических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44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8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15 л. 10 мес.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2019-2020гг.: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 статьи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ISI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, 6 статей ВАК, 1 учебное пособие, 1 патент</a:t>
            </a:r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491" y="5409364"/>
            <a:ext cx="402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Активизировать работу в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конкурсе 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«Вперед в прошлое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»; активировать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работу по мотивации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молодых сотрудников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к </a:t>
            </a:r>
            <a:r>
              <a:rPr lang="ru-RU" sz="1600" i="1" dirty="0" err="1">
                <a:solidFill>
                  <a:prstClr val="white">
                    <a:lumMod val="50000"/>
                  </a:prstClr>
                </a:solidFill>
              </a:rPr>
              <a:t>грантовой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деятельности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808" y="4083743"/>
            <a:ext cx="438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Появление публикаций в БД </a:t>
            </a:r>
            <a:r>
              <a:rPr lang="en-US" i="1" dirty="0" err="1" smtClean="0">
                <a:solidFill>
                  <a:prstClr val="white">
                    <a:lumMod val="50000"/>
                  </a:prstClr>
                </a:solidFill>
              </a:rPr>
              <a:t>WoS</a:t>
            </a:r>
            <a:r>
              <a:rPr lang="en-US" i="1" dirty="0" smtClean="0">
                <a:solidFill>
                  <a:prstClr val="white">
                    <a:lumMod val="50000"/>
                  </a:prstClr>
                </a:solidFill>
              </a:rPr>
              <a:t> Scopus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, устойчивая </a:t>
            </a:r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патентная 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активность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5" name="Picture 4" descr="http://www.customs.gov.lk/public/images/ict/computers1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16" y="4483068"/>
            <a:ext cx="607377" cy="6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" y="1088967"/>
            <a:ext cx="1454497" cy="2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61" y="3328715"/>
            <a:ext cx="755028" cy="75502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61" y="5424933"/>
            <a:ext cx="723323" cy="8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8192746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125" y="120611"/>
            <a:ext cx="11745091" cy="1045802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>
                <a:solidFill>
                  <a:srgbClr val="C00000"/>
                </a:solidFill>
                <a:latin typeface="+mn-lt"/>
              </a:rPr>
              <a:t>ИНХН, ФННХ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Кафедра Общей химической технологии (ОХТ)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6466" y="1195162"/>
            <a:ext cx="9684750" cy="16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Улитин Николай Викторович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профессор, доктор химических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11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8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10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8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80 публикаций, 2 учебных пособия, 2 монографии</a:t>
            </a:r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975" y="5500306"/>
            <a:ext cx="443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/>
          </a:lstStyle>
          <a:p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Возобновить участие сотрудников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кафедры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конкурсах КНИТУ «Нобелевские Надежды»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385" y="4063162"/>
            <a:ext cx="4527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Ежегодные публикации в журналах </a:t>
            </a:r>
            <a:r>
              <a:rPr lang="en-US" i="1" dirty="0" smtClean="0">
                <a:solidFill>
                  <a:prstClr val="white">
                    <a:lumMod val="50000"/>
                  </a:prstClr>
                </a:solidFill>
              </a:rPr>
              <a:t>Q1-Q2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Суммарный доход НИОКР за пять лет – </a:t>
            </a:r>
            <a:b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46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млн.руб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05" y="3368816"/>
            <a:ext cx="454611" cy="587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15" name="Picture 4" descr="http://www.customs.gov.lk/public/images/ict/computers13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7" y="4560345"/>
            <a:ext cx="607377" cy="6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" descr="E:\Справочник КНИТУ\Данные с почты\Улитин\Фото_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14156" r="17757"/>
          <a:stretch>
            <a:fillRect/>
          </a:stretch>
        </p:blipFill>
        <p:spPr bwMode="auto">
          <a:xfrm>
            <a:off x="300504" y="1021540"/>
            <a:ext cx="1809478" cy="2201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383" y="2260014"/>
            <a:ext cx="6343034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3812932968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Заявки на патентование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60518" y="123158"/>
            <a:ext cx="11734551" cy="1096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ИНХН, ФННХ </a:t>
            </a:r>
          </a:p>
          <a:p>
            <a:pPr>
              <a:lnSpc>
                <a:spcPct val="8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Кафедра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Общей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химической технологии (ОХТ)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профессор, доктор химических наук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Улитин Николай Викторович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163778461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Заявки на патентование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54339"/>
              </p:ext>
            </p:extLst>
          </p:nvPr>
        </p:nvGraphicFramePr>
        <p:xfrm>
          <a:off x="5535149" y="2854301"/>
          <a:ext cx="6135719" cy="335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577" y="255178"/>
            <a:ext cx="11964111" cy="706036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ФМОП, Кафедра Русского языка как иностранного (РКИ)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760" y="1045803"/>
            <a:ext cx="9343928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Кайбияйнен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Алла </a:t>
            </a:r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Адольфовнв</a:t>
            </a:r>
            <a:endParaRPr lang="ru-RU" sz="1992" b="1" i="1" dirty="0" smtClean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Доцент, кандидат филологических наук, почетный работник высшего профессионального образования РФ 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33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6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Педагогический стаж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27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л.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1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мес.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.: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12 публикаций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Scopus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, 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8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публикаций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ВАК,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2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учебных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пособия, </a:t>
            </a:r>
            <a:endParaRPr lang="ru-RU" sz="1992" i="1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881" y="5626506"/>
            <a:ext cx="426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Активизировать </a:t>
            </a:r>
            <a:r>
              <a:rPr lang="ru-RU" sz="1600" i="1" dirty="0" err="1" smtClean="0">
                <a:solidFill>
                  <a:prstClr val="white">
                    <a:lumMod val="50000"/>
                  </a:prstClr>
                </a:solidFill>
              </a:rPr>
              <a:t>профориентационную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 работу с иностранными студентами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188" y="4098680"/>
            <a:ext cx="4094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Создано более 200 «цифровых» уроков в электронной образовательной среде вуза 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45" y="4686417"/>
            <a:ext cx="1043360" cy="1043360"/>
          </a:xfrm>
          <a:prstGeom prst="rect">
            <a:avLst/>
          </a:prstGeom>
        </p:spPr>
      </p:pic>
      <p:pic>
        <p:nvPicPr>
          <p:cNvPr id="15" name="Picture 4" descr="http://www.customs.gov.lk/public/images/ict/computers13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34" y="3409200"/>
            <a:ext cx="845503" cy="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4" y="1140461"/>
            <a:ext cx="1643072" cy="2212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14169" y="269026"/>
            <a:ext cx="11546542" cy="792628"/>
          </a:xfrm>
        </p:spPr>
        <p:txBody>
          <a:bodyPr rtlCol="0">
            <a:no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Факультет международных образовательных программ (ФМОП)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5948" y="1197469"/>
            <a:ext cx="8673020" cy="2609605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r>
              <a:rPr lang="ru-RU" sz="1793" b="1" i="1" dirty="0">
                <a:solidFill>
                  <a:schemeClr val="accent2">
                    <a:lumMod val="75000"/>
                  </a:schemeClr>
                </a:solidFill>
              </a:rPr>
              <a:t>Матвеева Светлана Ефимовна, </a:t>
            </a:r>
          </a:p>
          <a:p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доктор 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педагогических наук</a:t>
            </a:r>
          </a:p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Общий стаж: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31 л. 10 мес.,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в том числе стаж государственной службы 8 лет.</a:t>
            </a:r>
          </a:p>
          <a:p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6 монографий и более 45 научных публикаций и статей.</a:t>
            </a:r>
          </a:p>
          <a:p>
            <a:pPr lvl="0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Грамота Президента Российской Федерации В.В. Путина (2015</a:t>
            </a:r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lvl="0"/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Почетные 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грамоты Министерства образования  и науки Республики Татарстан</a:t>
            </a:r>
          </a:p>
          <a:p>
            <a:pPr lvl="0" algn="ct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(2004, 2010, 2011, 2012, 2013 г.).</a:t>
            </a:r>
          </a:p>
          <a:p>
            <a:endParaRPr lang="ru-RU" sz="1793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793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0" y="1258021"/>
            <a:ext cx="1859466" cy="196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kai.ru/documents/10181/9919034/%D0%90.+%D0%90.+%D0%92%D0%B0%D1%81%D0%B8%D0%BB%D1%8C%D0%B5%D0%B2.png/01c6c218-78c5-4d03-89bf-e679bf545e82?t=1553600919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250" y="3669743"/>
            <a:ext cx="2201778" cy="2201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297" y="3678700"/>
            <a:ext cx="9065623" cy="2330426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pPr algn="r"/>
            <a:r>
              <a:rPr lang="ru-RU" sz="1793" b="1" i="1" dirty="0" smtClean="0">
                <a:solidFill>
                  <a:schemeClr val="accent2">
                    <a:lumMod val="75000"/>
                  </a:schemeClr>
                </a:solidFill>
              </a:rPr>
              <a:t>Васильев Андрей Александрович, </a:t>
            </a:r>
            <a:endParaRPr lang="ru-RU" sz="1793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кандидат химических наук, доцент</a:t>
            </a:r>
            <a:endParaRPr lang="ru-RU" sz="1793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Общий стаж: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лет.</a:t>
            </a:r>
          </a:p>
          <a:p>
            <a:pPr algn="r"/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Педагогический стаж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лет.</a:t>
            </a:r>
          </a:p>
          <a:p>
            <a:pPr algn="r"/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Более 60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научных </a:t>
            </a:r>
            <a:r>
              <a:rPr lang="ru-RU" sz="1793" i="1" dirty="0" smtClean="0">
                <a:solidFill>
                  <a:schemeClr val="accent2">
                    <a:lumMod val="75000"/>
                  </a:schemeClr>
                </a:solidFill>
              </a:rPr>
              <a:t>публикаций </a:t>
            </a:r>
            <a:r>
              <a:rPr lang="ru-RU" sz="1793" i="1" dirty="0">
                <a:solidFill>
                  <a:schemeClr val="accent2">
                    <a:lumMod val="75000"/>
                  </a:schemeClr>
                </a:solidFill>
              </a:rPr>
              <a:t>и статей.</a:t>
            </a:r>
          </a:p>
          <a:p>
            <a:pPr lvl="0" algn="r"/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Почетная 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грамота Министерства образования Российской Федерации (2002) </a:t>
            </a:r>
          </a:p>
          <a:p>
            <a:pPr lvl="0" algn="r"/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Почетный знак «За заслуги в образовании» </a:t>
            </a:r>
            <a:r>
              <a:rPr lang="ru-RU" sz="1793" i="1" dirty="0" err="1">
                <a:solidFill>
                  <a:schemeClr val="bg1">
                    <a:lumMod val="50000"/>
                  </a:schemeClr>
                </a:solidFill>
              </a:rPr>
              <a:t>Минобрнауки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 Республики Татарстан (2010) </a:t>
            </a:r>
            <a:endParaRPr lang="ru-RU" sz="1793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r"/>
            <a:r>
              <a:rPr lang="ru-RU" sz="1793" i="1" dirty="0" smtClean="0">
                <a:solidFill>
                  <a:schemeClr val="bg1">
                    <a:lumMod val="50000"/>
                  </a:schemeClr>
                </a:solidFill>
              </a:rPr>
              <a:t>Благодарственное 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письмо </a:t>
            </a:r>
            <a:r>
              <a:rPr lang="ru-RU" sz="1793" i="1" dirty="0" err="1">
                <a:solidFill>
                  <a:schemeClr val="bg1">
                    <a:lumMod val="50000"/>
                  </a:schemeClr>
                </a:solidFill>
              </a:rPr>
              <a:t>Минобрнауки</a:t>
            </a: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 Республики Татарстан (2013)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1533" y="6288305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28364" y="12436"/>
            <a:ext cx="11546542" cy="792628"/>
          </a:xfrm>
        </p:spPr>
        <p:txBody>
          <a:bodyPr rtlCol="0">
            <a:no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Факультет международных образовательных программ (ФМОП)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898" y="4030310"/>
            <a:ext cx="4087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smtClean="0">
                <a:solidFill>
                  <a:schemeClr val="bg1">
                    <a:lumMod val="50000"/>
                  </a:schemeClr>
                </a:solidFill>
              </a:rPr>
              <a:t>На основе Соглашения </a:t>
            </a:r>
            <a:r>
              <a:rPr lang="ru-RU" altLang="ru-RU" sz="1600" i="1" dirty="0">
                <a:solidFill>
                  <a:schemeClr val="bg1">
                    <a:lumMod val="50000"/>
                  </a:schemeClr>
                </a:solidFill>
              </a:rPr>
              <a:t>с УВМ </a:t>
            </a:r>
            <a:r>
              <a:rPr lang="ru-RU" altLang="ru-RU" sz="1600" i="1" dirty="0" smtClean="0">
                <a:solidFill>
                  <a:schemeClr val="bg1">
                    <a:lumMod val="50000"/>
                  </a:schemeClr>
                </a:solidFill>
              </a:rPr>
              <a:t>МВД РФ внедрена Программа </a:t>
            </a:r>
            <a:r>
              <a:rPr lang="ru-RU" altLang="ru-RU" sz="1600" i="1" dirty="0">
                <a:solidFill>
                  <a:schemeClr val="bg1">
                    <a:lumMod val="50000"/>
                  </a:schemeClr>
                </a:solidFill>
              </a:rPr>
              <a:t>для ЭВМ «Континент-Сервис</a:t>
            </a:r>
            <a:r>
              <a:rPr lang="ru-RU" altLang="ru-RU" sz="1600" i="1" dirty="0" smtClean="0">
                <a:solidFill>
                  <a:schemeClr val="bg1">
                    <a:lumMod val="50000"/>
                  </a:schemeClr>
                </a:solidFill>
              </a:rPr>
              <a:t>» для обслуживания иностранных студентов и контроля их пребывания на территории РФ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6865556"/>
              </p:ext>
            </p:extLst>
          </p:nvPr>
        </p:nvGraphicFramePr>
        <p:xfrm>
          <a:off x="5625234" y="3552026"/>
          <a:ext cx="6024355" cy="314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00" y="3843548"/>
            <a:ext cx="703527" cy="7035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6843" y="5694288"/>
            <a:ext cx="4087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Усилить взаимодействие с </a:t>
            </a:r>
            <a:b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ФА «</a:t>
            </a:r>
            <a:r>
              <a:rPr lang="ru-RU" sz="1600" i="1" dirty="0" err="1" smtClean="0">
                <a:solidFill>
                  <a:schemeClr val="bg1">
                    <a:lumMod val="50000"/>
                  </a:schemeClr>
                </a:solidFill>
              </a:rPr>
              <a:t>Россотрудничество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» в сфере привлечения иностранных абитуриентов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0" y="5694288"/>
            <a:ext cx="818591" cy="8615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36" y="5694288"/>
            <a:ext cx="753657" cy="753657"/>
          </a:xfrm>
          <a:prstGeom prst="rect">
            <a:avLst/>
          </a:prstGeom>
        </p:spPr>
      </p:pic>
      <p:pic>
        <p:nvPicPr>
          <p:cNvPr id="17" name="Picture 6" descr="http://cdn.onlinewebfonts.com/svg/download_450179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59" y="4838596"/>
            <a:ext cx="503255" cy="5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67381"/>
              </p:ext>
            </p:extLst>
          </p:nvPr>
        </p:nvGraphicFramePr>
        <p:xfrm>
          <a:off x="513806" y="686095"/>
          <a:ext cx="11286308" cy="303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3154">
                  <a:extLst>
                    <a:ext uri="{9D8B030D-6E8A-4147-A177-3AD203B41FA5}">
                      <a16:colId xmlns:a16="http://schemas.microsoft.com/office/drawing/2014/main" val="672268478"/>
                    </a:ext>
                  </a:extLst>
                </a:gridCol>
                <a:gridCol w="5643154">
                  <a:extLst>
                    <a:ext uri="{9D8B030D-6E8A-4147-A177-3AD203B41FA5}">
                      <a16:colId xmlns:a16="http://schemas.microsoft.com/office/drawing/2014/main" val="30964640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Письма поддержки кандидатов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3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Матвеева Светлана Ефимовна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Васильев Андрей Александрович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Генеральное консульство Туркменистана в Российской Федерации (</a:t>
                      </a:r>
                      <a:r>
                        <a:rPr lang="ru-RU" dirty="0" err="1" smtClean="0"/>
                        <a:t>г.Казань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Управление экспорта образования Новосибирского государственного университета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6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Рекрутинговая компания по Республике Турция </a:t>
                      </a:r>
                      <a:br>
                        <a:rPr lang="ru-RU" dirty="0" smtClean="0"/>
                      </a:br>
                      <a:r>
                        <a:rPr lang="en-US" dirty="0" err="1" smtClean="0"/>
                        <a:t>iTown</a:t>
                      </a:r>
                      <a:r>
                        <a:rPr lang="en-US" dirty="0" smtClean="0"/>
                        <a:t> International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Национальный исследовательский университет МЭИ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0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Рекрутинговая компания </a:t>
                      </a:r>
                      <a:r>
                        <a:rPr lang="en-US" baseline="0" dirty="0" smtClean="0"/>
                        <a:t>Al-</a:t>
                      </a:r>
                      <a:r>
                        <a:rPr lang="en-US" baseline="0" dirty="0" err="1" smtClean="0"/>
                        <a:t>Ameed</a:t>
                      </a:r>
                      <a:r>
                        <a:rPr lang="en-US" baseline="0" dirty="0" smtClean="0"/>
                        <a:t> Company Study in Russia (</a:t>
                      </a:r>
                      <a:r>
                        <a:rPr lang="ru-RU" baseline="0" dirty="0" smtClean="0"/>
                        <a:t>Палестина)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Национально-культурная автономия туркмен Республики Татарстан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Управление</a:t>
                      </a:r>
                      <a:r>
                        <a:rPr lang="ru-RU" baseline="0" dirty="0" smtClean="0"/>
                        <a:t> по вопросам миграции МВД 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Союз арабских студентов Республики Татарстан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3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6334" y="-133005"/>
            <a:ext cx="10399222" cy="141424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ИП, Факультет технологии и переработки пластмасс и композитов (ФТППК)</a:t>
            </a:r>
            <a:endParaRPr lang="ru-RU" sz="2789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8262" y="1335845"/>
            <a:ext cx="10253940" cy="2269064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r>
              <a:rPr lang="ru-RU" sz="1992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Стоянов Олег Владиславович,</a:t>
            </a:r>
            <a:endParaRPr lang="ru-RU" sz="1992" b="1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профессор, доктор технических наук</a:t>
            </a:r>
            <a:endParaRPr lang="ru-RU" sz="1992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Общий трудовой стаж: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38 л. 9 мес.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23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л.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мес.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2016-2021гг</a:t>
            </a:r>
            <a:r>
              <a:rPr lang="ru-RU" sz="1992" i="1" dirty="0">
                <a:solidFill>
                  <a:schemeClr val="bg1">
                    <a:lumMod val="50000"/>
                  </a:schemeClr>
                </a:solidFill>
              </a:rPr>
              <a:t>.: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31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публикаций </a:t>
            </a:r>
            <a:r>
              <a:rPr lang="en-US" sz="1992" i="1" dirty="0">
                <a:solidFill>
                  <a:schemeClr val="accent2">
                    <a:lumMod val="75000"/>
                  </a:schemeClr>
                </a:solidFill>
              </a:rPr>
              <a:t>ISI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61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публикаций ВАК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, 64 публикаций РИНЦ,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1 учебно-методическое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пособие, 3 монографии, 5 патентов</a:t>
            </a:r>
            <a:endParaRPr lang="ru-RU" sz="1992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992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0860" y="3873736"/>
            <a:ext cx="4198314" cy="131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Устойчиво высокая доля контингента магистратуры, в том числе целевой контингент от профильных предприятий </a:t>
            </a:r>
            <a:endParaRPr lang="ru-RU" sz="1594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0378761"/>
              </p:ext>
            </p:extLst>
          </p:nvPr>
        </p:nvGraphicFramePr>
        <p:xfrm>
          <a:off x="5803681" y="3111112"/>
          <a:ext cx="6158333" cy="361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80" y="5791065"/>
            <a:ext cx="492028" cy="35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5745194"/>
            <a:ext cx="752934" cy="7529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2523" y="5799795"/>
            <a:ext cx="4160368" cy="64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Усилить работу с иностранным контингентом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r="24115" b="245"/>
          <a:stretch/>
        </p:blipFill>
        <p:spPr>
          <a:xfrm>
            <a:off x="335359" y="1086935"/>
            <a:ext cx="2133521" cy="1897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64" y="3452881"/>
            <a:ext cx="554386" cy="66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94" y="4627560"/>
            <a:ext cx="551744" cy="5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86566" y="47726"/>
            <a:ext cx="11568279" cy="1165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ИП, Факультет технологии и переработки пластмасс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композитов (ФТППК)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профессор, доктор технических наук, Стоянов Олег Владиславович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27449" y="1191755"/>
            <a:ext cx="6064766" cy="5047713"/>
            <a:chOff x="1406859" y="1705826"/>
            <a:chExt cx="9488136" cy="4653931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1109104113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7391637" y="6266659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029015" y="1170849"/>
            <a:ext cx="6064766" cy="5047713"/>
            <a:chOff x="1406859" y="1705826"/>
            <a:chExt cx="9488136" cy="4653931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1434061218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512421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63524" y="1361175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27735" y="1603154"/>
            <a:ext cx="696354" cy="3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584972" y="170475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-429056" y="1797713"/>
            <a:ext cx="6693664" cy="4120014"/>
            <a:chOff x="-563193" y="1266700"/>
            <a:chExt cx="11499417" cy="4845701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-563193" y="1266700"/>
              <a:ext cx="11439685" cy="4845701"/>
              <a:chOff x="-359072" y="1384235"/>
              <a:chExt cx="11135479" cy="4804382"/>
            </a:xfrm>
          </p:grpSpPr>
          <p:graphicFrame>
            <p:nvGraphicFramePr>
              <p:cNvPr id="64" name="Диаграмма 63"/>
              <p:cNvGraphicFramePr/>
              <p:nvPr>
                <p:extLst>
                  <p:ext uri="{D42A27DB-BD31-4B8C-83A1-F6EECF244321}">
                    <p14:modId xmlns:p14="http://schemas.microsoft.com/office/powerpoint/2010/main" val="2877304756"/>
                  </p:ext>
                </p:extLst>
              </p:nvPr>
            </p:nvGraphicFramePr>
            <p:xfrm>
              <a:off x="2538364" y="2153975"/>
              <a:ext cx="6180022" cy="40346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7285222" y="3644235"/>
                <a:ext cx="406181" cy="246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679714" y="3890661"/>
                <a:ext cx="2915488" cy="727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TextBox 1"/>
              <p:cNvSpPr txBox="1">
                <a:spLocks noChangeArrowheads="1"/>
              </p:cNvSpPr>
              <p:nvPr/>
            </p:nvSpPr>
            <p:spPr bwMode="auto">
              <a:xfrm>
                <a:off x="7126971" y="5368402"/>
                <a:ext cx="3649436" cy="36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75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TextBox 1"/>
              <p:cNvSpPr txBox="1">
                <a:spLocks noChangeArrowheads="1"/>
              </p:cNvSpPr>
              <p:nvPr/>
            </p:nvSpPr>
            <p:spPr bwMode="auto">
              <a:xfrm>
                <a:off x="1152093" y="4851760"/>
                <a:ext cx="3007665" cy="1139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TextBox 1"/>
              <p:cNvSpPr txBox="1">
                <a:spLocks noChangeArrowheads="1"/>
              </p:cNvSpPr>
              <p:nvPr/>
            </p:nvSpPr>
            <p:spPr bwMode="auto">
              <a:xfrm>
                <a:off x="7909826" y="2691337"/>
                <a:ext cx="2697964" cy="499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endParaRPr lang="ru-RU" sz="16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бакалавров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и специалистов</a:t>
                </a:r>
              </a:p>
            </p:txBody>
          </p:sp>
          <p:sp>
            <p:nvSpPr>
              <p:cNvPr id="78" name="TextBox 1"/>
              <p:cNvSpPr txBox="1">
                <a:spLocks noChangeArrowheads="1"/>
              </p:cNvSpPr>
              <p:nvPr/>
            </p:nvSpPr>
            <p:spPr bwMode="auto">
              <a:xfrm>
                <a:off x="-359072" y="2922747"/>
                <a:ext cx="3318821" cy="949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TextBox 1"/>
              <p:cNvSpPr txBox="1">
                <a:spLocks noChangeArrowheads="1"/>
              </p:cNvSpPr>
              <p:nvPr/>
            </p:nvSpPr>
            <p:spPr bwMode="auto">
              <a:xfrm>
                <a:off x="1955439" y="1384235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6260373" y="2290989"/>
                <a:ext cx="252886" cy="340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479929" y="1660047"/>
            <a:ext cx="7151974" cy="4209796"/>
            <a:chOff x="-554892" y="1313477"/>
            <a:chExt cx="12286773" cy="4985022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554892" y="1313477"/>
              <a:ext cx="12286773" cy="4985022"/>
              <a:chOff x="-350992" y="1430612"/>
              <a:chExt cx="11960041" cy="4942514"/>
            </a:xfrm>
          </p:grpSpPr>
          <p:graphicFrame>
            <p:nvGraphicFramePr>
              <p:cNvPr id="85" name="Диаграмма 84"/>
              <p:cNvGraphicFramePr/>
              <p:nvPr>
                <p:extLst>
                  <p:ext uri="{D42A27DB-BD31-4B8C-83A1-F6EECF244321}">
                    <p14:modId xmlns:p14="http://schemas.microsoft.com/office/powerpoint/2010/main" val="1724942661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7214059" y="3644236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1063959" y="3835875"/>
                <a:ext cx="2531244" cy="5478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2" name="TextBox 1"/>
              <p:cNvSpPr txBox="1">
                <a:spLocks noChangeArrowheads="1"/>
              </p:cNvSpPr>
              <p:nvPr/>
            </p:nvSpPr>
            <p:spPr bwMode="auto">
              <a:xfrm>
                <a:off x="7024826" y="5733917"/>
                <a:ext cx="3649436" cy="36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123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TextBox 1"/>
              <p:cNvSpPr txBox="1">
                <a:spLocks noChangeArrowheads="1"/>
              </p:cNvSpPr>
              <p:nvPr/>
            </p:nvSpPr>
            <p:spPr bwMode="auto">
              <a:xfrm>
                <a:off x="1316999" y="4855112"/>
                <a:ext cx="3007665" cy="3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5" name="TextBox 1"/>
              <p:cNvSpPr txBox="1">
                <a:spLocks noChangeArrowheads="1"/>
              </p:cNvSpPr>
              <p:nvPr/>
            </p:nvSpPr>
            <p:spPr bwMode="auto">
              <a:xfrm>
                <a:off x="7620241" y="3270042"/>
                <a:ext cx="3988808" cy="499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Число</a:t>
                </a: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бакалавров и специалистов</a:t>
                </a:r>
              </a:p>
            </p:txBody>
          </p:sp>
          <p:sp>
            <p:nvSpPr>
              <p:cNvPr id="126" name="TextBox 1"/>
              <p:cNvSpPr txBox="1">
                <a:spLocks noChangeArrowheads="1"/>
              </p:cNvSpPr>
              <p:nvPr/>
            </p:nvSpPr>
            <p:spPr bwMode="auto">
              <a:xfrm>
                <a:off x="-350992" y="2955174"/>
                <a:ext cx="3318821" cy="39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TextBox 1"/>
              <p:cNvSpPr txBox="1">
                <a:spLocks noChangeArrowheads="1"/>
              </p:cNvSpPr>
              <p:nvPr/>
            </p:nvSpPr>
            <p:spPr bwMode="auto">
              <a:xfrm>
                <a:off x="1781405" y="1430612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6327904" y="2293491"/>
                <a:ext cx="194602" cy="6057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Заголовок 1"/>
          <p:cNvSpPr txBox="1">
            <a:spLocks/>
          </p:cNvSpPr>
          <p:nvPr/>
        </p:nvSpPr>
        <p:spPr>
          <a:xfrm>
            <a:off x="363631" y="408163"/>
            <a:ext cx="11530754" cy="776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ИП, Факультет технологии и переработки пластмасс и композитов (ФТППК)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профессор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доктор технических наук, Стоянов Олег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Владиславович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4443051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125" y="1"/>
            <a:ext cx="11745091" cy="1045802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ИП, Факультет технологии полифункциональных материалов (ФТПМ)</a:t>
            </a:r>
            <a:endParaRPr lang="ru-RU" sz="2789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5505" y="1045803"/>
            <a:ext cx="9510184" cy="193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Сафиуллина Татьяна Рустамовна</a:t>
            </a: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доцент, кандидат химических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21 л. 11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25 л..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2 публикации</a:t>
            </a:r>
            <a:r>
              <a:rPr lang="en-US" sz="1992" i="1" dirty="0">
                <a:solidFill>
                  <a:schemeClr val="accent2">
                    <a:lumMod val="75000"/>
                  </a:schemeClr>
                </a:solidFill>
              </a:rPr>
              <a:t> Scopus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, 1 публикация </a:t>
            </a:r>
            <a:r>
              <a:rPr lang="en-US" sz="1992" i="1" dirty="0">
                <a:solidFill>
                  <a:schemeClr val="accent2">
                    <a:lumMod val="75000"/>
                  </a:schemeClr>
                </a:solidFill>
              </a:rPr>
              <a:t>WOS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, 2 публикации ВАК,</a:t>
            </a:r>
            <a:r>
              <a:rPr lang="en-US" sz="1992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992" i="1" dirty="0" smtClean="0">
                <a:solidFill>
                  <a:schemeClr val="accent2">
                    <a:lumMod val="75000"/>
                  </a:schemeClr>
                </a:solidFill>
              </a:rPr>
              <a:t>			13 </a:t>
            </a:r>
            <a:r>
              <a:rPr lang="ru-RU" sz="1992" i="1" dirty="0">
                <a:solidFill>
                  <a:schemeClr val="accent2">
                    <a:lumMod val="75000"/>
                  </a:schemeClr>
                </a:solidFill>
              </a:rPr>
              <a:t>учебно-методических пособий, 1 монография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975" y="5454140"/>
            <a:ext cx="443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Организовать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работу по мониторингу трудоустройства выпускников, по взаимодействию с выпускниками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0774" y="3914279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Разработаны и реализуются модульные обучающие программы на Всероссийской электронной платформе </a:t>
            </a:r>
            <a:b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«Открытое образование»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05" y="3368816"/>
            <a:ext cx="454611" cy="587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r="8651" b="1075"/>
          <a:stretch/>
        </p:blipFill>
        <p:spPr>
          <a:xfrm>
            <a:off x="559027" y="1102924"/>
            <a:ext cx="1635533" cy="2109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09" y="4518509"/>
            <a:ext cx="551744" cy="5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383" y="2260014"/>
            <a:ext cx="6343034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112774896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60684" y="280795"/>
            <a:ext cx="11734220" cy="842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ИП, Факультет технологии полифункциональных материалов (ФТПМ)</a:t>
            </a:r>
            <a:r>
              <a:rPr lang="ru-RU" sz="2789" b="1" dirty="0">
                <a:solidFill>
                  <a:srgbClr val="C00000"/>
                </a:solidFill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доцент, кандидат химических наук, Сафиуллина Татьяна Рустамовна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2708545544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3605" y="17081"/>
            <a:ext cx="11568279" cy="1388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ИХТИ,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ФЭМИ,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Кафедра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Технология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изделий из пиротехнических и композиционных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материалов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ТИПиКМ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ru-RU" sz="2800" b="1" dirty="0">
                <a:solidFill>
                  <a:srgbClr val="C0000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доцент, доктор технических наук, </a:t>
            </a:r>
            <a:r>
              <a:rPr lang="ru-RU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Бурдикова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Татьяна Владимировна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0329" y="1604356"/>
            <a:ext cx="5877415" cy="4519082"/>
            <a:chOff x="1406859" y="1705826"/>
            <a:chExt cx="9488136" cy="4653931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2048395042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7391636" y="6266659"/>
            <a:ext cx="435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039699" y="1558931"/>
            <a:ext cx="5981972" cy="4635681"/>
            <a:chOff x="1406859" y="1705826"/>
            <a:chExt cx="9488136" cy="4653931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2196461041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512421" y="1496555"/>
            <a:ext cx="742314" cy="39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63524" y="1558931"/>
            <a:ext cx="742314" cy="3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27735" y="1603154"/>
            <a:ext cx="696354" cy="3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584972" y="170475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-429056" y="1797713"/>
            <a:ext cx="6693664" cy="4120014"/>
            <a:chOff x="-563193" y="1266700"/>
            <a:chExt cx="11499417" cy="4845701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-563193" y="1266700"/>
              <a:ext cx="11439685" cy="4845701"/>
              <a:chOff x="-359072" y="1384235"/>
              <a:chExt cx="11135479" cy="4804382"/>
            </a:xfrm>
          </p:grpSpPr>
          <p:graphicFrame>
            <p:nvGraphicFramePr>
              <p:cNvPr id="64" name="Диаграмма 63"/>
              <p:cNvGraphicFramePr/>
              <p:nvPr>
                <p:extLst>
                  <p:ext uri="{D42A27DB-BD31-4B8C-83A1-F6EECF244321}">
                    <p14:modId xmlns:p14="http://schemas.microsoft.com/office/powerpoint/2010/main" val="38483790"/>
                  </p:ext>
                </p:extLst>
              </p:nvPr>
            </p:nvGraphicFramePr>
            <p:xfrm>
              <a:off x="2538364" y="2153975"/>
              <a:ext cx="6180022" cy="40346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7285222" y="3644235"/>
                <a:ext cx="406181" cy="246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679714" y="3890661"/>
                <a:ext cx="2915488" cy="727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TextBox 1"/>
              <p:cNvSpPr txBox="1">
                <a:spLocks noChangeArrowheads="1"/>
              </p:cNvSpPr>
              <p:nvPr/>
            </p:nvSpPr>
            <p:spPr bwMode="auto">
              <a:xfrm>
                <a:off x="7126971" y="5368402"/>
                <a:ext cx="3649436" cy="36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75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TextBox 1"/>
              <p:cNvSpPr txBox="1">
                <a:spLocks noChangeArrowheads="1"/>
              </p:cNvSpPr>
              <p:nvPr/>
            </p:nvSpPr>
            <p:spPr bwMode="auto">
              <a:xfrm>
                <a:off x="1152093" y="4851760"/>
                <a:ext cx="3007665" cy="1139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TextBox 1"/>
              <p:cNvSpPr txBox="1">
                <a:spLocks noChangeArrowheads="1"/>
              </p:cNvSpPr>
              <p:nvPr/>
            </p:nvSpPr>
            <p:spPr bwMode="auto">
              <a:xfrm>
                <a:off x="7909826" y="2691337"/>
                <a:ext cx="2697964" cy="499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endParaRPr lang="ru-RU" sz="16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бакалавров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и специалистов</a:t>
                </a:r>
              </a:p>
            </p:txBody>
          </p:sp>
          <p:sp>
            <p:nvSpPr>
              <p:cNvPr id="78" name="TextBox 1"/>
              <p:cNvSpPr txBox="1">
                <a:spLocks noChangeArrowheads="1"/>
              </p:cNvSpPr>
              <p:nvPr/>
            </p:nvSpPr>
            <p:spPr bwMode="auto">
              <a:xfrm>
                <a:off x="-359072" y="2922747"/>
                <a:ext cx="3318821" cy="949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TextBox 1"/>
              <p:cNvSpPr txBox="1">
                <a:spLocks noChangeArrowheads="1"/>
              </p:cNvSpPr>
              <p:nvPr/>
            </p:nvSpPr>
            <p:spPr bwMode="auto">
              <a:xfrm>
                <a:off x="1955439" y="1384235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6260373" y="2290989"/>
                <a:ext cx="252886" cy="340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479929" y="1660047"/>
            <a:ext cx="7151974" cy="4209796"/>
            <a:chOff x="-554892" y="1313477"/>
            <a:chExt cx="12286773" cy="4985022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554892" y="1313477"/>
              <a:ext cx="12286773" cy="4985022"/>
              <a:chOff x="-350992" y="1430612"/>
              <a:chExt cx="11960041" cy="4942514"/>
            </a:xfrm>
          </p:grpSpPr>
          <p:graphicFrame>
            <p:nvGraphicFramePr>
              <p:cNvPr id="85" name="Диаграмма 84"/>
              <p:cNvGraphicFramePr/>
              <p:nvPr>
                <p:extLst>
                  <p:ext uri="{D42A27DB-BD31-4B8C-83A1-F6EECF244321}">
                    <p14:modId xmlns:p14="http://schemas.microsoft.com/office/powerpoint/2010/main" val="3485749206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7214059" y="3644236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1063959" y="3835875"/>
                <a:ext cx="2531244" cy="5478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2" name="TextBox 1"/>
              <p:cNvSpPr txBox="1">
                <a:spLocks noChangeArrowheads="1"/>
              </p:cNvSpPr>
              <p:nvPr/>
            </p:nvSpPr>
            <p:spPr bwMode="auto">
              <a:xfrm>
                <a:off x="7024826" y="5733917"/>
                <a:ext cx="3649436" cy="36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123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TextBox 1"/>
              <p:cNvSpPr txBox="1">
                <a:spLocks noChangeArrowheads="1"/>
              </p:cNvSpPr>
              <p:nvPr/>
            </p:nvSpPr>
            <p:spPr bwMode="auto">
              <a:xfrm>
                <a:off x="1316999" y="4855112"/>
                <a:ext cx="3007665" cy="3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5" name="TextBox 1"/>
              <p:cNvSpPr txBox="1">
                <a:spLocks noChangeArrowheads="1"/>
              </p:cNvSpPr>
              <p:nvPr/>
            </p:nvSpPr>
            <p:spPr bwMode="auto">
              <a:xfrm>
                <a:off x="7620241" y="3270042"/>
                <a:ext cx="3988808" cy="499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Число</a:t>
                </a: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бакалавров и специалистов</a:t>
                </a:r>
              </a:p>
            </p:txBody>
          </p:sp>
          <p:sp>
            <p:nvSpPr>
              <p:cNvPr id="126" name="TextBox 1"/>
              <p:cNvSpPr txBox="1">
                <a:spLocks noChangeArrowheads="1"/>
              </p:cNvSpPr>
              <p:nvPr/>
            </p:nvSpPr>
            <p:spPr bwMode="auto">
              <a:xfrm>
                <a:off x="-350992" y="2955174"/>
                <a:ext cx="3318821" cy="39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TextBox 1"/>
              <p:cNvSpPr txBox="1">
                <a:spLocks noChangeArrowheads="1"/>
              </p:cNvSpPr>
              <p:nvPr/>
            </p:nvSpPr>
            <p:spPr bwMode="auto">
              <a:xfrm>
                <a:off x="1781405" y="1430612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6327904" y="2293491"/>
                <a:ext cx="194602" cy="6057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160684" y="280795"/>
            <a:ext cx="11734220" cy="842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ИП, Факультет технологии полифункциональных материалов (ФТПМ)</a:t>
            </a:r>
            <a:r>
              <a:rPr lang="ru-RU" sz="2789" b="1" dirty="0">
                <a:solidFill>
                  <a:srgbClr val="C00000"/>
                </a:solidFill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доцент, кандидат химических наук, Сафиуллина Татьяна Рустамовна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ИУИ, Факультет социотехнических систем (ФСТС)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7793" y="1148104"/>
            <a:ext cx="77489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Суслов Алексей Юрьевич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доктор </a:t>
            </a: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исторических наук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23 л. 6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21 л. 6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23 публикаций, 2 учебных пособия, 4 монографии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2" y="1148104"/>
            <a:ext cx="1704109" cy="229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0945469"/>
              </p:ext>
            </p:extLst>
          </p:nvPr>
        </p:nvGraphicFramePr>
        <p:xfrm>
          <a:off x="5533243" y="2974615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755914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1418" y="5670716"/>
            <a:ext cx="44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Организовать работу по содействию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трудоустройству выпускников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и организовать работу по постдипломному сопровождению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774" y="3914279"/>
            <a:ext cx="4380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Силами ППС факультета реализуются ключевые и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имиджевые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 общеуниверситетские мероприятия – «Тотальный диктант», серия лекций по ЗОЖ, лекции по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антикоррупции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 и др.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43" y="3336360"/>
            <a:ext cx="682187" cy="68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36" y="4499678"/>
            <a:ext cx="454611" cy="587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70" y="5539338"/>
            <a:ext cx="739983" cy="7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383" y="2260014"/>
            <a:ext cx="6343034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/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299383" y="256250"/>
            <a:ext cx="11734551" cy="770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ИУИ, Факультет социотехнических систем (ФСТС)</a:t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доцент,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доктор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исторических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наук,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Суслов Алексей Юрьевич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1199499356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27735" y="1603154"/>
            <a:ext cx="696354" cy="3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584972" y="170475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-429056" y="1797713"/>
            <a:ext cx="6693664" cy="4120014"/>
            <a:chOff x="-563193" y="1266700"/>
            <a:chExt cx="11499417" cy="4845701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-563193" y="1266700"/>
              <a:ext cx="11439685" cy="4845701"/>
              <a:chOff x="-359072" y="1384235"/>
              <a:chExt cx="11135479" cy="4804382"/>
            </a:xfrm>
          </p:grpSpPr>
          <p:graphicFrame>
            <p:nvGraphicFramePr>
              <p:cNvPr id="64" name="Диаграмма 63"/>
              <p:cNvGraphicFramePr/>
              <p:nvPr>
                <p:extLst>
                  <p:ext uri="{D42A27DB-BD31-4B8C-83A1-F6EECF244321}">
                    <p14:modId xmlns:p14="http://schemas.microsoft.com/office/powerpoint/2010/main" val="4099261355"/>
                  </p:ext>
                </p:extLst>
              </p:nvPr>
            </p:nvGraphicFramePr>
            <p:xfrm>
              <a:off x="2538364" y="2153975"/>
              <a:ext cx="6180022" cy="40346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7285222" y="3644235"/>
                <a:ext cx="406181" cy="246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679714" y="3890661"/>
                <a:ext cx="2915488" cy="727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TextBox 1"/>
              <p:cNvSpPr txBox="1">
                <a:spLocks noChangeArrowheads="1"/>
              </p:cNvSpPr>
              <p:nvPr/>
            </p:nvSpPr>
            <p:spPr bwMode="auto">
              <a:xfrm>
                <a:off x="7126971" y="5368402"/>
                <a:ext cx="3649436" cy="36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75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TextBox 1"/>
              <p:cNvSpPr txBox="1">
                <a:spLocks noChangeArrowheads="1"/>
              </p:cNvSpPr>
              <p:nvPr/>
            </p:nvSpPr>
            <p:spPr bwMode="auto">
              <a:xfrm>
                <a:off x="1152093" y="4851760"/>
                <a:ext cx="3007665" cy="1139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TextBox 1"/>
              <p:cNvSpPr txBox="1">
                <a:spLocks noChangeArrowheads="1"/>
              </p:cNvSpPr>
              <p:nvPr/>
            </p:nvSpPr>
            <p:spPr bwMode="auto">
              <a:xfrm>
                <a:off x="7909826" y="2691337"/>
                <a:ext cx="2697964" cy="499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endParaRPr lang="ru-RU" sz="16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бакалавров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и специалистов</a:t>
                </a:r>
              </a:p>
            </p:txBody>
          </p:sp>
          <p:sp>
            <p:nvSpPr>
              <p:cNvPr id="78" name="TextBox 1"/>
              <p:cNvSpPr txBox="1">
                <a:spLocks noChangeArrowheads="1"/>
              </p:cNvSpPr>
              <p:nvPr/>
            </p:nvSpPr>
            <p:spPr bwMode="auto">
              <a:xfrm>
                <a:off x="-359072" y="2922747"/>
                <a:ext cx="3318821" cy="949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TextBox 1"/>
              <p:cNvSpPr txBox="1">
                <a:spLocks noChangeArrowheads="1"/>
              </p:cNvSpPr>
              <p:nvPr/>
            </p:nvSpPr>
            <p:spPr bwMode="auto">
              <a:xfrm>
                <a:off x="1955439" y="1384235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6260373" y="2290989"/>
                <a:ext cx="252886" cy="340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479929" y="1660047"/>
            <a:ext cx="7151974" cy="4209796"/>
            <a:chOff x="-554892" y="1313477"/>
            <a:chExt cx="12286773" cy="4985022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554892" y="1313477"/>
              <a:ext cx="12286773" cy="4985022"/>
              <a:chOff x="-350992" y="1430612"/>
              <a:chExt cx="11960041" cy="4942514"/>
            </a:xfrm>
          </p:grpSpPr>
          <p:graphicFrame>
            <p:nvGraphicFramePr>
              <p:cNvPr id="85" name="Диаграмма 84"/>
              <p:cNvGraphicFramePr/>
              <p:nvPr>
                <p:extLst>
                  <p:ext uri="{D42A27DB-BD31-4B8C-83A1-F6EECF244321}">
                    <p14:modId xmlns:p14="http://schemas.microsoft.com/office/powerpoint/2010/main" val="1322239059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86" name="Прямая соединительная линия 85"/>
              <p:cNvCxnSpPr/>
              <p:nvPr/>
            </p:nvCxnSpPr>
            <p:spPr>
              <a:xfrm flipV="1">
                <a:off x="7214059" y="3644236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4547133" y="2363732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850634" y="2363732"/>
                <a:ext cx="2691823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 flipV="1">
                <a:off x="3595199" y="3889501"/>
                <a:ext cx="535270" cy="2245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1063959" y="3835875"/>
                <a:ext cx="2531244" cy="5478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6819316" y="6056789"/>
                <a:ext cx="362249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4232483" y="5514664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316998" y="5855019"/>
                <a:ext cx="2915485" cy="7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2" name="TextBox 1"/>
              <p:cNvSpPr txBox="1">
                <a:spLocks noChangeArrowheads="1"/>
              </p:cNvSpPr>
              <p:nvPr/>
            </p:nvSpPr>
            <p:spPr bwMode="auto">
              <a:xfrm>
                <a:off x="7024826" y="5733917"/>
                <a:ext cx="3649436" cy="36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магистров «сторонних вузов»</a:t>
                </a:r>
              </a:p>
            </p:txBody>
          </p:sp>
          <p:sp>
            <p:nvSpPr>
              <p:cNvPr id="123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Число 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магистров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TextBox 1"/>
              <p:cNvSpPr txBox="1">
                <a:spLocks noChangeArrowheads="1"/>
              </p:cNvSpPr>
              <p:nvPr/>
            </p:nvSpPr>
            <p:spPr bwMode="auto">
              <a:xfrm>
                <a:off x="1316999" y="4855112"/>
                <a:ext cx="3007665" cy="3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4. Число студентов-</a:t>
                </a:r>
                <a:r>
                  <a:rPr lang="ru-RU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целевиков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5" name="TextBox 1"/>
              <p:cNvSpPr txBox="1">
                <a:spLocks noChangeArrowheads="1"/>
              </p:cNvSpPr>
              <p:nvPr/>
            </p:nvSpPr>
            <p:spPr bwMode="auto">
              <a:xfrm>
                <a:off x="7620241" y="3270042"/>
                <a:ext cx="3988808" cy="499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Число</a:t>
                </a:r>
              </a:p>
              <a:p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ru-RU" sz="1600" b="1" dirty="0">
                    <a:solidFill>
                      <a:schemeClr val="bg1">
                        <a:lumMod val="50000"/>
                      </a:schemeClr>
                    </a:solidFill>
                  </a:rPr>
                  <a:t>бакалавров и специалистов</a:t>
                </a:r>
              </a:p>
            </p:txBody>
          </p:sp>
          <p:sp>
            <p:nvSpPr>
              <p:cNvPr id="126" name="TextBox 1"/>
              <p:cNvSpPr txBox="1">
                <a:spLocks noChangeArrowheads="1"/>
              </p:cNvSpPr>
              <p:nvPr/>
            </p:nvSpPr>
            <p:spPr bwMode="auto">
              <a:xfrm>
                <a:off x="-350992" y="2955174"/>
                <a:ext cx="3318821" cy="39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Число иностранных студентов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TextBox 1"/>
              <p:cNvSpPr txBox="1">
                <a:spLocks noChangeArrowheads="1"/>
              </p:cNvSpPr>
              <p:nvPr/>
            </p:nvSpPr>
            <p:spPr bwMode="auto">
              <a:xfrm>
                <a:off x="1781405" y="1430612"/>
                <a:ext cx="2830279" cy="3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Уровень остаточных знаний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6327904" y="2293491"/>
                <a:ext cx="194602" cy="6057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6522507" y="2292204"/>
                <a:ext cx="1796072" cy="12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7634105" y="3546138"/>
              <a:ext cx="33021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Заголовок 1"/>
          <p:cNvSpPr txBox="1">
            <a:spLocks/>
          </p:cNvSpPr>
          <p:nvPr/>
        </p:nvSpPr>
        <p:spPr>
          <a:xfrm>
            <a:off x="264377" y="220139"/>
            <a:ext cx="11530754" cy="73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ИУИ, Факультет социотехнических систем (ФСТС)</a:t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доцент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доктор исторических наук, Суслов Алексей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24527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НХТИ, Подготовительный факультет (ПФ)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4811" y="948315"/>
            <a:ext cx="77489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Гайфутдинов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Айдар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Наилович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кандидат физико-математических наук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38 л. 9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38 л. 9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 публикации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49463405"/>
              </p:ext>
            </p:extLst>
          </p:nvPr>
        </p:nvGraphicFramePr>
        <p:xfrm>
          <a:off x="5533243" y="2788415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453629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491" y="5400140"/>
            <a:ext cx="44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Активизировать публикацию исследований ППС в высокорейтинговых журналах, индексируемых в базах данных </a:t>
            </a:r>
            <a:r>
              <a:rPr lang="en-US" sz="1600" i="1" dirty="0" err="1" smtClean="0">
                <a:solidFill>
                  <a:prstClr val="white">
                    <a:lumMod val="50000"/>
                  </a:prstClr>
                </a:solidFill>
              </a:rPr>
              <a:t>WoS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и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Scopus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774" y="3683940"/>
            <a:ext cx="4380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Работа со школьниками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г.Нижнекамска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:</a:t>
            </a:r>
          </a:p>
          <a:p>
            <a:pPr marL="285750" lvl="0" indent="-285750" algn="ctr">
              <a:buFontTx/>
              <a:buChar char="-"/>
            </a:pP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Курсы по подготовке к ОГЭ и ЕГЭ;</a:t>
            </a:r>
          </a:p>
          <a:p>
            <a:pPr marL="285750" lvl="0" indent="-285750" algn="ctr">
              <a:buFontTx/>
              <a:buChar char="-"/>
            </a:pP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Английский язык для школьников 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122" name="Picture 2" descr="https://www.nchti.ru/wp-content/uploads/2020/11/%D0%B3%D0%B0%D0%B9%D1%84%D1%83%D1%82%D0%B4%D0%B8%D0%BD%D0%BE%D0%B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3" y="1083695"/>
            <a:ext cx="2301668" cy="1704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05124" y="6307783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3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80" y="3532163"/>
            <a:ext cx="748637" cy="5347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80" y="4938293"/>
            <a:ext cx="844199" cy="8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НХТИ, Факультет информационных технологий (ФИТ)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6102" y="1173067"/>
            <a:ext cx="7748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a typeface="+mj-ea"/>
                <a:cs typeface="+mj-cs"/>
              </a:rPr>
              <a:t>Шемелова</a:t>
            </a:r>
            <a:r>
              <a:rPr lang="ru-RU" sz="2000" b="1" i="1" dirty="0">
                <a:solidFill>
                  <a:srgbClr val="C00000"/>
                </a:solidFill>
                <a:ea typeface="+mj-ea"/>
                <a:cs typeface="+mj-cs"/>
              </a:rPr>
              <a:t> Ольга </a:t>
            </a:r>
            <a:r>
              <a:rPr lang="ru-RU" sz="2000" b="1" i="1" dirty="0" smtClean="0">
                <a:solidFill>
                  <a:srgbClr val="C00000"/>
                </a:solidFill>
                <a:ea typeface="+mj-ea"/>
                <a:cs typeface="+mj-cs"/>
              </a:rPr>
              <a:t>Васильевна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кандидат физико-математических наук</a:t>
            </a:r>
            <a:b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20 л. 11 мес.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15 л. 9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4 публикации ВАК, 1 монография, 10 учебных пособий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17672601"/>
              </p:ext>
            </p:extLst>
          </p:nvPr>
        </p:nvGraphicFramePr>
        <p:xfrm>
          <a:off x="5533243" y="2974615"/>
          <a:ext cx="6135719" cy="324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755914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98" y="5716882"/>
            <a:ext cx="44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Провести государственную аккредитацию образовательных программ в рамках УГСН 38.00.00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461" y="3998371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Широкий спектр реализуемых образовательных программ:</a:t>
            </a:r>
          </a:p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09.00.00, 13.00.00, 15.00.00, 27.00.00, 38.00.00 УГСН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35" y="3256608"/>
            <a:ext cx="682187" cy="68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29" y="4304744"/>
            <a:ext cx="454611" cy="5875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418" y="1135945"/>
            <a:ext cx="1548033" cy="2031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374793" y="6324182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69" y="5270615"/>
            <a:ext cx="551744" cy="5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НХТИ, ФИТ, Кафедра Экономики и управления инновациями (ЭУИ)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6102" y="1173067"/>
            <a:ext cx="774899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Дырдонова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Алена Николаевна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доктор экономических наук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24 г. 8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17 л. 5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65 публикаций (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ISI – 16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, ВАК – 12), учебных пособий – 2, </a:t>
            </a: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					     монографий - 5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7167730"/>
              </p:ext>
            </p:extLst>
          </p:nvPr>
        </p:nvGraphicFramePr>
        <p:xfrm>
          <a:off x="5533243" y="2974615"/>
          <a:ext cx="6135719" cy="345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755914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1418" y="5670716"/>
            <a:ext cx="419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Активизировать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работу по мотивации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сотрудников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к </a:t>
            </a:r>
            <a:r>
              <a:rPr lang="ru-RU" sz="1600" i="1" dirty="0" err="1">
                <a:solidFill>
                  <a:prstClr val="white">
                    <a:lumMod val="50000"/>
                  </a:prstClr>
                </a:solidFill>
              </a:rPr>
              <a:t>грантовой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деятельности и публикационной активности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824" y="3973807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Ежегодные призовые места студентов в конкурсах и олимпиадах, организуемых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Молодежным союзом экономистов и финансистов Российской Федерации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41" y="3291620"/>
            <a:ext cx="682187" cy="68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498" y="1135945"/>
            <a:ext cx="1801116" cy="1906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440560" y="6427659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1" y="5547363"/>
            <a:ext cx="594733" cy="4171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67" y="4363154"/>
            <a:ext cx="706478" cy="7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БФ КНИТУ, Кафедра Менеджмента и гуманитарных дисциплин (МГД)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4491" y="1173067"/>
            <a:ext cx="90743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Ахмедзянова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Файруза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Камиловна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кандидат педагогических наук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36 л. 9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33 г. 7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4 публикаций (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ISI – 1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, ВАК – 3), учебных пособий – 2, монографий - 1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39327786"/>
              </p:ext>
            </p:extLst>
          </p:nvPr>
        </p:nvGraphicFramePr>
        <p:xfrm>
          <a:off x="5533243" y="2974615"/>
          <a:ext cx="6135719" cy="334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755914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1418" y="5670716"/>
            <a:ext cx="419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Активизировать работу по заключению хоздоговоров НИОКР с профильными предприятиями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859" y="3957822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Организация и проведение Всероссийской научно-практической конференции. </a:t>
            </a:r>
          </a:p>
          <a:p>
            <a:pPr algn="ctr"/>
            <a:r>
              <a:rPr lang="tt-RU" i="1" dirty="0">
                <a:solidFill>
                  <a:prstClr val="white">
                    <a:lumMod val="50000"/>
                  </a:prstClr>
                </a:solidFill>
              </a:rPr>
              <a:t>“</a:t>
            </a:r>
            <a:r>
              <a:rPr lang="ru-RU" i="1" dirty="0">
                <a:solidFill>
                  <a:prstClr val="white">
                    <a:lumMod val="50000"/>
                  </a:prstClr>
                </a:solidFill>
              </a:rPr>
              <a:t>Наука, Образование, Инновации: вопросы и современные аспекты»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79" y="5083131"/>
            <a:ext cx="454611" cy="587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661" y="1110202"/>
            <a:ext cx="1552575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440560" y="6439370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22" y="3385548"/>
            <a:ext cx="723323" cy="8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БФ КНИТУ, Кафедра Технологических машин и оборудования (ТМО)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8376" y="983199"/>
            <a:ext cx="77489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Мутугуллина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Ирина Александровна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доцент, кандидат технических наук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20 л. 7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17 л. 3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5 публикаций (ВАК – 5), учебных пособий – 2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3307291"/>
              </p:ext>
            </p:extLst>
          </p:nvPr>
        </p:nvGraphicFramePr>
        <p:xfrm>
          <a:off x="5533243" y="2974615"/>
          <a:ext cx="6171077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755914"/>
            <a:ext cx="715366" cy="75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1418" y="5670716"/>
            <a:ext cx="419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Активизировать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работу по мотивации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сотрудников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к </a:t>
            </a:r>
            <a:r>
              <a:rPr lang="ru-RU" sz="1600" i="1" dirty="0" err="1">
                <a:solidFill>
                  <a:prstClr val="white">
                    <a:lumMod val="50000"/>
                  </a:prstClr>
                </a:solidFill>
              </a:rPr>
              <a:t>грантовой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деятельности и публикационной активности</a:t>
            </a:r>
            <a:endParaRPr lang="ru-RU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191" y="3835902"/>
            <a:ext cx="438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Организация и проведение ежегодного круглого стола на тему «Перспективы теплообменной техники»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с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Бугульминским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механическим заводом</a:t>
            </a:r>
            <a:endParaRPr lang="ru-RU" i="1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63" y="3494808"/>
            <a:ext cx="801668" cy="8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58" y="5084409"/>
            <a:ext cx="881273" cy="881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498" y="1004845"/>
            <a:ext cx="1623966" cy="1969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357376" y="6324182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498" y="149233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Рекомендовать к избранию представленных кандидатов</a:t>
            </a:r>
          </a:p>
          <a:p>
            <a:r>
              <a:rPr lang="ru-RU" dirty="0" smtClean="0"/>
              <a:t>Поручить начальнику УОР </a:t>
            </a:r>
            <a:r>
              <a:rPr lang="ru-RU" dirty="0" err="1" smtClean="0"/>
              <a:t>Догадиной</a:t>
            </a:r>
            <a:r>
              <a:rPr lang="ru-RU" dirty="0" smtClean="0"/>
              <a:t> Л.М. :</a:t>
            </a:r>
          </a:p>
          <a:p>
            <a:pPr marL="717550"/>
            <a:r>
              <a:rPr lang="ru-RU" dirty="0" smtClean="0"/>
              <a:t>разработать обновленный перечень показателей для оценки руководителей основных образовательных подразделений при избрании и обновить систему оценки с учетом предыдущего опыта</a:t>
            </a:r>
          </a:p>
          <a:p>
            <a:pPr marL="717550"/>
            <a:r>
              <a:rPr lang="ru-RU" dirty="0" smtClean="0"/>
              <a:t>модернизировать </a:t>
            </a:r>
            <a:r>
              <a:rPr lang="ru-RU" dirty="0"/>
              <a:t>личные кабинеты ППС с учетом визуализации источников личных абсолютных показателей ППС, включаемых в расчет рейтинговой оценки</a:t>
            </a:r>
          </a:p>
          <a:p>
            <a:pPr marL="717550"/>
            <a:r>
              <a:rPr lang="ru-RU" dirty="0" smtClean="0"/>
              <a:t>разработать показатели эффективности для кафедр и факультетов, реализующих свою деятельность в филиалах, а также для ФМОП и  ФСПО, кафедры РКИ и ОД СПО.</a:t>
            </a:r>
          </a:p>
          <a:p>
            <a:pPr marL="488950" indent="0">
              <a:buNone/>
            </a:pPr>
            <a:r>
              <a:rPr lang="ru-RU" dirty="0" smtClean="0"/>
              <a:t>Срок: 31 декабря 2021г.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07498" y="288757"/>
            <a:ext cx="11169584" cy="568079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Проект решения 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0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8052614"/>
              </p:ext>
            </p:extLst>
          </p:nvPr>
        </p:nvGraphicFramePr>
        <p:xfrm>
          <a:off x="5699728" y="2974616"/>
          <a:ext cx="6135719" cy="36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125" y="1"/>
            <a:ext cx="11745091" cy="1045802"/>
          </a:xfrm>
        </p:spPr>
        <p:txBody>
          <a:bodyPr>
            <a:normAutofit/>
          </a:bodyPr>
          <a:lstStyle/>
          <a:p>
            <a:pPr algn="ctr"/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ИХТИ, ФЭМИ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 Кафедра химии и технологии </a:t>
            </a:r>
            <a:br>
              <a:rPr lang="ru-RU" sz="2789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органических соединений азота (ХТОСА)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447" y="1045803"/>
            <a:ext cx="9352242" cy="193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Гильманов</a:t>
            </a:r>
            <a:r>
              <a:rPr lang="ru-RU" sz="1992" b="1" i="1" dirty="0" smtClean="0">
                <a:solidFill>
                  <a:srgbClr val="C0504D">
                    <a:lumMod val="75000"/>
                  </a:srgbClr>
                </a:solidFill>
              </a:rPr>
              <a:t> Руслан </a:t>
            </a:r>
            <a:r>
              <a:rPr lang="ru-RU" sz="1992" b="1" i="1" dirty="0" err="1" smtClean="0">
                <a:solidFill>
                  <a:srgbClr val="C0504D">
                    <a:lumMod val="75000"/>
                  </a:srgbClr>
                </a:solidFill>
              </a:rPr>
              <a:t>Замильевич</a:t>
            </a:r>
            <a:endParaRPr lang="ru-RU" sz="1992" b="1" i="1" dirty="0" smtClean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профессор, </a:t>
            </a:r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доктор химических наук</a:t>
            </a:r>
          </a:p>
          <a:p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Общий </a:t>
            </a:r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трудовой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45 л. 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2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 мес. 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pPr defTabSz="1219671"/>
            <a:r>
              <a:rPr lang="ru-RU" sz="1992" i="1" dirty="0">
                <a:solidFill>
                  <a:prstClr val="white">
                    <a:lumMod val="50000"/>
                  </a:prstClr>
                </a:solidFill>
              </a:rPr>
              <a:t>Педагогический стаж: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42 л. 7 мес.</a:t>
            </a:r>
          </a:p>
          <a:p>
            <a:pPr defTabSz="1219671"/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2016-2020гг.:</a:t>
            </a:r>
            <a:r>
              <a:rPr lang="ru-RU" sz="1992" i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65 публикаций (</a:t>
            </a:r>
            <a:r>
              <a:rPr lang="en-US" sz="1992" i="1" dirty="0" smtClean="0">
                <a:solidFill>
                  <a:srgbClr val="C0504D">
                    <a:lumMod val="75000"/>
                  </a:srgbClr>
                </a:solidFill>
              </a:rPr>
              <a:t>ISI – 2, </a:t>
            </a:r>
            <a:r>
              <a:rPr lang="ru-RU" sz="1992" i="1" dirty="0" smtClean="0">
                <a:solidFill>
                  <a:srgbClr val="C0504D">
                    <a:lumMod val="75000"/>
                  </a:srgbClr>
                </a:solidFill>
              </a:rPr>
              <a:t>ВАК – 47), 5 учебных пособий, 2 монографии</a:t>
            </a:r>
            <a:endParaRPr lang="ru-RU" sz="1992" i="1" dirty="0">
              <a:solidFill>
                <a:srgbClr val="C0504D">
                  <a:lumMod val="75000"/>
                </a:srgbClr>
              </a:solidFill>
            </a:endParaRPr>
          </a:p>
          <a:p>
            <a:endParaRPr lang="ru-RU" sz="1992" b="1" i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5539338"/>
            <a:ext cx="715366" cy="752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961" y="5540417"/>
            <a:ext cx="4435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Усилить позицию кафедры по показателям научной публикационной 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активности,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п</a:t>
            </a:r>
            <a:r>
              <a:rPr lang="ru-RU" sz="1600" i="1" dirty="0" smtClean="0">
                <a:solidFill>
                  <a:prstClr val="white">
                    <a:lumMod val="50000"/>
                  </a:prstClr>
                </a:solidFill>
              </a:rPr>
              <a:t>ринять </a:t>
            </a:r>
            <a:r>
              <a:rPr lang="ru-RU" sz="1600" i="1" dirty="0">
                <a:solidFill>
                  <a:prstClr val="white">
                    <a:lumMod val="50000"/>
                  </a:prstClr>
                </a:solidFill>
              </a:rPr>
              <a:t>меры по повышению рейтинговых «достижений» ППС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3808" y="4083743"/>
            <a:ext cx="4527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Активная </a:t>
            </a:r>
            <a:r>
              <a:rPr lang="ru-RU" i="1" dirty="0" err="1" smtClean="0">
                <a:solidFill>
                  <a:prstClr val="white">
                    <a:lumMod val="50000"/>
                  </a:prstClr>
                </a:solidFill>
              </a:rPr>
              <a:t>профориентационная</a:t>
            </a:r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 работа в школах Казани, Арска, Нижнекамска и др.</a:t>
            </a:r>
          </a:p>
          <a:p>
            <a:pPr lvl="0" algn="ctr"/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Открытие нового направления подготовки - «Фармация»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05" y="3368816"/>
            <a:ext cx="454611" cy="587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8" y="5471298"/>
            <a:ext cx="739983" cy="7399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3" y="1156921"/>
            <a:ext cx="1731722" cy="2167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50" y="4453703"/>
            <a:ext cx="623132" cy="7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383" y="2260014"/>
            <a:ext cx="6343034" cy="3411631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744786677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49960" y="88879"/>
            <a:ext cx="11734220" cy="116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>
                <a:solidFill>
                  <a:srgbClr val="C00000"/>
                </a:solidFill>
                <a:latin typeface="+mn-lt"/>
              </a:rPr>
              <a:t>ИХТИ, ФЭМИ, Кафедра химии и технологии </a:t>
            </a: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89" b="1" dirty="0" smtClean="0">
                <a:solidFill>
                  <a:srgbClr val="C00000"/>
                </a:solidFill>
                <a:latin typeface="+mn-lt"/>
              </a:rPr>
              <a:t>органических </a:t>
            </a:r>
            <a:r>
              <a:rPr lang="ru-RU" sz="2789" b="1" dirty="0">
                <a:solidFill>
                  <a:srgbClr val="C00000"/>
                </a:solidFill>
                <a:latin typeface="+mn-lt"/>
              </a:rPr>
              <a:t>соединений азота (ХТОСА) </a:t>
            </a:r>
            <a:r>
              <a:rPr lang="ru-RU" sz="2789" b="1" dirty="0">
                <a:solidFill>
                  <a:srgbClr val="C00000"/>
                </a:solidFill>
              </a:rPr>
              <a:t>	</a:t>
            </a:r>
            <a:endParaRPr lang="ru-RU" sz="2789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доцент, доктор химических наук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Гильманов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Руслан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Замильевич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621053148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803292" y="187901"/>
            <a:ext cx="10515600" cy="974786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ИХТИ, </a:t>
            </a: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ФЭМИБ, Кафедра Химии и технологии высокомолекулярных соединений (ХТВМС)</a:t>
            </a:r>
            <a:endParaRPr lang="ru-RU" sz="2789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3695" y="1399472"/>
            <a:ext cx="9135687" cy="1864747"/>
          </a:xfrm>
          <a:prstGeom prst="rect">
            <a:avLst/>
          </a:prstGeom>
        </p:spPr>
        <p:txBody>
          <a:bodyPr wrap="square" lIns="121965" tIns="60982" rIns="121965" bIns="60982">
            <a:spAutoFit/>
          </a:bodyPr>
          <a:lstStyle/>
          <a:p>
            <a:r>
              <a:rPr lang="ru-RU" sz="1892" b="1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Баранова Наталья Викторовна,</a:t>
            </a:r>
          </a:p>
          <a:p>
            <a:r>
              <a:rPr lang="ru-RU" sz="1892" i="1" dirty="0">
                <a:solidFill>
                  <a:schemeClr val="bg1">
                    <a:lumMod val="50000"/>
                  </a:schemeClr>
                </a:solidFill>
              </a:rPr>
              <a:t>доктор химических наук, доцент</a:t>
            </a:r>
          </a:p>
          <a:p>
            <a:r>
              <a:rPr lang="ru-RU" sz="1892" i="1" dirty="0">
                <a:solidFill>
                  <a:schemeClr val="bg1">
                    <a:lumMod val="50000"/>
                  </a:schemeClr>
                </a:solidFill>
              </a:rPr>
              <a:t>Общий трудовой стаж: </a:t>
            </a:r>
            <a:r>
              <a:rPr lang="ru-RU" sz="1892" i="1" dirty="0">
                <a:solidFill>
                  <a:schemeClr val="accent2">
                    <a:lumMod val="75000"/>
                  </a:schemeClr>
                </a:solidFill>
              </a:rPr>
              <a:t>22 </a:t>
            </a:r>
            <a:r>
              <a:rPr lang="ru-RU" sz="1892" i="1" dirty="0" smtClean="0">
                <a:solidFill>
                  <a:schemeClr val="accent2">
                    <a:lumMod val="75000"/>
                  </a:schemeClr>
                </a:solidFill>
              </a:rPr>
              <a:t>л. 11 мес.</a:t>
            </a:r>
            <a:endParaRPr lang="ru-RU" sz="1892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92" i="1" dirty="0">
                <a:solidFill>
                  <a:schemeClr val="bg1">
                    <a:lumMod val="50000"/>
                  </a:schemeClr>
                </a:solidFill>
              </a:rPr>
              <a:t>Педагогический стаж: </a:t>
            </a:r>
            <a:r>
              <a:rPr lang="en-US" sz="1892" i="1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r>
              <a:rPr lang="ru-RU" sz="1892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92" i="1" dirty="0" smtClean="0">
                <a:solidFill>
                  <a:schemeClr val="accent2">
                    <a:lumMod val="75000"/>
                  </a:schemeClr>
                </a:solidFill>
              </a:rPr>
              <a:t>л. 11 мес.</a:t>
            </a:r>
            <a:endParaRPr lang="ru-RU" sz="1892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92" i="1" dirty="0">
                <a:solidFill>
                  <a:schemeClr val="bg1">
                    <a:lumMod val="50000"/>
                  </a:schemeClr>
                </a:solidFill>
              </a:rPr>
              <a:t>2015-2019гг.: </a:t>
            </a:r>
            <a:r>
              <a:rPr lang="en-US" sz="1892" i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1892" i="1" dirty="0">
                <a:solidFill>
                  <a:schemeClr val="accent2">
                    <a:lumMod val="75000"/>
                  </a:schemeClr>
                </a:solidFill>
              </a:rPr>
              <a:t> публикаций </a:t>
            </a:r>
            <a:r>
              <a:rPr lang="en-US" sz="1892" i="1" dirty="0">
                <a:solidFill>
                  <a:schemeClr val="accent2">
                    <a:lumMod val="75000"/>
                  </a:schemeClr>
                </a:solidFill>
              </a:rPr>
              <a:t>ISI</a:t>
            </a:r>
            <a:r>
              <a:rPr lang="ru-RU" sz="1892" i="1" dirty="0">
                <a:solidFill>
                  <a:schemeClr val="accent2">
                    <a:lumMod val="75000"/>
                  </a:schemeClr>
                </a:solidFill>
              </a:rPr>
              <a:t>, 11 публикаций ВАК, 1 учебно-методическое пособие</a:t>
            </a:r>
          </a:p>
          <a:p>
            <a:endParaRPr lang="ru-RU" sz="1892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17" y="4257335"/>
            <a:ext cx="4363415" cy="101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2" i="1" dirty="0" smtClean="0">
                <a:solidFill>
                  <a:schemeClr val="bg1">
                    <a:lumMod val="50000"/>
                  </a:schemeClr>
                </a:solidFill>
              </a:rPr>
              <a:t>Стабильно высокие показатели по доходам от НИОКР от хоздоговоров с промышленными предприятиями</a:t>
            </a:r>
            <a:endParaRPr lang="ru-RU" sz="1992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5392065"/>
              </p:ext>
            </p:extLst>
          </p:nvPr>
        </p:nvGraphicFramePr>
        <p:xfrm>
          <a:off x="5061987" y="3163641"/>
          <a:ext cx="6843213" cy="329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59" y="4986776"/>
            <a:ext cx="594733" cy="417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33" y="5760999"/>
            <a:ext cx="492028" cy="35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" y="5601059"/>
            <a:ext cx="752934" cy="7529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0472" y="5655659"/>
            <a:ext cx="4160368" cy="64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Усилить работу </a:t>
            </a:r>
            <a:br>
              <a:rPr lang="ru-RU" sz="1793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793" i="1" dirty="0">
                <a:solidFill>
                  <a:schemeClr val="bg1">
                    <a:lumMod val="50000"/>
                  </a:schemeClr>
                </a:solidFill>
              </a:rPr>
              <a:t>по хоздоговорам и НИОКР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2" y="1495270"/>
            <a:ext cx="1491048" cy="1988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70" y="4172461"/>
            <a:ext cx="529490" cy="5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dn.onlinewebfonts.com/svg/download_450179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20" y="3383078"/>
            <a:ext cx="503255" cy="5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6220" y="2138308"/>
            <a:ext cx="6343034" cy="3563030"/>
            <a:chOff x="1346273" y="1718157"/>
            <a:chExt cx="9186484" cy="47534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253655229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106943" y="74734"/>
            <a:ext cx="11830724" cy="1418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ИХТИ, ФЭМИБ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Кафедра химии и технологии высокомолекулярных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соединений (ХТВМС)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endParaRPr lang="ru-RU" sz="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Баранова Наталья Викторовна, доцент, доктор химических наук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738792" y="1742504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896102" y="1811199"/>
            <a:ext cx="742314" cy="3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72290" y="2217450"/>
            <a:ext cx="6525730" cy="3471610"/>
            <a:chOff x="1346273" y="1718157"/>
            <a:chExt cx="9186484" cy="4753423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1346273" y="1718157"/>
              <a:ext cx="9186484" cy="4753423"/>
              <a:chOff x="1499616" y="1831842"/>
              <a:chExt cx="8942195" cy="4712890"/>
            </a:xfrm>
          </p:grpSpPr>
          <p:graphicFrame>
            <p:nvGraphicFramePr>
              <p:cNvPr id="93" name="Диаграмма 92"/>
              <p:cNvGraphicFramePr/>
              <p:nvPr>
                <p:extLst>
                  <p:ext uri="{D42A27DB-BD31-4B8C-83A1-F6EECF244321}">
                    <p14:modId xmlns:p14="http://schemas.microsoft.com/office/powerpoint/2010/main" val="1239162702"/>
                  </p:ext>
                </p:extLst>
              </p:nvPr>
            </p:nvGraphicFramePr>
            <p:xfrm>
              <a:off x="2513541" y="2338483"/>
              <a:ext cx="6180023" cy="4034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954804" y="3128359"/>
                <a:ext cx="406182" cy="2464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4759446" y="2183303"/>
                <a:ext cx="263658" cy="5355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808475" y="2179803"/>
                <a:ext cx="1954070" cy="350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794193" y="3128359"/>
                <a:ext cx="491750" cy="44392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1631769" y="3134990"/>
                <a:ext cx="2162424" cy="307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7214059" y="4732308"/>
                <a:ext cx="498930" cy="20457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714448" y="4717618"/>
                <a:ext cx="1741969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3498355" y="4381392"/>
                <a:ext cx="541713" cy="34035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1499616" y="4721746"/>
                <a:ext cx="1998739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327904" y="5670361"/>
                <a:ext cx="491412" cy="38642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28872" y="6053709"/>
                <a:ext cx="3129069" cy="1063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5261768" y="5804993"/>
                <a:ext cx="240319" cy="739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6" name="TextBox 1"/>
              <p:cNvSpPr txBox="1">
                <a:spLocks noChangeArrowheads="1"/>
              </p:cNvSpPr>
              <p:nvPr/>
            </p:nvSpPr>
            <p:spPr bwMode="auto">
              <a:xfrm>
                <a:off x="7712989" y="4376247"/>
                <a:ext cx="1862347" cy="328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3. Метод. указания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"/>
              <p:cNvSpPr txBox="1">
                <a:spLocks noChangeArrowheads="1"/>
              </p:cNvSpPr>
              <p:nvPr/>
            </p:nvSpPr>
            <p:spPr bwMode="auto">
              <a:xfrm>
                <a:off x="6497270" y="1928563"/>
                <a:ext cx="3944541" cy="36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1. Учебные пособия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"/>
              <p:cNvSpPr txBox="1">
                <a:spLocks noChangeArrowheads="1"/>
              </p:cNvSpPr>
              <p:nvPr/>
            </p:nvSpPr>
            <p:spPr bwMode="auto">
              <a:xfrm>
                <a:off x="1571124" y="4353213"/>
                <a:ext cx="2090919" cy="28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6. Публикации </a:t>
                </a:r>
                <a:r>
                  <a:rPr lang="en-US" sz="16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WoS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"/>
              <p:cNvSpPr txBox="1">
                <a:spLocks noChangeArrowheads="1"/>
              </p:cNvSpPr>
              <p:nvPr/>
            </p:nvSpPr>
            <p:spPr bwMode="auto">
              <a:xfrm>
                <a:off x="7373617" y="2749722"/>
                <a:ext cx="2082800" cy="28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2. Монографии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TextBox 1"/>
              <p:cNvSpPr txBox="1">
                <a:spLocks noChangeArrowheads="1"/>
              </p:cNvSpPr>
              <p:nvPr/>
            </p:nvSpPr>
            <p:spPr bwMode="auto">
              <a:xfrm>
                <a:off x="6819316" y="5673344"/>
                <a:ext cx="3541601" cy="29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4. Число зарубежных профессоров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"/>
              <p:cNvSpPr txBox="1">
                <a:spLocks noChangeArrowheads="1"/>
              </p:cNvSpPr>
              <p:nvPr/>
            </p:nvSpPr>
            <p:spPr bwMode="auto">
              <a:xfrm>
                <a:off x="1631768" y="2775714"/>
                <a:ext cx="2089992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algn="r"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Scopus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" name="TextBox 1"/>
              <p:cNvSpPr txBox="1">
                <a:spLocks noChangeArrowheads="1"/>
              </p:cNvSpPr>
              <p:nvPr/>
            </p:nvSpPr>
            <p:spPr bwMode="auto">
              <a:xfrm>
                <a:off x="3330217" y="6220355"/>
                <a:ext cx="2410429" cy="30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5. Доход от НИОКР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" name="TextBox 1"/>
              <p:cNvSpPr txBox="1">
                <a:spLocks noChangeArrowheads="1"/>
              </p:cNvSpPr>
              <p:nvPr/>
            </p:nvSpPr>
            <p:spPr bwMode="auto">
              <a:xfrm>
                <a:off x="2846159" y="1831842"/>
                <a:ext cx="2076869" cy="28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/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. Публикации РИНЦ</a:t>
                </a:r>
                <a:endParaRPr lang="ru-RU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30217" y="6534270"/>
                <a:ext cx="1931551" cy="1046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082833" y="2293490"/>
                <a:ext cx="439674" cy="3007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22507" y="2293490"/>
                <a:ext cx="19514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67767" y="3025825"/>
              <a:ext cx="15202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444461" y="6116194"/>
            <a:ext cx="42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2 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 noGrp="1"/>
          </p:cNvSpPr>
          <p:nvPr>
            <p:ph type="title"/>
          </p:nvPr>
        </p:nvSpPr>
        <p:spPr>
          <a:xfrm>
            <a:off x="657562" y="96252"/>
            <a:ext cx="11169584" cy="864570"/>
          </a:xfrm>
          <a:prstGeom prst="rect">
            <a:avLst/>
          </a:prstGeom>
        </p:spPr>
        <p:txBody>
          <a:bodyPr vert="horz" lIns="121965" tIns="60982" rIns="121965" bIns="6098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789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ИХНМ, ФЭМТО</a:t>
            </a:r>
            <a:b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89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Кафедра Переработки древесных материалов (ПДМ)</a:t>
            </a:r>
            <a:endParaRPr lang="ru-RU" sz="2789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3324" y="1122401"/>
            <a:ext cx="91338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Сафин Рушан </a:t>
            </a:r>
            <a:r>
              <a:rPr lang="ru-RU" sz="2200" b="1" i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Гареевич</a:t>
            </a:r>
            <a:endParaRPr lang="ru-RU" sz="2200" i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Профессор, Доктор технических наук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Общий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трудовой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47л. 9 мес.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Педагогический стаж: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39 л. 11 мес.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 </a:t>
            </a:r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2016-2020гг</a:t>
            </a:r>
            <a:r>
              <a:rPr lang="ru-RU" sz="2000" i="1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.: </a:t>
            </a:r>
            <a:r>
              <a:rPr lang="ru-RU" sz="2000" i="1" smtClean="0">
                <a:solidFill>
                  <a:schemeClr val="accent2">
                    <a:lumMod val="75000"/>
                  </a:schemeClr>
                </a:solidFill>
              </a:rPr>
              <a:t>9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публикаций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ISI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, 33 публикаций ВАК,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16 учебных пособий, 3 практикум, 5 монографий, 10 ОИС</a:t>
            </a:r>
            <a:endParaRPr lang="ru-RU" sz="2000" i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8" y="1198874"/>
            <a:ext cx="1697477" cy="2137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9419095"/>
              </p:ext>
            </p:extLst>
          </p:nvPr>
        </p:nvGraphicFramePr>
        <p:xfrm>
          <a:off x="5269832" y="3037617"/>
          <a:ext cx="6647041" cy="338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8" y="5734699"/>
            <a:ext cx="715366" cy="752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539" y="5675791"/>
            <a:ext cx="39515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671">
              <a:spcBef>
                <a:spcPts val="598"/>
              </a:spcBef>
              <a:spcAft>
                <a:spcPts val="598"/>
              </a:spcAft>
            </a:pPr>
            <a:r>
              <a:rPr lang="ru-RU" sz="1700" i="1" dirty="0" smtClean="0">
                <a:solidFill>
                  <a:prstClr val="white">
                    <a:lumMod val="50000"/>
                  </a:prstClr>
                </a:solidFill>
              </a:rPr>
              <a:t>Активизировать участие сотрудников в </a:t>
            </a:r>
            <a:r>
              <a:rPr lang="ru-RU" sz="1700" i="1" dirty="0" err="1" smtClean="0">
                <a:solidFill>
                  <a:prstClr val="white">
                    <a:lumMod val="50000"/>
                  </a:prstClr>
                </a:solidFill>
              </a:rPr>
              <a:t>профориентационных</a:t>
            </a:r>
            <a:r>
              <a:rPr lang="ru-RU" sz="1700" i="1" dirty="0" smtClean="0">
                <a:solidFill>
                  <a:prstClr val="white">
                    <a:lumMod val="50000"/>
                  </a:prstClr>
                </a:solidFill>
              </a:rPr>
              <a:t> мероприятиях факультета и университета</a:t>
            </a:r>
            <a:endParaRPr lang="ru-RU" sz="17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741" y="3792109"/>
            <a:ext cx="4453224" cy="16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671"/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Средний индекс </a:t>
            </a:r>
            <a:r>
              <a:rPr lang="ru-RU" sz="1992" i="1" dirty="0" err="1" smtClean="0">
                <a:solidFill>
                  <a:prstClr val="white">
                    <a:lumMod val="50000"/>
                  </a:prstClr>
                </a:solidFill>
              </a:rPr>
              <a:t>Хирша</a:t>
            </a:r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 ППС </a:t>
            </a:r>
          </a:p>
          <a:p>
            <a:pPr algn="ctr" defTabSz="1219671"/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кафедры 11,6; </a:t>
            </a:r>
          </a:p>
          <a:p>
            <a:pPr algn="ctr" defTabSz="1219671"/>
            <a:r>
              <a:rPr lang="en-US" sz="1992" i="1" dirty="0" smtClean="0">
                <a:solidFill>
                  <a:prstClr val="white">
                    <a:lumMod val="50000"/>
                  </a:prstClr>
                </a:solidFill>
              </a:rPr>
              <a:t>IF</a:t>
            </a:r>
            <a:r>
              <a:rPr lang="ru-RU" sz="1992" i="1" dirty="0" smtClean="0">
                <a:solidFill>
                  <a:prstClr val="white">
                    <a:lumMod val="50000"/>
                  </a:prstClr>
                </a:solidFill>
              </a:rPr>
              <a:t> журналов, в которых изданы статьи – в 2 раза выше среднего по университету</a:t>
            </a:r>
            <a:endParaRPr lang="en-US" sz="1992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8" y="3836526"/>
            <a:ext cx="454611" cy="587585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89" y="4647106"/>
            <a:ext cx="587374" cy="58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88" y="5506282"/>
            <a:ext cx="557357" cy="456833"/>
          </a:xfrm>
          <a:prstGeom prst="rect">
            <a:avLst/>
          </a:prstGeom>
        </p:spPr>
      </p:pic>
      <p:pic>
        <p:nvPicPr>
          <p:cNvPr id="17" name="Picture 4" descr="http://www.customs.gov.lk/public/images/ict/computers13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88" y="3037617"/>
            <a:ext cx="557357" cy="5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84377" y="134703"/>
            <a:ext cx="11735105" cy="1277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ИХНМ,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ФМЭТО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Кафедра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Переработки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древесных материалов (ПДМ)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профессор, доктор химических наук, Сафин Рушан </a:t>
            </a:r>
            <a:r>
              <a:rPr lang="ru-RU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Гареевич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5804" y="2023206"/>
            <a:ext cx="6064766" cy="3590494"/>
            <a:chOff x="1406859" y="1705826"/>
            <a:chExt cx="9488136" cy="4653931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343757368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63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7391637" y="6266659"/>
            <a:ext cx="410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срок избрания – 5 лет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181410" y="1994365"/>
            <a:ext cx="6064766" cy="3678940"/>
            <a:chOff x="1406859" y="1705826"/>
            <a:chExt cx="9488136" cy="4653931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2631458284"/>
                </p:ext>
              </p:extLst>
            </p:nvPr>
          </p:nvGraphicFramePr>
          <p:xfrm>
            <a:off x="2640155" y="2325114"/>
            <a:ext cx="6180023" cy="4034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516866" y="3321506"/>
              <a:ext cx="469381" cy="2794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986247" y="3284432"/>
              <a:ext cx="1668529" cy="53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4759448" y="2183303"/>
              <a:ext cx="402574" cy="95168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08475" y="2179803"/>
              <a:ext cx="1954070" cy="35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3794193" y="3128359"/>
              <a:ext cx="491750" cy="44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8125" y="3128359"/>
              <a:ext cx="1896068" cy="663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7191077" y="4319791"/>
              <a:ext cx="498930" cy="2045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681504" y="4318756"/>
              <a:ext cx="174196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498355" y="4381392"/>
              <a:ext cx="541713" cy="34035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499616" y="4721746"/>
              <a:ext cx="1998739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55094" y="5347107"/>
              <a:ext cx="491412" cy="3864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273264" y="5327694"/>
              <a:ext cx="456593" cy="48557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589450" y="5828389"/>
              <a:ext cx="2683815" cy="2987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335864" y="5452737"/>
              <a:ext cx="240320" cy="739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7923047" y="3724675"/>
              <a:ext cx="2402295" cy="32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Метод. указания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37979" y="2426104"/>
              <a:ext cx="3944542" cy="36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Учебные пособия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1"/>
            <p:cNvSpPr txBox="1">
              <a:spLocks noChangeArrowheads="1"/>
            </p:cNvSpPr>
            <p:nvPr/>
          </p:nvSpPr>
          <p:spPr bwMode="auto">
            <a:xfrm>
              <a:off x="1589450" y="5535368"/>
              <a:ext cx="2668209" cy="28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</a:rPr>
                <a:t>WoS</a:t>
              </a:r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836503" y="1705826"/>
              <a:ext cx="2082801" cy="28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Заявки на патенты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1"/>
            <p:cNvSpPr txBox="1">
              <a:spLocks noChangeArrowheads="1"/>
            </p:cNvSpPr>
            <p:nvPr/>
          </p:nvSpPr>
          <p:spPr bwMode="auto">
            <a:xfrm>
              <a:off x="7921444" y="2955557"/>
              <a:ext cx="2232397" cy="3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Монографии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353395" y="5173623"/>
              <a:ext cx="3541600" cy="58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Число зарубежных профессоров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1406859" y="4163299"/>
              <a:ext cx="208999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r"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Scopus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5571268" y="5825340"/>
              <a:ext cx="2859063" cy="3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Доход от НИОКР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1834907" y="2556696"/>
              <a:ext cx="2076870" cy="2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</a:rPr>
                <a:t>Публикации РИНЦ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5337483" y="6207711"/>
              <a:ext cx="1931551" cy="1046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223542" y="2791033"/>
              <a:ext cx="439674" cy="3007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3215" y="2791031"/>
              <a:ext cx="2460980" cy="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227292" y="5733535"/>
              <a:ext cx="3214519" cy="2983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707203" y="1869221"/>
            <a:ext cx="742314" cy="3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8931" y="1871944"/>
            <a:ext cx="742314" cy="3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11519</TotalTime>
  <Words>4264</Words>
  <Application>Microsoft Office PowerPoint</Application>
  <PresentationFormat>Широкоэкранный</PresentationFormat>
  <Paragraphs>612</Paragraphs>
  <Slides>39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ИХТИ, ФЭМИ, Кафедра Технология изделий из пиротехнических и композиционных материалов (ТИПиКМ) </vt:lpstr>
      <vt:lpstr>Презентация PowerPoint</vt:lpstr>
      <vt:lpstr>ИХТИ, ФЭМИ, Кафедра химии и технологии  органических соединений азота (ХТОСА) </vt:lpstr>
      <vt:lpstr>Презентация PowerPoint</vt:lpstr>
      <vt:lpstr>ИХТИ, ФЭМИБ, Кафедра Химии и технологии высокомолекулярных соединений (ХТВМС)</vt:lpstr>
      <vt:lpstr>Презентация PowerPoint</vt:lpstr>
      <vt:lpstr>  ИХНМ, ФЭМТО Кафедра Переработки древесных материалов (ПДМ)</vt:lpstr>
      <vt:lpstr>Презентация PowerPoint</vt:lpstr>
      <vt:lpstr>ИП, ФТПМ  Кафедра Химии и технологии переработки эластомеров (ХТПЭ) </vt:lpstr>
      <vt:lpstr>Презентация PowerPoint</vt:lpstr>
      <vt:lpstr>ИУИ, ФСТС,  Кафедра Физического воспитания и спорта (ФизВС)</vt:lpstr>
      <vt:lpstr>Презентация PowerPoint</vt:lpstr>
      <vt:lpstr>ИУИ, ФСТС, Кафедра Обучения на двуязычной основе (ОДО)</vt:lpstr>
      <vt:lpstr>Презентация PowerPoint</vt:lpstr>
      <vt:lpstr>ИУИ, ФППБА,  Кафедра Инновационного предпринимательства, права и финансового менеджмента (ИППФМ) </vt:lpstr>
      <vt:lpstr>Презентация PowerPoint</vt:lpstr>
      <vt:lpstr>ИНХН, ФННХ  Кафедра Химической технологии переработки нефти и газа (ХТПНГ)</vt:lpstr>
      <vt:lpstr>Презентация PowerPoint</vt:lpstr>
      <vt:lpstr>ИНХН, ФННХ  Кафедра Общей химической технологии (ОХТ)</vt:lpstr>
      <vt:lpstr>Презентация PowerPoint</vt:lpstr>
      <vt:lpstr>ФМОП, Кафедра Русского языка как иностранного (РКИ)</vt:lpstr>
      <vt:lpstr>Факультет международных образовательных программ (ФМОП)</vt:lpstr>
      <vt:lpstr>Факультет международных образовательных программ (ФМОП)</vt:lpstr>
      <vt:lpstr>ИП, Факультет технологии и переработки пластмасс и композитов (ФТППК)</vt:lpstr>
      <vt:lpstr>Презентация PowerPoint</vt:lpstr>
      <vt:lpstr>Презентация PowerPoint</vt:lpstr>
      <vt:lpstr>ИП, Факультет технологии полифункциональных материалов (ФТПМ)</vt:lpstr>
      <vt:lpstr>Презентация PowerPoint</vt:lpstr>
      <vt:lpstr>Презентация PowerPoint</vt:lpstr>
      <vt:lpstr>  ИУИ, Факультет социотехнических систем (ФСТС)</vt:lpstr>
      <vt:lpstr>Презентация PowerPoint</vt:lpstr>
      <vt:lpstr>Презентация PowerPoint</vt:lpstr>
      <vt:lpstr>  НХТИ, Подготовительный факультет (ПФ)</vt:lpstr>
      <vt:lpstr>  НХТИ, Факультет информационных технологий (ФИТ)</vt:lpstr>
      <vt:lpstr>  НХТИ, ФИТ, Кафедра Экономики и управления инновациями (ЭУИ)</vt:lpstr>
      <vt:lpstr>  БФ КНИТУ, Кафедра Менеджмента и гуманитарных дисциплин (МГД)</vt:lpstr>
      <vt:lpstr>  БФ КНИТУ, Кафедра Технологических машин и оборудования (ТМО)</vt:lpstr>
      <vt:lpstr>  Проект решения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ИП, Кафедра «Технологии переработки полимеров и композиционных материалов» (ТППКМ)</dc:title>
  <dc:creator>Personal</dc:creator>
  <cp:lastModifiedBy>Гайнутдинова Гульназ Фахрисламовна</cp:lastModifiedBy>
  <cp:revision>609</cp:revision>
  <cp:lastPrinted>2021-06-24T11:52:24Z</cp:lastPrinted>
  <dcterms:created xsi:type="dcterms:W3CDTF">2019-06-07T06:05:19Z</dcterms:created>
  <dcterms:modified xsi:type="dcterms:W3CDTF">2021-06-25T07:36:59Z</dcterms:modified>
</cp:coreProperties>
</file>