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charts/style2.xml" ContentType="application/vnd.ms-office.chartstyle+xml"/>
  <Override PartName="/ppt/charts/style1.xml" ContentType="application/vnd.ms-office.chart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4"/>
  </p:sldMasterIdLst>
  <p:sldIdLst>
    <p:sldId id="256" r:id="rId5"/>
    <p:sldId id="260" r:id="rId6"/>
    <p:sldId id="261" r:id="rId7"/>
    <p:sldId id="259" r:id="rId8"/>
    <p:sldId id="258" r:id="rId9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14" autoAdjust="0"/>
    <p:restoredTop sz="94660"/>
  </p:normalViewPr>
  <p:slideViewPr>
    <p:cSldViewPr snapToGrid="0">
      <p:cViewPr varScale="1">
        <p:scale>
          <a:sx n="58" d="100"/>
          <a:sy n="58" d="100"/>
        </p:scale>
        <p:origin x="-102" y="-13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https://knitukazan-my.sharepoint.com/personal/130903_knitukazan_onmicrosoft_com/Documents/&#1055;&#1088;&#1086;&#1092;&#1082;&#1086;&#1084;/&#1042;&#1044;&#1054;&#1058;%202021/&#1043;&#1088;&#1072;&#1092;&#1080;&#1082;%20&#1086;&#1073;&#1093;&#1086;&#1076;&#1072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https://knitukazan-my.sharepoint.com/personal/130903_knitukazan_onmicrosoft_com/Documents/&#1055;&#1088;&#1086;&#1092;&#1082;&#1086;&#1084;/&#1042;&#1044;&#1054;&#1058;%202021/&#1043;&#1088;&#1072;&#1092;&#1080;&#1082;%20&#1086;&#1073;&#1093;&#1086;&#1076;&#1072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https://knitukazan-my.sharepoint.com/personal/130903_knitukazan_onmicrosoft_com/Documents/&#1055;&#1088;&#1086;&#1092;&#1082;&#1086;&#1084;/&#1042;&#1044;&#1054;&#1058;%202021/&#1043;&#1088;&#1072;&#1092;&#1080;&#1082;%20&#1086;&#1073;&#1093;&#1086;&#1076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2966481770492019"/>
          <c:y val="9.0196786871193257E-2"/>
          <c:w val="0.83895114002627869"/>
          <c:h val="0.84932646067991724"/>
        </c:manualLayout>
      </c:layout>
      <c:barChart>
        <c:barDir val="bar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'График баллов'!$A$28:$A$54</c:f>
              <c:strCache>
                <c:ptCount val="27"/>
                <c:pt idx="0">
                  <c:v>МТЛП</c:v>
                </c:pt>
                <c:pt idx="1">
                  <c:v>ХТВМС</c:v>
                </c:pt>
                <c:pt idx="2">
                  <c:v>ПБ</c:v>
                </c:pt>
                <c:pt idx="3">
                  <c:v>ВТЭУ</c:v>
                </c:pt>
                <c:pt idx="4">
                  <c:v>ТПП</c:v>
                </c:pt>
                <c:pt idx="5">
                  <c:v>Дизайн</c:v>
                </c:pt>
                <c:pt idx="6">
                  <c:v>ХК</c:v>
                </c:pt>
                <c:pt idx="7">
                  <c:v>ТКС</c:v>
                </c:pt>
                <c:pt idx="8">
                  <c:v>ТММП</c:v>
                </c:pt>
                <c:pt idx="9">
                  <c:v>ПНТВМ</c:v>
                </c:pt>
                <c:pt idx="10">
                  <c:v>ОХТ</c:v>
                </c:pt>
                <c:pt idx="11">
                  <c:v>ИЭ</c:v>
                </c:pt>
                <c:pt idx="12">
                  <c:v>МАХП</c:v>
                </c:pt>
                <c:pt idx="13">
                  <c:v>ТППК</c:v>
                </c:pt>
                <c:pt idx="14">
                  <c:v>ПДМ</c:v>
                </c:pt>
                <c:pt idx="15">
                  <c:v>ХТОСА</c:v>
                </c:pt>
                <c:pt idx="16">
                  <c:v>ТКМ</c:v>
                </c:pt>
                <c:pt idx="17">
                  <c:v>ТЛК</c:v>
                </c:pt>
                <c:pt idx="18">
                  <c:v>ТЭП</c:v>
                </c:pt>
                <c:pt idx="19">
                  <c:v>ТИПиКМ</c:v>
                </c:pt>
                <c:pt idx="20">
                  <c:v>ТХНВИ</c:v>
                </c:pt>
                <c:pt idx="21">
                  <c:v>ТООНС</c:v>
                </c:pt>
                <c:pt idx="22">
                  <c:v>ТСК</c:v>
                </c:pt>
                <c:pt idx="23">
                  <c:v>АХСМК</c:v>
                </c:pt>
                <c:pt idx="24">
                  <c:v>ПБТ</c:v>
                </c:pt>
                <c:pt idx="25">
                  <c:v>ХТТ</c:v>
                </c:pt>
                <c:pt idx="26">
                  <c:v>ХТПНГ</c:v>
                </c:pt>
              </c:strCache>
            </c:strRef>
          </c:cat>
          <c:val>
            <c:numRef>
              <c:f>'График баллов'!$B$28:$B$54</c:f>
              <c:numCache>
                <c:formatCode>0</c:formatCode>
                <c:ptCount val="27"/>
                <c:pt idx="0">
                  <c:v>130.38000000000008</c:v>
                </c:pt>
                <c:pt idx="1">
                  <c:v>132.08000000000001</c:v>
                </c:pt>
                <c:pt idx="2">
                  <c:v>132.08000000000001</c:v>
                </c:pt>
                <c:pt idx="3">
                  <c:v>133.12</c:v>
                </c:pt>
                <c:pt idx="4">
                  <c:v>133.56</c:v>
                </c:pt>
                <c:pt idx="5">
                  <c:v>134.16</c:v>
                </c:pt>
                <c:pt idx="6">
                  <c:v>134.62</c:v>
                </c:pt>
                <c:pt idx="7">
                  <c:v>136.68</c:v>
                </c:pt>
                <c:pt idx="8">
                  <c:v>137.28</c:v>
                </c:pt>
                <c:pt idx="9">
                  <c:v>139.36000000000001</c:v>
                </c:pt>
                <c:pt idx="10">
                  <c:v>139.91999999999999</c:v>
                </c:pt>
                <c:pt idx="11">
                  <c:v>140.4</c:v>
                </c:pt>
                <c:pt idx="12">
                  <c:v>142.47999999999999</c:v>
                </c:pt>
                <c:pt idx="13">
                  <c:v>142.80000000000001</c:v>
                </c:pt>
                <c:pt idx="14">
                  <c:v>143.52000000000001</c:v>
                </c:pt>
                <c:pt idx="15">
                  <c:v>144.56</c:v>
                </c:pt>
                <c:pt idx="16">
                  <c:v>146.63999999999999</c:v>
                </c:pt>
                <c:pt idx="17">
                  <c:v>149.76</c:v>
                </c:pt>
                <c:pt idx="18">
                  <c:v>150.80000000000001</c:v>
                </c:pt>
                <c:pt idx="19">
                  <c:v>152.63999999999999</c:v>
                </c:pt>
                <c:pt idx="20">
                  <c:v>154.02000000000001</c:v>
                </c:pt>
                <c:pt idx="21">
                  <c:v>158.08000000000001</c:v>
                </c:pt>
                <c:pt idx="22">
                  <c:v>159</c:v>
                </c:pt>
                <c:pt idx="23">
                  <c:v>161.12</c:v>
                </c:pt>
                <c:pt idx="24">
                  <c:v>165.36</c:v>
                </c:pt>
                <c:pt idx="25">
                  <c:v>168.48000000000008</c:v>
                </c:pt>
                <c:pt idx="26">
                  <c:v>232.14</c:v>
                </c:pt>
              </c:numCache>
            </c:numRef>
          </c:val>
        </c:ser>
        <c:dLbls>
          <c:showVal val="1"/>
        </c:dLbls>
        <c:gapWidth val="182"/>
        <c:axId val="81245312"/>
        <c:axId val="81246848"/>
      </c:barChart>
      <c:catAx>
        <c:axId val="8124531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81246848"/>
        <c:crosses val="autoZero"/>
        <c:auto val="1"/>
        <c:lblAlgn val="ctr"/>
        <c:lblOffset val="100"/>
      </c:catAx>
      <c:valAx>
        <c:axId val="81246848"/>
        <c:scaling>
          <c:orientation val="minMax"/>
        </c:scaling>
        <c:delete val="1"/>
        <c:axPos val="b"/>
        <c:numFmt formatCode="0" sourceLinked="1"/>
        <c:majorTickMark val="none"/>
        <c:tickLblPos val="nextTo"/>
        <c:crossAx val="81245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0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'График баллов'!$A$3:$A$28</c:f>
              <c:strCache>
                <c:ptCount val="26"/>
                <c:pt idx="0">
                  <c:v>ЭЭ</c:v>
                </c:pt>
                <c:pt idx="1">
                  <c:v>КМУ</c:v>
                </c:pt>
                <c:pt idx="2">
                  <c:v>кафедра ГСМ и РАВ</c:v>
                </c:pt>
                <c:pt idx="3">
                  <c:v>ИПМ</c:v>
                </c:pt>
                <c:pt idx="4">
                  <c:v>ПИМП</c:v>
                </c:pt>
                <c:pt idx="5">
                  <c:v>РХБЗ</c:v>
                </c:pt>
                <c:pt idx="6">
                  <c:v>ИПиП</c:v>
                </c:pt>
                <c:pt idx="7">
                  <c:v>САУТП</c:v>
                </c:pt>
                <c:pt idx="8">
                  <c:v>ОХЗ</c:v>
                </c:pt>
                <c:pt idx="9">
                  <c:v>ХТД</c:v>
                </c:pt>
                <c:pt idx="10">
                  <c:v>ТОТ</c:v>
                </c:pt>
                <c:pt idx="11">
                  <c:v>ИБ</c:v>
                </c:pt>
                <c:pt idx="12">
                  <c:v>ХТПЭ</c:v>
                </c:pt>
                <c:pt idx="13">
                  <c:v>ИХТ</c:v>
                </c:pt>
                <c:pt idx="14">
                  <c:v>КОиО</c:v>
                </c:pt>
                <c:pt idx="15">
                  <c:v>ТППКМ</c:v>
                </c:pt>
                <c:pt idx="16">
                  <c:v>МИ</c:v>
                </c:pt>
                <c:pt idx="17">
                  <c:v>ТПМ</c:v>
                </c:pt>
                <c:pt idx="18">
                  <c:v>ОПП</c:v>
                </c:pt>
                <c:pt idx="19">
                  <c:v>ИСУИР</c:v>
                </c:pt>
                <c:pt idx="20">
                  <c:v>ПищБТ</c:v>
                </c:pt>
                <c:pt idx="21">
                  <c:v>ТТХВ</c:v>
                </c:pt>
                <c:pt idx="22">
                  <c:v>СТ</c:v>
                </c:pt>
                <c:pt idx="23">
                  <c:v>ТНВМ</c:v>
                </c:pt>
                <c:pt idx="24">
                  <c:v>АССОИ</c:v>
                </c:pt>
                <c:pt idx="25">
                  <c:v>АрД</c:v>
                </c:pt>
              </c:strCache>
            </c:strRef>
          </c:cat>
          <c:val>
            <c:numRef>
              <c:f>'График баллов'!$B$3:$B$28</c:f>
              <c:numCache>
                <c:formatCode>0</c:formatCode>
                <c:ptCount val="26"/>
                <c:pt idx="0">
                  <c:v>65</c:v>
                </c:pt>
                <c:pt idx="1">
                  <c:v>65.52</c:v>
                </c:pt>
                <c:pt idx="2">
                  <c:v>67.319999999999993</c:v>
                </c:pt>
                <c:pt idx="3">
                  <c:v>76</c:v>
                </c:pt>
                <c:pt idx="4">
                  <c:v>76.5</c:v>
                </c:pt>
                <c:pt idx="5">
                  <c:v>82.61999999999999</c:v>
                </c:pt>
                <c:pt idx="6">
                  <c:v>83.2</c:v>
                </c:pt>
                <c:pt idx="7">
                  <c:v>93.6</c:v>
                </c:pt>
                <c:pt idx="8">
                  <c:v>96.72</c:v>
                </c:pt>
                <c:pt idx="9">
                  <c:v>99.84</c:v>
                </c:pt>
                <c:pt idx="10">
                  <c:v>106.08</c:v>
                </c:pt>
                <c:pt idx="11">
                  <c:v>109.2</c:v>
                </c:pt>
                <c:pt idx="12">
                  <c:v>109.2</c:v>
                </c:pt>
                <c:pt idx="13">
                  <c:v>112.2</c:v>
                </c:pt>
                <c:pt idx="14">
                  <c:v>115.44000000000004</c:v>
                </c:pt>
                <c:pt idx="15">
                  <c:v>117.52</c:v>
                </c:pt>
                <c:pt idx="16">
                  <c:v>117.52</c:v>
                </c:pt>
                <c:pt idx="17">
                  <c:v>119.6</c:v>
                </c:pt>
                <c:pt idx="18">
                  <c:v>119.6</c:v>
                </c:pt>
                <c:pt idx="19">
                  <c:v>120.64</c:v>
                </c:pt>
                <c:pt idx="20">
                  <c:v>120.64</c:v>
                </c:pt>
                <c:pt idx="21">
                  <c:v>124.8</c:v>
                </c:pt>
                <c:pt idx="22">
                  <c:v>126.48</c:v>
                </c:pt>
                <c:pt idx="23">
                  <c:v>126.88</c:v>
                </c:pt>
                <c:pt idx="24">
                  <c:v>128.26</c:v>
                </c:pt>
                <c:pt idx="25">
                  <c:v>130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36-C744-B35E-53AAE8D1393D}"/>
            </c:ext>
          </c:extLst>
        </c:ser>
        <c:dLbls>
          <c:showVal val="1"/>
        </c:dLbls>
        <c:gapWidth val="182"/>
        <c:axId val="83445632"/>
        <c:axId val="83447168"/>
      </c:barChart>
      <c:catAx>
        <c:axId val="8344563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83447168"/>
        <c:crosses val="autoZero"/>
        <c:auto val="1"/>
        <c:lblAlgn val="ctr"/>
        <c:lblOffset val="100"/>
      </c:catAx>
      <c:valAx>
        <c:axId val="83447168"/>
        <c:scaling>
          <c:orientation val="minMax"/>
        </c:scaling>
        <c:delete val="1"/>
        <c:axPos val="b"/>
        <c:numFmt formatCode="0" sourceLinked="1"/>
        <c:tickLblPos val="nextTo"/>
        <c:crossAx val="83445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количество баллов участников конкурса среди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Гуманитарных и общеинженерных</a:t>
            </a:r>
          </a:p>
          <a:p>
            <a:pPr>
              <a:defRPr sz="18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кафедр КНИТУ</a:t>
            </a:r>
          </a:p>
        </c:rich>
      </c:tx>
      <c:layout>
        <c:manualLayout>
          <c:xMode val="edge"/>
          <c:yMode val="edge"/>
          <c:x val="0.15739481616930595"/>
          <c:y val="3.3856857001785666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3.3550736032682785E-2"/>
          <c:y val="0.20149810925926093"/>
          <c:w val="0.93267669868796799"/>
          <c:h val="0.62183350737071863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'График баллов'!$D$2:$D$24</c:f>
              <c:strCache>
                <c:ptCount val="22"/>
                <c:pt idx="0">
                  <c:v>ПАХТ</c:v>
                </c:pt>
                <c:pt idx="1">
                  <c:v>НХ</c:v>
                </c:pt>
                <c:pt idx="2">
                  <c:v>ОХ</c:v>
                </c:pt>
                <c:pt idx="3">
                  <c:v>МВ</c:v>
                </c:pt>
                <c:pt idx="4">
                  <c:v>ИКГАП</c:v>
                </c:pt>
                <c:pt idx="5">
                  <c:v>ФКХ</c:v>
                </c:pt>
                <c:pt idx="6">
                  <c:v>ФизВС</c:v>
                </c:pt>
                <c:pt idx="7">
                  <c:v>ГУИС</c:v>
                </c:pt>
                <c:pt idx="8">
                  <c:v>ЛиУ</c:v>
                </c:pt>
                <c:pt idx="9">
                  <c:v>БСЭ</c:v>
                </c:pt>
                <c:pt idx="10">
                  <c:v>Физика</c:v>
                </c:pt>
                <c:pt idx="11">
                  <c:v>МПД</c:v>
                </c:pt>
                <c:pt idx="12">
                  <c:v>ВМ</c:v>
                </c:pt>
                <c:pt idx="13">
                  <c:v>ОДО</c:v>
                </c:pt>
                <c:pt idx="14">
                  <c:v>ФИН</c:v>
                </c:pt>
                <c:pt idx="15">
                  <c:v>СРПП</c:v>
                </c:pt>
                <c:pt idx="16">
                  <c:v>ИЯПК</c:v>
                </c:pt>
                <c:pt idx="17">
                  <c:v>ТМСМ</c:v>
                </c:pt>
                <c:pt idx="18">
                  <c:v>МИД</c:v>
                </c:pt>
                <c:pt idx="19">
                  <c:v>РКИ</c:v>
                </c:pt>
                <c:pt idx="20">
                  <c:v>ОД СПО</c:v>
                </c:pt>
                <c:pt idx="21">
                  <c:v>ИППФМ</c:v>
                </c:pt>
              </c:strCache>
            </c:strRef>
          </c:cat>
          <c:val>
            <c:numRef>
              <c:f>'График баллов'!$E$2:$E$24</c:f>
              <c:numCache>
                <c:formatCode>0</c:formatCode>
                <c:ptCount val="23"/>
                <c:pt idx="0">
                  <c:v>162.18</c:v>
                </c:pt>
                <c:pt idx="1">
                  <c:v>160.16</c:v>
                </c:pt>
                <c:pt idx="2">
                  <c:v>152.63999999999999</c:v>
                </c:pt>
                <c:pt idx="3">
                  <c:v>147.68</c:v>
                </c:pt>
                <c:pt idx="4">
                  <c:v>145.6</c:v>
                </c:pt>
                <c:pt idx="5">
                  <c:v>122.96000000000002</c:v>
                </c:pt>
                <c:pt idx="6">
                  <c:v>118.72</c:v>
                </c:pt>
                <c:pt idx="7">
                  <c:v>118.72</c:v>
                </c:pt>
                <c:pt idx="8">
                  <c:v>116.48</c:v>
                </c:pt>
                <c:pt idx="9">
                  <c:v>113.36</c:v>
                </c:pt>
                <c:pt idx="10">
                  <c:v>111.3</c:v>
                </c:pt>
                <c:pt idx="11">
                  <c:v>109.2</c:v>
                </c:pt>
                <c:pt idx="12">
                  <c:v>103.88</c:v>
                </c:pt>
                <c:pt idx="13">
                  <c:v>103.02</c:v>
                </c:pt>
                <c:pt idx="14">
                  <c:v>92.82</c:v>
                </c:pt>
                <c:pt idx="15">
                  <c:v>90.48</c:v>
                </c:pt>
                <c:pt idx="16">
                  <c:v>89.04</c:v>
                </c:pt>
                <c:pt idx="17">
                  <c:v>87.72</c:v>
                </c:pt>
                <c:pt idx="18">
                  <c:v>80.58</c:v>
                </c:pt>
                <c:pt idx="19">
                  <c:v>71.400000000000006</c:v>
                </c:pt>
                <c:pt idx="20">
                  <c:v>64.260000000000005</c:v>
                </c:pt>
                <c:pt idx="21">
                  <c:v>62.220000000000013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71E-5148-8552-57F26EF969AD}"/>
            </c:ext>
          </c:extLst>
        </c:ser>
        <c:dLbls>
          <c:showVal val="1"/>
        </c:dLbls>
        <c:gapWidth val="444"/>
        <c:overlap val="-90"/>
        <c:axId val="83486208"/>
        <c:axId val="83487744"/>
      </c:barChart>
      <c:catAx>
        <c:axId val="83486208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83487744"/>
        <c:crosses val="autoZero"/>
        <c:auto val="1"/>
        <c:lblAlgn val="ctr"/>
        <c:lblOffset val="100"/>
      </c:catAx>
      <c:valAx>
        <c:axId val="83487744"/>
        <c:scaling>
          <c:orientation val="minMax"/>
        </c:scaling>
        <c:delete val="1"/>
        <c:axPos val="l"/>
        <c:numFmt formatCode="0" sourceLinked="1"/>
        <c:majorTickMark val="none"/>
        <c:tickLblPos val="nextTo"/>
        <c:crossAx val="83486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B6F1769-7C68-4071-B9AC-0FDCF92E7608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5D048B8-FAA5-429B-A193-3864E815F6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8496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1769-7C68-4071-B9AC-0FDCF92E7608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48B8-FAA5-429B-A193-3864E815F6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7820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1769-7C68-4071-B9AC-0FDCF92E7608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48B8-FAA5-429B-A193-3864E815F6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5920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1769-7C68-4071-B9AC-0FDCF92E7608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48B8-FAA5-429B-A193-3864E815F6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559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1769-7C68-4071-B9AC-0FDCF92E7608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48B8-FAA5-429B-A193-3864E815F6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6830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1769-7C68-4071-B9AC-0FDCF92E7608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48B8-FAA5-429B-A193-3864E815F6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335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1769-7C68-4071-B9AC-0FDCF92E7608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48B8-FAA5-429B-A193-3864E815F6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815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1769-7C68-4071-B9AC-0FDCF92E7608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48B8-FAA5-429B-A193-3864E815F6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5655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1769-7C68-4071-B9AC-0FDCF92E7608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48B8-FAA5-429B-A193-3864E815F6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7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1769-7C68-4071-B9AC-0FDCF92E7608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5D048B8-FAA5-429B-A193-3864E815F6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6341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B6F1769-7C68-4071-B9AC-0FDCF92E7608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5D048B8-FAA5-429B-A193-3864E815F6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8338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4B6F1769-7C68-4071-B9AC-0FDCF92E7608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5D048B8-FAA5-429B-A193-3864E815F6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605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09675" y="666751"/>
            <a:ext cx="9810750" cy="550545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171700" y="2721666"/>
            <a:ext cx="788669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600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конкурса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"Лучшая организация </a:t>
            </a:r>
            <a:r>
              <a:rPr lang="ru-RU" sz="32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</a:t>
            </a:r>
            <a:endParaRPr lang="ru-RU" sz="320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 sz="1600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320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охраны труда среди кафедр КНИТУ" - 2021</a:t>
            </a:r>
          </a:p>
        </p:txBody>
      </p:sp>
      <p:pic>
        <p:nvPicPr>
          <p:cNvPr id="1026" name="Picture 2" descr="ohrana_truda_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28443" y="1036061"/>
            <a:ext cx="1535113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Эмблема КНИТУ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70941" y="1096617"/>
            <a:ext cx="900113" cy="925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 descr="C:\Documents and Settings\Динар\Рабочий стол\PRof_logo.png"/>
          <p:cNvPicPr/>
          <p:nvPr/>
        </p:nvPicPr>
        <p:blipFill>
          <a:blip r:embed="rId6" cstate="print">
            <a:lum contrast="4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8722348" y="1219848"/>
            <a:ext cx="822672" cy="7826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95314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6" y="1058780"/>
            <a:ext cx="6838895" cy="489555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«Лучшая организация работы в области охраны труда среди кафедр КНИТУ» - 2021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 организован и проведен Профсоюзной организацией КНИТУ совместно с Управлением производственной безопасностью КНИТУ.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был проведен в рамках Всемирного дня охраны труда с целью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привлечения внимания работников к важности решения вопросов обеспечения безопасных условий труда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улучшения условий и охраны труда работников и обучающихся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активизации и совершенствования работы по улучшению условий и охраны труда в университете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8916" y="740962"/>
            <a:ext cx="4021610" cy="5486083"/>
          </a:xfrm>
          <a:prstGeom prst="rect">
            <a:avLst/>
          </a:prstGeom>
        </p:spPr>
      </p:pic>
      <p:pic>
        <p:nvPicPr>
          <p:cNvPr id="8" name="Рисунок 7" descr="C:\Documents and Settings\Динар\Рабочий стол\PRof_logo.png"/>
          <p:cNvPicPr/>
          <p:nvPr/>
        </p:nvPicPr>
        <p:blipFill>
          <a:blip r:embed="rId3" cstate="print">
            <a:lum contrast="4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65320" y="256124"/>
            <a:ext cx="822672" cy="7826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348882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6" y="1469308"/>
            <a:ext cx="6285618" cy="465491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проводился в 3 этапа: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этап: с 26 апреля по 30 апреля 2021 г. – заполнение участниками Конкурса листов самооценки по соблюдению мероприятий охраны труда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этап: с 11 мая по 28 мая 2021 г. – проверка комиссией соответствия представленных материалов фактическому состоянию условий и охраны труда с выездом в структурные подразделения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этап: 10 июня 2021 г. – подведение итогов, награждение победителей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проводился по двум номинациям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в области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 среди гуманитарных и общеинженерных кафедр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КНИТУ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в области охраны труда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профильных кафедр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КНИТУ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конкурсе приняли участие 75 кафедр.</a:t>
            </a:r>
          </a:p>
          <a:p>
            <a:pPr algn="just">
              <a:buFontTx/>
              <a:buChar char="-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028" name="Picture 4" descr="https://downloader.disk.yandex.ru/preview/051b304bf2000392af04591b3f662f8f11a3a3a25d3a82f627c9c6f219236ba8/60c112b5/lztcX3nI_y_M15fIo0jq3xIqU0nP7aYvrFSpht-JbKSdxhQgrRnUc-kn584wxAVEM35X7S_eLApAck1cYsxgLQ%3D%3D?uid=0&amp;filename=DSC04556.jpg&amp;disposition=inline&amp;hash=&amp;limit=0&amp;content_type=image%2Fjpeg&amp;owner_uid=0&amp;tknv=v2&amp;size=1390x69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3491" y="753980"/>
            <a:ext cx="3498851" cy="233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downloader.disk.yandex.ru/preview/af1b473436559ad09acefba51c95cff4d9815bd49065246a3c966a852d0ffbd2/60c112b5/p1EtdJWA_WO_fQmcdxP5BBIqU0nP7aYvrFSpht-JbKSV05DhFMKL-Vmm3SnGHAqIfGLfjwVSR541YKjF9WyGkg%3D%3D?uid=0&amp;filename=DSC04553.jpg&amp;disposition=inline&amp;hash=&amp;limit=0&amp;content_type=image%2Fjpeg&amp;owner_uid=0&amp;tknv=v2&amp;size=1390x69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6323" b="-812"/>
          <a:stretch/>
        </p:blipFill>
        <p:spPr bwMode="auto">
          <a:xfrm>
            <a:off x="8431714" y="3450407"/>
            <a:ext cx="2122404" cy="2689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 descr="C:\Documents and Settings\Динар\Рабочий стол\PRof_logo.png"/>
          <p:cNvPicPr/>
          <p:nvPr/>
        </p:nvPicPr>
        <p:blipFill>
          <a:blip r:embed="rId4" cstate="print">
            <a:lum contrast="4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65320" y="256124"/>
            <a:ext cx="822672" cy="7826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912423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79683988"/>
              </p:ext>
            </p:extLst>
          </p:nvPr>
        </p:nvGraphicFramePr>
        <p:xfrm>
          <a:off x="992980" y="897730"/>
          <a:ext cx="5569745" cy="5541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2231767"/>
              </p:ext>
            </p:extLst>
          </p:nvPr>
        </p:nvGraphicFramePr>
        <p:xfrm>
          <a:off x="5667375" y="1295401"/>
          <a:ext cx="5276849" cy="4962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69179" y="511790"/>
            <a:ext cx="99893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600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количество баллов участников конкурса среди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профилирующих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 КНИТУ</a:t>
            </a:r>
          </a:p>
        </p:txBody>
      </p:sp>
      <p:pic>
        <p:nvPicPr>
          <p:cNvPr id="7" name="Рисунок 6" descr="C:\Documents and Settings\Динар\Рабочий стол\PRof_logo.png"/>
          <p:cNvPicPr/>
          <p:nvPr/>
        </p:nvPicPr>
        <p:blipFill>
          <a:blip r:embed="rId4" cstate="print">
            <a:lum contrast="4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65320" y="256124"/>
            <a:ext cx="822672" cy="7826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87607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400-000004000000}"/>
              </a:ext>
              <a:ext uri="{147F2762-F138-4A5C-976F-8EAC2B608ADB}">
                <a16:predDERef xmlns:lc="http://schemas.openxmlformats.org/drawingml/2006/lockedCanvas" xmlns="" xmlns:a16="http://schemas.microsoft.com/office/drawing/2014/main" xmlns:xdr="http://schemas.openxmlformats.org/drawingml/2006/spreadsheetDrawing" pre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96923364"/>
              </p:ext>
            </p:extLst>
          </p:nvPr>
        </p:nvGraphicFramePr>
        <p:xfrm>
          <a:off x="133350" y="123825"/>
          <a:ext cx="12058650" cy="6734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Рисунок 2" descr="C:\Documents and Settings\Динар\Рабочий стол\PRof_logo.png"/>
          <p:cNvPicPr/>
          <p:nvPr/>
        </p:nvPicPr>
        <p:blipFill>
          <a:blip r:embed="rId3" cstate="print">
            <a:lum contrast="4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65320" y="256124"/>
            <a:ext cx="822672" cy="7826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45511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79CFCA13-9412-4290-BB4B-85112F88857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C6339567FE68548AC71CE7A975D3A29" ma:contentTypeVersion="13" ma:contentTypeDescription="Создание документа." ma:contentTypeScope="" ma:versionID="44075ab3dd1c2185a6e4c3ae78212e5c">
  <xsd:schema xmlns:xsd="http://www.w3.org/2001/XMLSchema" xmlns:xs="http://www.w3.org/2001/XMLSchema" xmlns:p="http://schemas.microsoft.com/office/2006/metadata/properties" xmlns:ns3="544ee6db-ba53-48b0-aa7f-938cac231ede" xmlns:ns4="aa330273-6c3b-4885-bb4a-1cc967d80f3d" targetNamespace="http://schemas.microsoft.com/office/2006/metadata/properties" ma:root="true" ma:fieldsID="3571d8d8b1e0701266a9a39d2b005036" ns3:_="" ns4:_="">
    <xsd:import namespace="544ee6db-ba53-48b0-aa7f-938cac231ede"/>
    <xsd:import namespace="aa330273-6c3b-4885-bb4a-1cc967d80f3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4ee6db-ba53-48b0-aa7f-938cac231e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30273-6c3b-4885-bb4a-1cc967d80f3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Хэш подсказки о совместном доступе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614CB5-2D9D-4ACF-ACD4-B4AF4FF81C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977771-19DB-46C6-89A0-E275315EF116}">
  <ds:schemaRefs>
    <ds:schemaRef ds:uri="544ee6db-ba53-48b0-aa7f-938cac231ede"/>
    <ds:schemaRef ds:uri="http://schemas.microsoft.com/office/2006/documentManagement/types"/>
    <ds:schemaRef ds:uri="http://www.w3.org/XML/1998/namespace"/>
    <ds:schemaRef ds:uri="http://purl.org/dc/elements/1.1/"/>
    <ds:schemaRef ds:uri="http://purl.org/dc/dcmitype/"/>
    <ds:schemaRef ds:uri="http://schemas.microsoft.com/office/2006/metadata/properties"/>
    <ds:schemaRef ds:uri="http://purl.org/dc/terms/"/>
    <ds:schemaRef ds:uri="aa330273-6c3b-4885-bb4a-1cc967d80f3d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43A1A1DC-5204-466D-8585-8263F3C27B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4ee6db-ba53-48b0-aa7f-938cac231ede"/>
    <ds:schemaRef ds:uri="aa330273-6c3b-4885-bb4a-1cc967d80f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TM03457491[[fn=Метрополия]]</Template>
  <TotalTime>224</TotalTime>
  <Words>225</Words>
  <Application>Microsoft Office PowerPoint</Application>
  <PresentationFormat>Произвольный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Метрополия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Борисович Грунин</dc:creator>
  <cp:lastModifiedBy>Profcom</cp:lastModifiedBy>
  <cp:revision>19</cp:revision>
  <cp:lastPrinted>2021-06-08T13:46:10Z</cp:lastPrinted>
  <dcterms:created xsi:type="dcterms:W3CDTF">2021-06-08T10:48:57Z</dcterms:created>
  <dcterms:modified xsi:type="dcterms:W3CDTF">2021-06-11T11:55:37Z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0x010100FC6339567FE68548AC71CE7A975D3A29</vt:lpwstr>
  </property>
</Properties>
</file>