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5" r:id="rId1"/>
  </p:sldMasterIdLst>
  <p:notesMasterIdLst>
    <p:notesMasterId r:id="rId24"/>
  </p:notesMasterIdLst>
  <p:handoutMasterIdLst>
    <p:handoutMasterId r:id="rId25"/>
  </p:handoutMasterIdLst>
  <p:sldIdLst>
    <p:sldId id="256" r:id="rId2"/>
    <p:sldId id="693" r:id="rId3"/>
    <p:sldId id="679" r:id="rId4"/>
    <p:sldId id="671" r:id="rId5"/>
    <p:sldId id="680" r:id="rId6"/>
    <p:sldId id="672" r:id="rId7"/>
    <p:sldId id="674" r:id="rId8"/>
    <p:sldId id="695" r:id="rId9"/>
    <p:sldId id="696" r:id="rId10"/>
    <p:sldId id="678" r:id="rId11"/>
    <p:sldId id="694" r:id="rId12"/>
    <p:sldId id="681" r:id="rId13"/>
    <p:sldId id="684" r:id="rId14"/>
    <p:sldId id="686" r:id="rId15"/>
    <p:sldId id="685" r:id="rId16"/>
    <p:sldId id="682" r:id="rId17"/>
    <p:sldId id="687" r:id="rId18"/>
    <p:sldId id="683" r:id="rId19"/>
    <p:sldId id="688" r:id="rId20"/>
    <p:sldId id="689" r:id="rId21"/>
    <p:sldId id="690" r:id="rId22"/>
    <p:sldId id="691" r:id="rId23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9900"/>
    <a:srgbClr val="DCC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9332" autoAdjust="0"/>
  </p:normalViewPr>
  <p:slideViewPr>
    <p:cSldViewPr>
      <p:cViewPr varScale="1">
        <p:scale>
          <a:sx n="86" d="100"/>
          <a:sy n="86" d="100"/>
        </p:scale>
        <p:origin x="136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0;&#1086;&#1079;&#1083;&#1086;&#1074;&#1072;%20&#1051;&#1080;&#1076;&#1080;&#1103;\Desktop\&#1057;&#1042;&#1054;&#1044;%2018%2005%202015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Скорректированный!$J$2:$J$5</c:f>
              <c:strCache>
                <c:ptCount val="4"/>
                <c:pt idx="0">
                  <c:v>малая организация (до 50 чел.)</c:v>
                </c:pt>
                <c:pt idx="1">
                  <c:v>средняя организация (от 50 до 500 чел.)</c:v>
                </c:pt>
                <c:pt idx="2">
                  <c:v>крупная организация (от 500 до 1000 чел.)</c:v>
                </c:pt>
                <c:pt idx="3">
                  <c:v>особо крупная организация (свыше 1000 чел.)</c:v>
                </c:pt>
              </c:strCache>
            </c:strRef>
          </c:cat>
          <c:val>
            <c:numRef>
              <c:f>Скорректированный!$K$2:$K$5</c:f>
              <c:numCache>
                <c:formatCode>General</c:formatCode>
                <c:ptCount val="4"/>
                <c:pt idx="0">
                  <c:v>3595</c:v>
                </c:pt>
                <c:pt idx="1">
                  <c:v>4634</c:v>
                </c:pt>
                <c:pt idx="2">
                  <c:v>438</c:v>
                </c:pt>
                <c:pt idx="3">
                  <c:v>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76234567901237"/>
          <c:y val="3.2882289173256841E-2"/>
          <c:w val="0.80026234567901222"/>
          <c:h val="0.4930504354734995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Скорректированный!$J$7:$J$15</c:f>
              <c:strCache>
                <c:ptCount val="9"/>
                <c:pt idx="0">
                  <c:v>Орган исполнительной власти субъекта Российской Федерации</c:v>
                </c:pt>
                <c:pt idx="1">
                  <c:v>Объединение работодателей или близкая по задачам структура (СРО, ТПП и др.)</c:v>
                </c:pt>
                <c:pt idx="2">
                  <c:v>Объединение профсоюзов</c:v>
                </c:pt>
                <c:pt idx="3">
                  <c:v>Общественная организация</c:v>
                </c:pt>
                <c:pt idx="4">
                  <c:v>Коммерческая организация</c:v>
                </c:pt>
                <c:pt idx="5">
                  <c:v>Некоммерческая организация</c:v>
                </c:pt>
                <c:pt idx="6">
                  <c:v>Образовательная организация</c:v>
                </c:pt>
                <c:pt idx="7">
                  <c:v>Государственно (бюджетное) учреждение</c:v>
                </c:pt>
                <c:pt idx="8">
                  <c:v>Другое</c:v>
                </c:pt>
              </c:strCache>
            </c:strRef>
          </c:cat>
          <c:val>
            <c:numRef>
              <c:f>Скорректированный!$K$7:$K$15</c:f>
              <c:numCache>
                <c:formatCode>General</c:formatCode>
                <c:ptCount val="9"/>
                <c:pt idx="0">
                  <c:v>323</c:v>
                </c:pt>
                <c:pt idx="1">
                  <c:v>39</c:v>
                </c:pt>
                <c:pt idx="2">
                  <c:v>16</c:v>
                </c:pt>
                <c:pt idx="3">
                  <c:v>106</c:v>
                </c:pt>
                <c:pt idx="4">
                  <c:v>2621</c:v>
                </c:pt>
                <c:pt idx="5">
                  <c:v>190</c:v>
                </c:pt>
                <c:pt idx="6">
                  <c:v>1655</c:v>
                </c:pt>
                <c:pt idx="7">
                  <c:v>2035</c:v>
                </c:pt>
                <c:pt idx="8">
                  <c:v>1610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29421640"/>
        <c:axId val="329422032"/>
      </c:barChart>
      <c:catAx>
        <c:axId val="329421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9422032"/>
        <c:crosses val="autoZero"/>
        <c:auto val="1"/>
        <c:lblAlgn val="ctr"/>
        <c:lblOffset val="100"/>
        <c:noMultiLvlLbl val="0"/>
      </c:catAx>
      <c:valAx>
        <c:axId val="32942203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9421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013489241936081"/>
          <c:y val="3.1144467193239551E-2"/>
          <c:w val="0.6263601279279597"/>
          <c:h val="0.955907676924786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4C88B71-AC7C-4427-9C09-D9D66A949C80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/>
                      <a:t> </a:t>
                    </a:r>
                    <a:fld id="{81B70A0D-29B2-4378-BE6A-2C20AD0EEADF}" type="PERCENTAGE">
                      <a:rPr lang="ru-RU"/>
                      <a:pPr>
                        <a:defRPr/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101065C-FAF8-4482-9588-ED095A9986E1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/>
                      <a:t> </a:t>
                    </a:r>
                    <a:fld id="{9CFC7042-8B39-41F6-8B9A-A1324F43B58B}" type="PERCENTAGE">
                      <a:rPr lang="ru-RU"/>
                      <a:pPr>
                        <a:defRPr/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2E9727-0527-4875-BDE9-5439C71DF9F5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/>
                      <a:t> </a:t>
                    </a:r>
                    <a:fld id="{55F068AD-B236-49C3-820C-26995F10BE9A}" type="PERCENTAGE">
                      <a:rPr lang="ru-RU"/>
                      <a:pPr>
                        <a:defRPr/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1679623316707501"/>
                  <c:y val="0.142591189162403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AB8036C-3878-46F9-8527-8403B77718C9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/>
                      <a:t> </a:t>
                    </a:r>
                    <a:fld id="{92A8EEC8-C15C-4E9E-A366-D2CE93B233E6}" type="VALUE">
                      <a:rPr lang="ru-RU"/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65313308267896"/>
                      <c:h val="0.1311011739436358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Ключевое значение профессии</c:v>
                </c:pt>
                <c:pt idx="1">
                  <c:v>Широкое распространение профессии</c:v>
                </c:pt>
                <c:pt idx="2">
                  <c:v>Прогнозируемый рост потребности в профессии</c:v>
                </c:pt>
                <c:pt idx="3">
                  <c:v>Профессии, содержание которых будет изменяться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0.34</c:v>
                </c:pt>
                <c:pt idx="1">
                  <c:v>0.25</c:v>
                </c:pt>
                <c:pt idx="2">
                  <c:v>0.23</c:v>
                </c:pt>
                <c:pt idx="3">
                  <c:v>0.18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D35BB9-CB22-4574-BEA1-012B4D429B01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05688B-E89E-4769-B158-4F14710EC4B3}">
      <dgm:prSet phldrT="[Текст]" custT="1"/>
      <dgm:spPr/>
      <dgm:t>
        <a:bodyPr/>
        <a:lstStyle/>
        <a:p>
          <a:r>
            <a:rPr lang="ru-RU" sz="1100" b="1" dirty="0" smtClean="0">
              <a:latin typeface="+mn-lt"/>
              <a:cs typeface="Times New Roman" pitchFamily="18" charset="0"/>
            </a:rPr>
            <a:t>обсуждение проектов  и формирование механизмов с участием всех  сторон социального партнерства</a:t>
          </a:r>
          <a:endParaRPr lang="ru-RU" sz="1100" b="1" dirty="0"/>
        </a:p>
      </dgm:t>
    </dgm:pt>
    <dgm:pt modelId="{4B398777-C4A2-4E5E-918E-AF47E4E52C35}" type="parTrans" cxnId="{6EDCBCB4-4E23-4A04-9CFF-849D3278345E}">
      <dgm:prSet/>
      <dgm:spPr/>
      <dgm:t>
        <a:bodyPr/>
        <a:lstStyle/>
        <a:p>
          <a:endParaRPr lang="ru-RU"/>
        </a:p>
      </dgm:t>
    </dgm:pt>
    <dgm:pt modelId="{85B281C5-FF7A-40DD-92C1-1EEE3B0D3FD6}" type="sibTrans" cxnId="{6EDCBCB4-4E23-4A04-9CFF-849D3278345E}">
      <dgm:prSet/>
      <dgm:spPr/>
      <dgm:t>
        <a:bodyPr/>
        <a:lstStyle/>
        <a:p>
          <a:endParaRPr lang="ru-RU"/>
        </a:p>
      </dgm:t>
    </dgm:pt>
    <dgm:pt modelId="{BBBC7150-093D-4BE1-9CC0-EF0EF820F087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>
            <a:latin typeface="+mn-lt"/>
            <a:cs typeface="Times New Roman" pitchFamily="18" charset="0"/>
          </a:endParaRP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latin typeface="+mn-lt"/>
              <a:cs typeface="Times New Roman" pitchFamily="18" charset="0"/>
            </a:rPr>
            <a:t>Профессиональные </a:t>
          </a:r>
          <a:r>
            <a:rPr lang="ru-RU" sz="1100" b="1" dirty="0" smtClean="0">
              <a:latin typeface="+mn-lt"/>
              <a:cs typeface="Times New Roman" pitchFamily="18" charset="0"/>
            </a:rPr>
            <a:t>стандарты</a:t>
          </a:r>
        </a:p>
        <a:p>
          <a:pPr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7FEC1BF1-E5A1-457B-9801-642402F79208}" type="parTrans" cxnId="{72A247DA-ABCB-4530-9260-EDCD61F7E5EE}">
      <dgm:prSet/>
      <dgm:spPr/>
      <dgm:t>
        <a:bodyPr/>
        <a:lstStyle/>
        <a:p>
          <a:endParaRPr lang="ru-RU"/>
        </a:p>
      </dgm:t>
    </dgm:pt>
    <dgm:pt modelId="{6E8363F9-0CC2-4D99-962C-7F35330B10E4}" type="sibTrans" cxnId="{72A247DA-ABCB-4530-9260-EDCD61F7E5EE}">
      <dgm:prSet/>
      <dgm:spPr/>
      <dgm:t>
        <a:bodyPr/>
        <a:lstStyle/>
        <a:p>
          <a:endParaRPr lang="ru-RU"/>
        </a:p>
      </dgm:t>
    </dgm:pt>
    <dgm:pt modelId="{377FF1DF-A49B-4840-86D5-6719A01FE56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solidFill>
                <a:schemeClr val="tx1"/>
              </a:solidFill>
            </a:rPr>
            <a:t>Уровни квалификаций (национальная рамка)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dirty="0"/>
        </a:p>
      </dgm:t>
    </dgm:pt>
    <dgm:pt modelId="{B769295E-D433-4FE8-8A33-7089DEC63B59}" type="parTrans" cxnId="{FDB46983-70A4-44C3-99F4-2D27DFB5593F}">
      <dgm:prSet/>
      <dgm:spPr/>
      <dgm:t>
        <a:bodyPr/>
        <a:lstStyle/>
        <a:p>
          <a:endParaRPr lang="ru-RU"/>
        </a:p>
      </dgm:t>
    </dgm:pt>
    <dgm:pt modelId="{70977FA3-1F25-4FF3-8754-C245340705FB}" type="sibTrans" cxnId="{FDB46983-70A4-44C3-99F4-2D27DFB5593F}">
      <dgm:prSet/>
      <dgm:spPr/>
      <dgm:t>
        <a:bodyPr/>
        <a:lstStyle/>
        <a:p>
          <a:endParaRPr lang="ru-RU"/>
        </a:p>
      </dgm:t>
    </dgm:pt>
    <dgm:pt modelId="{C8ADB855-F14E-481D-8E8C-46AD72C2E8F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100" b="1" dirty="0" smtClean="0"/>
            <a:t>Образовательные </a:t>
          </a:r>
          <a:r>
            <a:rPr lang="ru-RU" sz="1100" b="1" dirty="0" smtClean="0"/>
            <a:t>стандарты и программы</a:t>
          </a:r>
          <a:endParaRPr lang="ru-RU" sz="1100" b="1" dirty="0"/>
        </a:p>
      </dgm:t>
    </dgm:pt>
    <dgm:pt modelId="{6DAED27C-BB2D-4FE1-B86C-0EE0A395E94F}" type="parTrans" cxnId="{89451727-1152-420D-A9F4-44D36261AF89}">
      <dgm:prSet/>
      <dgm:spPr/>
      <dgm:t>
        <a:bodyPr/>
        <a:lstStyle/>
        <a:p>
          <a:endParaRPr lang="ru-RU"/>
        </a:p>
      </dgm:t>
    </dgm:pt>
    <dgm:pt modelId="{5EF0133A-2110-496A-B89B-7210CB1DF33F}" type="sibTrans" cxnId="{89451727-1152-420D-A9F4-44D36261AF89}">
      <dgm:prSet/>
      <dgm:spPr/>
      <dgm:t>
        <a:bodyPr/>
        <a:lstStyle/>
        <a:p>
          <a:endParaRPr lang="ru-RU"/>
        </a:p>
      </dgm:t>
    </dgm:pt>
    <dgm:pt modelId="{2698EFE0-E8AF-4758-8235-33706126B7D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000" b="1" dirty="0" err="1" smtClean="0">
              <a:latin typeface="+mn-lt"/>
              <a:cs typeface="Times New Roman" pitchFamily="18" charset="0"/>
            </a:rPr>
            <a:t>Профессиональ-но-общественная</a:t>
          </a:r>
          <a:r>
            <a:rPr lang="ru-RU" sz="1000" b="1" dirty="0" smtClean="0">
              <a:latin typeface="+mn-lt"/>
              <a:cs typeface="Times New Roman" pitchFamily="18" charset="0"/>
            </a:rPr>
            <a:t> аккредитация образовательных программ </a:t>
          </a:r>
        </a:p>
      </dgm:t>
    </dgm:pt>
    <dgm:pt modelId="{23CA3970-2611-4F96-9BFC-2D96D209E192}" type="parTrans" cxnId="{ED50F107-C78E-4179-9A2C-6B3BB5B06798}">
      <dgm:prSet/>
      <dgm:spPr/>
      <dgm:t>
        <a:bodyPr/>
        <a:lstStyle/>
        <a:p>
          <a:endParaRPr lang="ru-RU"/>
        </a:p>
      </dgm:t>
    </dgm:pt>
    <dgm:pt modelId="{1F20B818-CCC3-4180-973E-B9E347530B56}" type="sibTrans" cxnId="{ED50F107-C78E-4179-9A2C-6B3BB5B06798}">
      <dgm:prSet/>
      <dgm:spPr/>
      <dgm:t>
        <a:bodyPr/>
        <a:lstStyle/>
        <a:p>
          <a:endParaRPr lang="ru-RU"/>
        </a:p>
      </dgm:t>
    </dgm:pt>
    <dgm:pt modelId="{7535DF1D-8A96-46A7-8516-64E3B00E22A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100" b="1" dirty="0" smtClean="0">
              <a:latin typeface="+mn-lt"/>
              <a:cs typeface="Times New Roman" pitchFamily="18" charset="0"/>
            </a:rPr>
            <a:t>Независимая оценки квалификаций</a:t>
          </a:r>
        </a:p>
      </dgm:t>
    </dgm:pt>
    <dgm:pt modelId="{C09BB958-AFF0-4FF6-9CCE-5AA18EE59CD7}" type="parTrans" cxnId="{9B54CE7F-EEE9-4C1A-BB19-4A3CC767DA87}">
      <dgm:prSet/>
      <dgm:spPr/>
      <dgm:t>
        <a:bodyPr/>
        <a:lstStyle/>
        <a:p>
          <a:endParaRPr lang="ru-RU"/>
        </a:p>
      </dgm:t>
    </dgm:pt>
    <dgm:pt modelId="{466BC3ED-6719-4512-9DA6-B6878899236A}" type="sibTrans" cxnId="{9B54CE7F-EEE9-4C1A-BB19-4A3CC767DA87}">
      <dgm:prSet/>
      <dgm:spPr/>
      <dgm:t>
        <a:bodyPr/>
        <a:lstStyle/>
        <a:p>
          <a:endParaRPr lang="ru-RU"/>
        </a:p>
      </dgm:t>
    </dgm:pt>
    <dgm:pt modelId="{79E571CD-E863-489B-9C3D-5F466C71C2B2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err="1" smtClean="0">
              <a:latin typeface="+mn-lt"/>
              <a:cs typeface="Times New Roman" pitchFamily="18" charset="0"/>
            </a:rPr>
            <a:t>Проф</a:t>
          </a:r>
          <a:r>
            <a:rPr lang="ru-RU" sz="1200" b="1" dirty="0" smtClean="0">
              <a:latin typeface="+mn-lt"/>
              <a:cs typeface="Times New Roman" pitchFamily="18" charset="0"/>
            </a:rPr>
            <a:t>- ориентация </a:t>
          </a:r>
        </a:p>
      </dgm:t>
    </dgm:pt>
    <dgm:pt modelId="{8050F97D-65FE-4756-BCE3-5FD96F2253D0}" type="parTrans" cxnId="{CF32D68D-73E7-4017-ABA1-EB50D75A9101}">
      <dgm:prSet/>
      <dgm:spPr/>
      <dgm:t>
        <a:bodyPr/>
        <a:lstStyle/>
        <a:p>
          <a:endParaRPr lang="ru-RU"/>
        </a:p>
      </dgm:t>
    </dgm:pt>
    <dgm:pt modelId="{14669B8E-B0DF-4437-AD31-BD9AABED9752}" type="sibTrans" cxnId="{CF32D68D-73E7-4017-ABA1-EB50D75A9101}">
      <dgm:prSet/>
      <dgm:spPr/>
      <dgm:t>
        <a:bodyPr/>
        <a:lstStyle/>
        <a:p>
          <a:endParaRPr lang="ru-RU"/>
        </a:p>
      </dgm:t>
    </dgm:pt>
    <dgm:pt modelId="{712F235A-097E-4E26-8AD4-85F565A5C80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latin typeface="+mn-lt"/>
              <a:cs typeface="Times New Roman" pitchFamily="18" charset="0"/>
            </a:rPr>
            <a:t>Прогноз </a:t>
          </a:r>
          <a:r>
            <a:rPr lang="ru-RU" sz="1100" b="1" dirty="0" smtClean="0">
              <a:latin typeface="+mn-lt"/>
              <a:cs typeface="Times New Roman" pitchFamily="18" charset="0"/>
            </a:rPr>
            <a:t>потребности</a:t>
          </a:r>
          <a:r>
            <a:rPr lang="ru-RU" sz="1200" b="1" dirty="0" smtClean="0">
              <a:latin typeface="+mn-lt"/>
              <a:cs typeface="Times New Roman" pitchFamily="18" charset="0"/>
            </a:rPr>
            <a:t> на рынке труда</a:t>
          </a:r>
          <a:r>
            <a:rPr lang="de-DE" sz="1200" b="1" dirty="0" smtClean="0">
              <a:latin typeface="+mn-lt"/>
              <a:cs typeface="Times New Roman" pitchFamily="18" charset="0"/>
            </a:rPr>
            <a:t> </a:t>
          </a:r>
          <a:endParaRPr lang="ru-RU" sz="1200" b="1" dirty="0"/>
        </a:p>
      </dgm:t>
    </dgm:pt>
    <dgm:pt modelId="{9832A536-6DA7-4470-B64C-4D0B79B1526C}" type="parTrans" cxnId="{39473ACA-20B2-4D14-8E50-57149DA27261}">
      <dgm:prSet/>
      <dgm:spPr/>
      <dgm:t>
        <a:bodyPr/>
        <a:lstStyle/>
        <a:p>
          <a:endParaRPr lang="ru-RU"/>
        </a:p>
      </dgm:t>
    </dgm:pt>
    <dgm:pt modelId="{28508829-73E8-4A5F-85BD-0B0A2BF4D81D}" type="sibTrans" cxnId="{39473ACA-20B2-4D14-8E50-57149DA27261}">
      <dgm:prSet/>
      <dgm:spPr/>
      <dgm:t>
        <a:bodyPr/>
        <a:lstStyle/>
        <a:p>
          <a:endParaRPr lang="ru-RU"/>
        </a:p>
      </dgm:t>
    </dgm:pt>
    <dgm:pt modelId="{1E4618DC-3E68-43C6-94B5-2306551D5AD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latin typeface="+mn-lt"/>
              <a:cs typeface="Times New Roman" pitchFamily="18" charset="0"/>
            </a:rPr>
            <a:t>Система подготовки кадров</a:t>
          </a:r>
          <a:endParaRPr lang="ru-RU" sz="1200" b="1" dirty="0">
            <a:latin typeface="+mn-lt"/>
            <a:cs typeface="Times New Roman" pitchFamily="18" charset="0"/>
          </a:endParaRPr>
        </a:p>
      </dgm:t>
    </dgm:pt>
    <dgm:pt modelId="{ADD104CA-A770-40E5-9942-B84F8DCC879D}" type="parTrans" cxnId="{BF0BA98E-FD9E-4976-A953-DF3BFB23AD11}">
      <dgm:prSet/>
      <dgm:spPr/>
      <dgm:t>
        <a:bodyPr/>
        <a:lstStyle/>
        <a:p>
          <a:endParaRPr lang="ru-RU"/>
        </a:p>
      </dgm:t>
    </dgm:pt>
    <dgm:pt modelId="{60C4F966-BA20-474F-8E41-37C760EEB815}" type="sibTrans" cxnId="{BF0BA98E-FD9E-4976-A953-DF3BFB23AD11}">
      <dgm:prSet/>
      <dgm:spPr/>
      <dgm:t>
        <a:bodyPr/>
        <a:lstStyle/>
        <a:p>
          <a:endParaRPr lang="ru-RU"/>
        </a:p>
      </dgm:t>
    </dgm:pt>
    <dgm:pt modelId="{1C291246-F4FA-4E29-A484-CF9A28FC394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800" dirty="0" smtClean="0">
            <a:latin typeface="+mn-lt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latin typeface="+mn-lt"/>
              <a:cs typeface="Times New Roman" pitchFamily="18" charset="0"/>
            </a:rPr>
            <a:t>Общественная аккредитация образовательных организаций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/>
        </a:p>
      </dgm:t>
    </dgm:pt>
    <dgm:pt modelId="{E03D4A28-25BF-4B6C-94FB-E43C0DF9B140}" type="parTrans" cxnId="{28E9765A-A8D3-4081-B621-44DE3E2C84A2}">
      <dgm:prSet/>
      <dgm:spPr/>
      <dgm:t>
        <a:bodyPr/>
        <a:lstStyle/>
        <a:p>
          <a:endParaRPr lang="ru-RU"/>
        </a:p>
      </dgm:t>
    </dgm:pt>
    <dgm:pt modelId="{81809E07-2B63-4118-92E0-D6153352D081}" type="sibTrans" cxnId="{28E9765A-A8D3-4081-B621-44DE3E2C84A2}">
      <dgm:prSet/>
      <dgm:spPr/>
      <dgm:t>
        <a:bodyPr/>
        <a:lstStyle/>
        <a:p>
          <a:endParaRPr lang="ru-RU"/>
        </a:p>
      </dgm:t>
    </dgm:pt>
    <dgm:pt modelId="{2EF61FD0-A52E-441A-923D-29E4580D1C74}" type="pres">
      <dgm:prSet presAssocID="{85D35BB9-CB22-4574-BEA1-012B4D429B0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37BE9E-03B3-4DF9-AE19-B617B5A32973}" type="pres">
      <dgm:prSet presAssocID="{6F05688B-E89E-4769-B158-4F14710EC4B3}" presName="centerShape" presStyleLbl="node0" presStyleIdx="0" presStyleCnt="1" custScaleX="174232" custScaleY="163657"/>
      <dgm:spPr/>
      <dgm:t>
        <a:bodyPr/>
        <a:lstStyle/>
        <a:p>
          <a:endParaRPr lang="ru-RU"/>
        </a:p>
      </dgm:t>
    </dgm:pt>
    <dgm:pt modelId="{3C671ECA-8F5F-4C95-AA51-6C3CC6AD7F28}" type="pres">
      <dgm:prSet presAssocID="{7FEC1BF1-E5A1-457B-9801-642402F79208}" presName="parTrans" presStyleLbl="sibTrans2D1" presStyleIdx="0" presStyleCnt="9"/>
      <dgm:spPr/>
      <dgm:t>
        <a:bodyPr/>
        <a:lstStyle/>
        <a:p>
          <a:endParaRPr lang="ru-RU"/>
        </a:p>
      </dgm:t>
    </dgm:pt>
    <dgm:pt modelId="{FBEF9701-E7DD-4D87-AE77-4E20E54FB858}" type="pres">
      <dgm:prSet presAssocID="{7FEC1BF1-E5A1-457B-9801-642402F79208}" presName="connectorText" presStyleLbl="sibTrans2D1" presStyleIdx="0" presStyleCnt="9"/>
      <dgm:spPr/>
      <dgm:t>
        <a:bodyPr/>
        <a:lstStyle/>
        <a:p>
          <a:endParaRPr lang="ru-RU"/>
        </a:p>
      </dgm:t>
    </dgm:pt>
    <dgm:pt modelId="{8BDAB9D8-4248-45CD-A83D-4ABC441F774E}" type="pres">
      <dgm:prSet presAssocID="{BBBC7150-093D-4BE1-9CC0-EF0EF820F087}" presName="node" presStyleLbl="node1" presStyleIdx="0" presStyleCnt="9" custScaleX="193066" custScaleY="113993" custRadScaleRad="102682" custRadScaleInc="-9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9453B-12C4-4827-ABD7-96CEFB3908AA}" type="pres">
      <dgm:prSet presAssocID="{B769295E-D433-4FE8-8A33-7089DEC63B59}" presName="parTrans" presStyleLbl="sibTrans2D1" presStyleIdx="1" presStyleCnt="9"/>
      <dgm:spPr/>
      <dgm:t>
        <a:bodyPr/>
        <a:lstStyle/>
        <a:p>
          <a:endParaRPr lang="ru-RU"/>
        </a:p>
      </dgm:t>
    </dgm:pt>
    <dgm:pt modelId="{76B6A3A2-5341-4D7B-B0B2-7F11DC1FFC53}" type="pres">
      <dgm:prSet presAssocID="{B769295E-D433-4FE8-8A33-7089DEC63B59}" presName="connectorText" presStyleLbl="sibTrans2D1" presStyleIdx="1" presStyleCnt="9"/>
      <dgm:spPr/>
      <dgm:t>
        <a:bodyPr/>
        <a:lstStyle/>
        <a:p>
          <a:endParaRPr lang="ru-RU"/>
        </a:p>
      </dgm:t>
    </dgm:pt>
    <dgm:pt modelId="{5AE06336-8A4B-4C4A-863F-2226D92BE68C}" type="pres">
      <dgm:prSet presAssocID="{377FF1DF-A49B-4840-86D5-6719A01FE568}" presName="node" presStyleLbl="node1" presStyleIdx="1" presStyleCnt="9" custScaleX="153741" custScaleY="109845" custRadScaleRad="111675" custRadScaleInc="24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C4B91-ACED-4290-A71F-A9E0351C4DE4}" type="pres">
      <dgm:prSet presAssocID="{6DAED27C-BB2D-4FE1-B86C-0EE0A395E94F}" presName="parTrans" presStyleLbl="sibTrans2D1" presStyleIdx="2" presStyleCnt="9" custScaleX="149330" custScaleY="87334"/>
      <dgm:spPr/>
      <dgm:t>
        <a:bodyPr/>
        <a:lstStyle/>
        <a:p>
          <a:endParaRPr lang="ru-RU"/>
        </a:p>
      </dgm:t>
    </dgm:pt>
    <dgm:pt modelId="{B095EE1F-2ADF-4834-AB5F-D4213FA1345C}" type="pres">
      <dgm:prSet presAssocID="{6DAED27C-BB2D-4FE1-B86C-0EE0A395E94F}" presName="connectorText" presStyleLbl="sibTrans2D1" presStyleIdx="2" presStyleCnt="9"/>
      <dgm:spPr/>
      <dgm:t>
        <a:bodyPr/>
        <a:lstStyle/>
        <a:p>
          <a:endParaRPr lang="ru-RU"/>
        </a:p>
      </dgm:t>
    </dgm:pt>
    <dgm:pt modelId="{A531E327-B803-4A51-AE61-444F1B3661A8}" type="pres">
      <dgm:prSet presAssocID="{C8ADB855-F14E-481D-8E8C-46AD72C2E8FC}" presName="node" presStyleLbl="node1" presStyleIdx="2" presStyleCnt="9" custScaleX="185777" custScaleY="111321" custRadScaleRad="114102" custRadScaleInc="10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B6B62-0AC6-4E15-A66C-D1F403105CF9}" type="pres">
      <dgm:prSet presAssocID="{C09BB958-AFF0-4FF6-9CCE-5AA18EE59CD7}" presName="parTrans" presStyleLbl="sibTrans2D1" presStyleIdx="3" presStyleCnt="9"/>
      <dgm:spPr/>
      <dgm:t>
        <a:bodyPr/>
        <a:lstStyle/>
        <a:p>
          <a:endParaRPr lang="ru-RU"/>
        </a:p>
      </dgm:t>
    </dgm:pt>
    <dgm:pt modelId="{D254CF5B-6B13-4035-B4AB-CA71AE35C2AB}" type="pres">
      <dgm:prSet presAssocID="{C09BB958-AFF0-4FF6-9CCE-5AA18EE59CD7}" presName="connectorText" presStyleLbl="sibTrans2D1" presStyleIdx="3" presStyleCnt="9"/>
      <dgm:spPr/>
      <dgm:t>
        <a:bodyPr/>
        <a:lstStyle/>
        <a:p>
          <a:endParaRPr lang="ru-RU"/>
        </a:p>
      </dgm:t>
    </dgm:pt>
    <dgm:pt modelId="{1D4A41B9-BE12-40DC-B3F3-2747B859D89F}" type="pres">
      <dgm:prSet presAssocID="{7535DF1D-8A96-46A7-8516-64E3B00E22A0}" presName="node" presStyleLbl="node1" presStyleIdx="3" presStyleCnt="9" custScaleX="154065" custScaleY="120179" custRadScaleRad="115052" custRadScaleInc="-26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E65D5-DE87-45F7-8D98-8682D2C8D61F}" type="pres">
      <dgm:prSet presAssocID="{23CA3970-2611-4F96-9BFC-2D96D209E192}" presName="parTrans" presStyleLbl="sibTrans2D1" presStyleIdx="4" presStyleCnt="9"/>
      <dgm:spPr/>
      <dgm:t>
        <a:bodyPr/>
        <a:lstStyle/>
        <a:p>
          <a:endParaRPr lang="ru-RU"/>
        </a:p>
      </dgm:t>
    </dgm:pt>
    <dgm:pt modelId="{7435706D-6C11-431E-8C2C-B17A8707BF35}" type="pres">
      <dgm:prSet presAssocID="{23CA3970-2611-4F96-9BFC-2D96D209E192}" presName="connectorText" presStyleLbl="sibTrans2D1" presStyleIdx="4" presStyleCnt="9"/>
      <dgm:spPr/>
      <dgm:t>
        <a:bodyPr/>
        <a:lstStyle/>
        <a:p>
          <a:endParaRPr lang="ru-RU"/>
        </a:p>
      </dgm:t>
    </dgm:pt>
    <dgm:pt modelId="{93E532A4-24A5-49D6-B504-030B998CAA73}" type="pres">
      <dgm:prSet presAssocID="{2698EFE0-E8AF-4758-8235-33706126B7D4}" presName="node" presStyleLbl="node1" presStyleIdx="4" presStyleCnt="9" custScaleX="156093" custScaleY="115495" custRadScaleRad="99365" custRadScaleInc="-19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7ED31-BBD0-43AD-92DA-D37B06CB7084}" type="pres">
      <dgm:prSet presAssocID="{E03D4A28-25BF-4B6C-94FB-E43C0DF9B140}" presName="parTrans" presStyleLbl="sibTrans2D1" presStyleIdx="5" presStyleCnt="9"/>
      <dgm:spPr/>
      <dgm:t>
        <a:bodyPr/>
        <a:lstStyle/>
        <a:p>
          <a:endParaRPr lang="ru-RU"/>
        </a:p>
      </dgm:t>
    </dgm:pt>
    <dgm:pt modelId="{0C6B2256-D7CD-4A65-91BE-9710DEAF82DD}" type="pres">
      <dgm:prSet presAssocID="{E03D4A28-25BF-4B6C-94FB-E43C0DF9B140}" presName="connectorText" presStyleLbl="sibTrans2D1" presStyleIdx="5" presStyleCnt="9"/>
      <dgm:spPr/>
      <dgm:t>
        <a:bodyPr/>
        <a:lstStyle/>
        <a:p>
          <a:endParaRPr lang="ru-RU"/>
        </a:p>
      </dgm:t>
    </dgm:pt>
    <dgm:pt modelId="{50FA3658-6F97-4B9B-BEE6-6FA20BED07A5}" type="pres">
      <dgm:prSet presAssocID="{1C291246-F4FA-4E29-A484-CF9A28FC394A}" presName="node" presStyleLbl="node1" presStyleIdx="5" presStyleCnt="9" custScaleX="171597" custScaleY="116193" custRadScaleRad="100610" custRadScaleInc="37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20AD1-DDF3-41D8-8BF7-E8036232459B}" type="pres">
      <dgm:prSet presAssocID="{9832A536-6DA7-4470-B64C-4D0B79B1526C}" presName="parTrans" presStyleLbl="sibTrans2D1" presStyleIdx="6" presStyleCnt="9"/>
      <dgm:spPr/>
      <dgm:t>
        <a:bodyPr/>
        <a:lstStyle/>
        <a:p>
          <a:endParaRPr lang="ru-RU"/>
        </a:p>
      </dgm:t>
    </dgm:pt>
    <dgm:pt modelId="{3687BCB8-9AD9-480D-B9E3-75497D19818C}" type="pres">
      <dgm:prSet presAssocID="{9832A536-6DA7-4470-B64C-4D0B79B1526C}" presName="connectorText" presStyleLbl="sibTrans2D1" presStyleIdx="6" presStyleCnt="9"/>
      <dgm:spPr/>
      <dgm:t>
        <a:bodyPr/>
        <a:lstStyle/>
        <a:p>
          <a:endParaRPr lang="ru-RU"/>
        </a:p>
      </dgm:t>
    </dgm:pt>
    <dgm:pt modelId="{8180D182-FF79-40A1-9278-25223E22B650}" type="pres">
      <dgm:prSet presAssocID="{712F235A-097E-4E26-8AD4-85F565A5C800}" presName="node" presStyleLbl="node1" presStyleIdx="6" presStyleCnt="9" custScaleX="164244" custScaleY="121571" custRadScaleRad="114185" custRadScaleInc="178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D1874-7266-4222-8F84-B62DE3667BD7}" type="pres">
      <dgm:prSet presAssocID="{8050F97D-65FE-4756-BCE3-5FD96F2253D0}" presName="parTrans" presStyleLbl="sibTrans2D1" presStyleIdx="7" presStyleCnt="9"/>
      <dgm:spPr/>
      <dgm:t>
        <a:bodyPr/>
        <a:lstStyle/>
        <a:p>
          <a:endParaRPr lang="ru-RU"/>
        </a:p>
      </dgm:t>
    </dgm:pt>
    <dgm:pt modelId="{FA96D420-567D-4BF8-8653-563617CFB0D4}" type="pres">
      <dgm:prSet presAssocID="{8050F97D-65FE-4756-BCE3-5FD96F2253D0}" presName="connectorText" presStyleLbl="sibTrans2D1" presStyleIdx="7" presStyleCnt="9"/>
      <dgm:spPr/>
      <dgm:t>
        <a:bodyPr/>
        <a:lstStyle/>
        <a:p>
          <a:endParaRPr lang="ru-RU"/>
        </a:p>
      </dgm:t>
    </dgm:pt>
    <dgm:pt modelId="{C76FCFE6-0BA0-4247-94E2-A0A728727B37}" type="pres">
      <dgm:prSet presAssocID="{79E571CD-E863-489B-9C3D-5F466C71C2B2}" presName="node" presStyleLbl="node1" presStyleIdx="7" presStyleCnt="9" custScaleX="153976" custScaleY="108159" custRadScaleRad="116177" custRadScaleInc="-168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5AB3D-B5CC-4F0F-B7B6-B01AA6CD929C}" type="pres">
      <dgm:prSet presAssocID="{ADD104CA-A770-40E5-9942-B84F8DCC879D}" presName="parTrans" presStyleLbl="sibTrans2D1" presStyleIdx="8" presStyleCnt="9"/>
      <dgm:spPr/>
      <dgm:t>
        <a:bodyPr/>
        <a:lstStyle/>
        <a:p>
          <a:endParaRPr lang="ru-RU"/>
        </a:p>
      </dgm:t>
    </dgm:pt>
    <dgm:pt modelId="{03FACED7-36E7-4350-ACB4-B221AB01E05E}" type="pres">
      <dgm:prSet presAssocID="{ADD104CA-A770-40E5-9942-B84F8DCC879D}" presName="connectorText" presStyleLbl="sibTrans2D1" presStyleIdx="8" presStyleCnt="9"/>
      <dgm:spPr/>
      <dgm:t>
        <a:bodyPr/>
        <a:lstStyle/>
        <a:p>
          <a:endParaRPr lang="ru-RU"/>
        </a:p>
      </dgm:t>
    </dgm:pt>
    <dgm:pt modelId="{6EEEB8D0-4914-4B21-8B39-62C65F7C0D84}" type="pres">
      <dgm:prSet presAssocID="{1E4618DC-3E68-43C6-94B5-2306551D5ADC}" presName="node" presStyleLbl="node1" presStyleIdx="8" presStyleCnt="9" custScaleX="166347" custScaleY="114051" custRadScaleRad="111288" custRadScaleInc="-46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B22A3B-9E36-413D-BBE1-4457A6E7E182}" type="presOf" srcId="{7FEC1BF1-E5A1-457B-9801-642402F79208}" destId="{3C671ECA-8F5F-4C95-AA51-6C3CC6AD7F28}" srcOrd="0" destOrd="0" presId="urn:microsoft.com/office/officeart/2005/8/layout/radial5"/>
    <dgm:cxn modelId="{ED50F107-C78E-4179-9A2C-6B3BB5B06798}" srcId="{6F05688B-E89E-4769-B158-4F14710EC4B3}" destId="{2698EFE0-E8AF-4758-8235-33706126B7D4}" srcOrd="4" destOrd="0" parTransId="{23CA3970-2611-4F96-9BFC-2D96D209E192}" sibTransId="{1F20B818-CCC3-4180-973E-B9E347530B56}"/>
    <dgm:cxn modelId="{72A247DA-ABCB-4530-9260-EDCD61F7E5EE}" srcId="{6F05688B-E89E-4769-B158-4F14710EC4B3}" destId="{BBBC7150-093D-4BE1-9CC0-EF0EF820F087}" srcOrd="0" destOrd="0" parTransId="{7FEC1BF1-E5A1-457B-9801-642402F79208}" sibTransId="{6E8363F9-0CC2-4D99-962C-7F35330B10E4}"/>
    <dgm:cxn modelId="{09F1BF83-BD8A-4F3A-B148-77540DE9B860}" type="presOf" srcId="{1E4618DC-3E68-43C6-94B5-2306551D5ADC}" destId="{6EEEB8D0-4914-4B21-8B39-62C65F7C0D84}" srcOrd="0" destOrd="0" presId="urn:microsoft.com/office/officeart/2005/8/layout/radial5"/>
    <dgm:cxn modelId="{AF40E725-F148-41B0-AFEA-9CB904124CED}" type="presOf" srcId="{ADD104CA-A770-40E5-9942-B84F8DCC879D}" destId="{03FACED7-36E7-4350-ACB4-B221AB01E05E}" srcOrd="1" destOrd="0" presId="urn:microsoft.com/office/officeart/2005/8/layout/radial5"/>
    <dgm:cxn modelId="{E00E9AA3-D7C1-470C-99DB-CD64E160E43D}" type="presOf" srcId="{377FF1DF-A49B-4840-86D5-6719A01FE568}" destId="{5AE06336-8A4B-4C4A-863F-2226D92BE68C}" srcOrd="0" destOrd="0" presId="urn:microsoft.com/office/officeart/2005/8/layout/radial5"/>
    <dgm:cxn modelId="{B3E47E8D-C283-48CE-9AD6-6CD2FEE463A2}" type="presOf" srcId="{BBBC7150-093D-4BE1-9CC0-EF0EF820F087}" destId="{8BDAB9D8-4248-45CD-A83D-4ABC441F774E}" srcOrd="0" destOrd="0" presId="urn:microsoft.com/office/officeart/2005/8/layout/radial5"/>
    <dgm:cxn modelId="{7BA5BF90-EE7B-4CD6-9C2E-DBD8D8319218}" type="presOf" srcId="{B769295E-D433-4FE8-8A33-7089DEC63B59}" destId="{67F9453B-12C4-4827-ABD7-96CEFB3908AA}" srcOrd="0" destOrd="0" presId="urn:microsoft.com/office/officeart/2005/8/layout/radial5"/>
    <dgm:cxn modelId="{9DDE6373-7508-43EE-A403-BC42AABC87C7}" type="presOf" srcId="{7535DF1D-8A96-46A7-8516-64E3B00E22A0}" destId="{1D4A41B9-BE12-40DC-B3F3-2747B859D89F}" srcOrd="0" destOrd="0" presId="urn:microsoft.com/office/officeart/2005/8/layout/radial5"/>
    <dgm:cxn modelId="{87AF04DE-112B-48E1-9693-6E95D476A4EB}" type="presOf" srcId="{9832A536-6DA7-4470-B64C-4D0B79B1526C}" destId="{3687BCB8-9AD9-480D-B9E3-75497D19818C}" srcOrd="1" destOrd="0" presId="urn:microsoft.com/office/officeart/2005/8/layout/radial5"/>
    <dgm:cxn modelId="{28E9765A-A8D3-4081-B621-44DE3E2C84A2}" srcId="{6F05688B-E89E-4769-B158-4F14710EC4B3}" destId="{1C291246-F4FA-4E29-A484-CF9A28FC394A}" srcOrd="5" destOrd="0" parTransId="{E03D4A28-25BF-4B6C-94FB-E43C0DF9B140}" sibTransId="{81809E07-2B63-4118-92E0-D6153352D081}"/>
    <dgm:cxn modelId="{9CB781D3-D223-4CB7-8BE4-EBD2C3B45F4D}" type="presOf" srcId="{8050F97D-65FE-4756-BCE3-5FD96F2253D0}" destId="{AFBD1874-7266-4222-8F84-B62DE3667BD7}" srcOrd="0" destOrd="0" presId="urn:microsoft.com/office/officeart/2005/8/layout/radial5"/>
    <dgm:cxn modelId="{EC31D211-ADFD-4280-A338-5BD1C865AA93}" type="presOf" srcId="{C8ADB855-F14E-481D-8E8C-46AD72C2E8FC}" destId="{A531E327-B803-4A51-AE61-444F1B3661A8}" srcOrd="0" destOrd="0" presId="urn:microsoft.com/office/officeart/2005/8/layout/radial5"/>
    <dgm:cxn modelId="{89451727-1152-420D-A9F4-44D36261AF89}" srcId="{6F05688B-E89E-4769-B158-4F14710EC4B3}" destId="{C8ADB855-F14E-481D-8E8C-46AD72C2E8FC}" srcOrd="2" destOrd="0" parTransId="{6DAED27C-BB2D-4FE1-B86C-0EE0A395E94F}" sibTransId="{5EF0133A-2110-496A-B89B-7210CB1DF33F}"/>
    <dgm:cxn modelId="{9FF439BB-CDE4-4D25-AC1D-03F3C3CA2CA0}" type="presOf" srcId="{23CA3970-2611-4F96-9BFC-2D96D209E192}" destId="{46EE65D5-DE87-45F7-8D98-8682D2C8D61F}" srcOrd="0" destOrd="0" presId="urn:microsoft.com/office/officeart/2005/8/layout/radial5"/>
    <dgm:cxn modelId="{AE4218CF-F3C8-4726-8022-8137012C190C}" type="presOf" srcId="{79E571CD-E863-489B-9C3D-5F466C71C2B2}" destId="{C76FCFE6-0BA0-4247-94E2-A0A728727B37}" srcOrd="0" destOrd="0" presId="urn:microsoft.com/office/officeart/2005/8/layout/radial5"/>
    <dgm:cxn modelId="{7410BDF9-8ABD-4C06-B703-6488604D3258}" type="presOf" srcId="{6DAED27C-BB2D-4FE1-B86C-0EE0A395E94F}" destId="{B095EE1F-2ADF-4834-AB5F-D4213FA1345C}" srcOrd="1" destOrd="0" presId="urn:microsoft.com/office/officeart/2005/8/layout/radial5"/>
    <dgm:cxn modelId="{8C5423A8-207E-4E7F-809D-0031ACEDA0B7}" type="presOf" srcId="{ADD104CA-A770-40E5-9942-B84F8DCC879D}" destId="{0BA5AB3D-B5CC-4F0F-B7B6-B01AA6CD929C}" srcOrd="0" destOrd="0" presId="urn:microsoft.com/office/officeart/2005/8/layout/radial5"/>
    <dgm:cxn modelId="{39473ACA-20B2-4D14-8E50-57149DA27261}" srcId="{6F05688B-E89E-4769-B158-4F14710EC4B3}" destId="{712F235A-097E-4E26-8AD4-85F565A5C800}" srcOrd="6" destOrd="0" parTransId="{9832A536-6DA7-4470-B64C-4D0B79B1526C}" sibTransId="{28508829-73E8-4A5F-85BD-0B0A2BF4D81D}"/>
    <dgm:cxn modelId="{6EDCBCB4-4E23-4A04-9CFF-849D3278345E}" srcId="{85D35BB9-CB22-4574-BEA1-012B4D429B01}" destId="{6F05688B-E89E-4769-B158-4F14710EC4B3}" srcOrd="0" destOrd="0" parTransId="{4B398777-C4A2-4E5E-918E-AF47E4E52C35}" sibTransId="{85B281C5-FF7A-40DD-92C1-1EEE3B0D3FD6}"/>
    <dgm:cxn modelId="{A2DF5AE9-8877-4AD0-9D6A-51A82DDC9A13}" type="presOf" srcId="{2698EFE0-E8AF-4758-8235-33706126B7D4}" destId="{93E532A4-24A5-49D6-B504-030B998CAA73}" srcOrd="0" destOrd="0" presId="urn:microsoft.com/office/officeart/2005/8/layout/radial5"/>
    <dgm:cxn modelId="{31F7CEA6-119C-4F07-8A73-810E3406736C}" type="presOf" srcId="{C09BB958-AFF0-4FF6-9CCE-5AA18EE59CD7}" destId="{70EB6B62-0AC6-4E15-A66C-D1F403105CF9}" srcOrd="0" destOrd="0" presId="urn:microsoft.com/office/officeart/2005/8/layout/radial5"/>
    <dgm:cxn modelId="{16581366-00F5-4B4F-BC76-856DD793955F}" type="presOf" srcId="{85D35BB9-CB22-4574-BEA1-012B4D429B01}" destId="{2EF61FD0-A52E-441A-923D-29E4580D1C74}" srcOrd="0" destOrd="0" presId="urn:microsoft.com/office/officeart/2005/8/layout/radial5"/>
    <dgm:cxn modelId="{8C2BFF91-1903-4C51-93B9-D2E703836E8B}" type="presOf" srcId="{712F235A-097E-4E26-8AD4-85F565A5C800}" destId="{8180D182-FF79-40A1-9278-25223E22B650}" srcOrd="0" destOrd="0" presId="urn:microsoft.com/office/officeart/2005/8/layout/radial5"/>
    <dgm:cxn modelId="{EB4A49EF-E66A-4ECA-88F2-523445660AA4}" type="presOf" srcId="{6DAED27C-BB2D-4FE1-B86C-0EE0A395E94F}" destId="{883C4B91-ACED-4290-A71F-A9E0351C4DE4}" srcOrd="0" destOrd="0" presId="urn:microsoft.com/office/officeart/2005/8/layout/radial5"/>
    <dgm:cxn modelId="{DA2FD6D5-4F57-49EC-B770-19A1B5CC4AFE}" type="presOf" srcId="{E03D4A28-25BF-4B6C-94FB-E43C0DF9B140}" destId="{3E67ED31-BBD0-43AD-92DA-D37B06CB7084}" srcOrd="0" destOrd="0" presId="urn:microsoft.com/office/officeart/2005/8/layout/radial5"/>
    <dgm:cxn modelId="{21313D34-534D-4C33-9F4C-749B09A10227}" type="presOf" srcId="{7FEC1BF1-E5A1-457B-9801-642402F79208}" destId="{FBEF9701-E7DD-4D87-AE77-4E20E54FB858}" srcOrd="1" destOrd="0" presId="urn:microsoft.com/office/officeart/2005/8/layout/radial5"/>
    <dgm:cxn modelId="{9B54CE7F-EEE9-4C1A-BB19-4A3CC767DA87}" srcId="{6F05688B-E89E-4769-B158-4F14710EC4B3}" destId="{7535DF1D-8A96-46A7-8516-64E3B00E22A0}" srcOrd="3" destOrd="0" parTransId="{C09BB958-AFF0-4FF6-9CCE-5AA18EE59CD7}" sibTransId="{466BC3ED-6719-4512-9DA6-B6878899236A}"/>
    <dgm:cxn modelId="{FDB46983-70A4-44C3-99F4-2D27DFB5593F}" srcId="{6F05688B-E89E-4769-B158-4F14710EC4B3}" destId="{377FF1DF-A49B-4840-86D5-6719A01FE568}" srcOrd="1" destOrd="0" parTransId="{B769295E-D433-4FE8-8A33-7089DEC63B59}" sibTransId="{70977FA3-1F25-4FF3-8754-C245340705FB}"/>
    <dgm:cxn modelId="{CA501955-B036-4FE3-86B9-A549D093060B}" type="presOf" srcId="{23CA3970-2611-4F96-9BFC-2D96D209E192}" destId="{7435706D-6C11-431E-8C2C-B17A8707BF35}" srcOrd="1" destOrd="0" presId="urn:microsoft.com/office/officeart/2005/8/layout/radial5"/>
    <dgm:cxn modelId="{7E7213B3-0B0D-4CAB-864E-05480155763F}" type="presOf" srcId="{C09BB958-AFF0-4FF6-9CCE-5AA18EE59CD7}" destId="{D254CF5B-6B13-4035-B4AB-CA71AE35C2AB}" srcOrd="1" destOrd="0" presId="urn:microsoft.com/office/officeart/2005/8/layout/radial5"/>
    <dgm:cxn modelId="{FB2D4359-C2E5-46E4-8F83-E13C165AAA3E}" type="presOf" srcId="{E03D4A28-25BF-4B6C-94FB-E43C0DF9B140}" destId="{0C6B2256-D7CD-4A65-91BE-9710DEAF82DD}" srcOrd="1" destOrd="0" presId="urn:microsoft.com/office/officeart/2005/8/layout/radial5"/>
    <dgm:cxn modelId="{CF32D68D-73E7-4017-ABA1-EB50D75A9101}" srcId="{6F05688B-E89E-4769-B158-4F14710EC4B3}" destId="{79E571CD-E863-489B-9C3D-5F466C71C2B2}" srcOrd="7" destOrd="0" parTransId="{8050F97D-65FE-4756-BCE3-5FD96F2253D0}" sibTransId="{14669B8E-B0DF-4437-AD31-BD9AABED9752}"/>
    <dgm:cxn modelId="{BF0BA98E-FD9E-4976-A953-DF3BFB23AD11}" srcId="{6F05688B-E89E-4769-B158-4F14710EC4B3}" destId="{1E4618DC-3E68-43C6-94B5-2306551D5ADC}" srcOrd="8" destOrd="0" parTransId="{ADD104CA-A770-40E5-9942-B84F8DCC879D}" sibTransId="{60C4F966-BA20-474F-8E41-37C760EEB815}"/>
    <dgm:cxn modelId="{6A1E83BE-5BB5-498B-8145-9B7C31A77D1D}" type="presOf" srcId="{1C291246-F4FA-4E29-A484-CF9A28FC394A}" destId="{50FA3658-6F97-4B9B-BEE6-6FA20BED07A5}" srcOrd="0" destOrd="0" presId="urn:microsoft.com/office/officeart/2005/8/layout/radial5"/>
    <dgm:cxn modelId="{660FDA88-F8E0-4DE3-8906-21871A7B4A89}" type="presOf" srcId="{8050F97D-65FE-4756-BCE3-5FD96F2253D0}" destId="{FA96D420-567D-4BF8-8653-563617CFB0D4}" srcOrd="1" destOrd="0" presId="urn:microsoft.com/office/officeart/2005/8/layout/radial5"/>
    <dgm:cxn modelId="{99E7E716-AEA0-454A-8A0C-2C0A98748D88}" type="presOf" srcId="{B769295E-D433-4FE8-8A33-7089DEC63B59}" destId="{76B6A3A2-5341-4D7B-B0B2-7F11DC1FFC53}" srcOrd="1" destOrd="0" presId="urn:microsoft.com/office/officeart/2005/8/layout/radial5"/>
    <dgm:cxn modelId="{6F9F601F-0B2C-41F8-9364-B91382C6055A}" type="presOf" srcId="{6F05688B-E89E-4769-B158-4F14710EC4B3}" destId="{7137BE9E-03B3-4DF9-AE19-B617B5A32973}" srcOrd="0" destOrd="0" presId="urn:microsoft.com/office/officeart/2005/8/layout/radial5"/>
    <dgm:cxn modelId="{9D58252B-E145-46B3-A62E-422E2FE1590F}" type="presOf" srcId="{9832A536-6DA7-4470-B64C-4D0B79B1526C}" destId="{79A20AD1-DDF3-41D8-8BF7-E8036232459B}" srcOrd="0" destOrd="0" presId="urn:microsoft.com/office/officeart/2005/8/layout/radial5"/>
    <dgm:cxn modelId="{B1213720-24FB-4581-80F6-96B2FBC6DBFF}" type="presParOf" srcId="{2EF61FD0-A52E-441A-923D-29E4580D1C74}" destId="{7137BE9E-03B3-4DF9-AE19-B617B5A32973}" srcOrd="0" destOrd="0" presId="urn:microsoft.com/office/officeart/2005/8/layout/radial5"/>
    <dgm:cxn modelId="{68768628-9A28-4DBD-8470-CA14F49DFA61}" type="presParOf" srcId="{2EF61FD0-A52E-441A-923D-29E4580D1C74}" destId="{3C671ECA-8F5F-4C95-AA51-6C3CC6AD7F28}" srcOrd="1" destOrd="0" presId="urn:microsoft.com/office/officeart/2005/8/layout/radial5"/>
    <dgm:cxn modelId="{59066619-9A2D-4D51-B152-AB049D1B670A}" type="presParOf" srcId="{3C671ECA-8F5F-4C95-AA51-6C3CC6AD7F28}" destId="{FBEF9701-E7DD-4D87-AE77-4E20E54FB858}" srcOrd="0" destOrd="0" presId="urn:microsoft.com/office/officeart/2005/8/layout/radial5"/>
    <dgm:cxn modelId="{E3C5403D-E81D-4A2D-A55D-1295CF904C7A}" type="presParOf" srcId="{2EF61FD0-A52E-441A-923D-29E4580D1C74}" destId="{8BDAB9D8-4248-45CD-A83D-4ABC441F774E}" srcOrd="2" destOrd="0" presId="urn:microsoft.com/office/officeart/2005/8/layout/radial5"/>
    <dgm:cxn modelId="{B5824E07-2804-4AA0-8E4A-662B8138423B}" type="presParOf" srcId="{2EF61FD0-A52E-441A-923D-29E4580D1C74}" destId="{67F9453B-12C4-4827-ABD7-96CEFB3908AA}" srcOrd="3" destOrd="0" presId="urn:microsoft.com/office/officeart/2005/8/layout/radial5"/>
    <dgm:cxn modelId="{CA1C2E01-B463-45A2-A2B9-32630BAFB339}" type="presParOf" srcId="{67F9453B-12C4-4827-ABD7-96CEFB3908AA}" destId="{76B6A3A2-5341-4D7B-B0B2-7F11DC1FFC53}" srcOrd="0" destOrd="0" presId="urn:microsoft.com/office/officeart/2005/8/layout/radial5"/>
    <dgm:cxn modelId="{34C0887A-7559-434E-B817-02AB4D1387AD}" type="presParOf" srcId="{2EF61FD0-A52E-441A-923D-29E4580D1C74}" destId="{5AE06336-8A4B-4C4A-863F-2226D92BE68C}" srcOrd="4" destOrd="0" presId="urn:microsoft.com/office/officeart/2005/8/layout/radial5"/>
    <dgm:cxn modelId="{7AE73641-25D9-429C-80B6-50337F1DB4CD}" type="presParOf" srcId="{2EF61FD0-A52E-441A-923D-29E4580D1C74}" destId="{883C4B91-ACED-4290-A71F-A9E0351C4DE4}" srcOrd="5" destOrd="0" presId="urn:microsoft.com/office/officeart/2005/8/layout/radial5"/>
    <dgm:cxn modelId="{C64D1AFD-838B-40B9-A9AB-07227965EAEE}" type="presParOf" srcId="{883C4B91-ACED-4290-A71F-A9E0351C4DE4}" destId="{B095EE1F-2ADF-4834-AB5F-D4213FA1345C}" srcOrd="0" destOrd="0" presId="urn:microsoft.com/office/officeart/2005/8/layout/radial5"/>
    <dgm:cxn modelId="{A635A101-2E7B-41ED-B5E9-0112157B9DCE}" type="presParOf" srcId="{2EF61FD0-A52E-441A-923D-29E4580D1C74}" destId="{A531E327-B803-4A51-AE61-444F1B3661A8}" srcOrd="6" destOrd="0" presId="urn:microsoft.com/office/officeart/2005/8/layout/radial5"/>
    <dgm:cxn modelId="{37FF6129-B52E-459C-ABD7-F15DA14D5D3E}" type="presParOf" srcId="{2EF61FD0-A52E-441A-923D-29E4580D1C74}" destId="{70EB6B62-0AC6-4E15-A66C-D1F403105CF9}" srcOrd="7" destOrd="0" presId="urn:microsoft.com/office/officeart/2005/8/layout/radial5"/>
    <dgm:cxn modelId="{820E731F-4B3D-46F3-9186-2DE8567FD34C}" type="presParOf" srcId="{70EB6B62-0AC6-4E15-A66C-D1F403105CF9}" destId="{D254CF5B-6B13-4035-B4AB-CA71AE35C2AB}" srcOrd="0" destOrd="0" presId="urn:microsoft.com/office/officeart/2005/8/layout/radial5"/>
    <dgm:cxn modelId="{6401AFFB-5D01-423B-BD11-85490478B109}" type="presParOf" srcId="{2EF61FD0-A52E-441A-923D-29E4580D1C74}" destId="{1D4A41B9-BE12-40DC-B3F3-2747B859D89F}" srcOrd="8" destOrd="0" presId="urn:microsoft.com/office/officeart/2005/8/layout/radial5"/>
    <dgm:cxn modelId="{DB9D0D79-59C0-4E05-8592-FFE5AFF9B2A8}" type="presParOf" srcId="{2EF61FD0-A52E-441A-923D-29E4580D1C74}" destId="{46EE65D5-DE87-45F7-8D98-8682D2C8D61F}" srcOrd="9" destOrd="0" presId="urn:microsoft.com/office/officeart/2005/8/layout/radial5"/>
    <dgm:cxn modelId="{D0551D07-3A7C-4250-9759-22E14D6AEB74}" type="presParOf" srcId="{46EE65D5-DE87-45F7-8D98-8682D2C8D61F}" destId="{7435706D-6C11-431E-8C2C-B17A8707BF35}" srcOrd="0" destOrd="0" presId="urn:microsoft.com/office/officeart/2005/8/layout/radial5"/>
    <dgm:cxn modelId="{20ABBA00-49FA-45E5-BA45-90A6CC31E8DE}" type="presParOf" srcId="{2EF61FD0-A52E-441A-923D-29E4580D1C74}" destId="{93E532A4-24A5-49D6-B504-030B998CAA73}" srcOrd="10" destOrd="0" presId="urn:microsoft.com/office/officeart/2005/8/layout/radial5"/>
    <dgm:cxn modelId="{2F90EC59-3E99-4AC0-BA07-4B2DDBFA0C6F}" type="presParOf" srcId="{2EF61FD0-A52E-441A-923D-29E4580D1C74}" destId="{3E67ED31-BBD0-43AD-92DA-D37B06CB7084}" srcOrd="11" destOrd="0" presId="urn:microsoft.com/office/officeart/2005/8/layout/radial5"/>
    <dgm:cxn modelId="{FCA9C0FB-7981-4364-ABC7-57533A3BD489}" type="presParOf" srcId="{3E67ED31-BBD0-43AD-92DA-D37B06CB7084}" destId="{0C6B2256-D7CD-4A65-91BE-9710DEAF82DD}" srcOrd="0" destOrd="0" presId="urn:microsoft.com/office/officeart/2005/8/layout/radial5"/>
    <dgm:cxn modelId="{2939EEF9-0F7F-499A-9125-921EF88A50F6}" type="presParOf" srcId="{2EF61FD0-A52E-441A-923D-29E4580D1C74}" destId="{50FA3658-6F97-4B9B-BEE6-6FA20BED07A5}" srcOrd="12" destOrd="0" presId="urn:microsoft.com/office/officeart/2005/8/layout/radial5"/>
    <dgm:cxn modelId="{CE0C1761-FD30-42DA-901C-B685C104AAE1}" type="presParOf" srcId="{2EF61FD0-A52E-441A-923D-29E4580D1C74}" destId="{79A20AD1-DDF3-41D8-8BF7-E8036232459B}" srcOrd="13" destOrd="0" presId="urn:microsoft.com/office/officeart/2005/8/layout/radial5"/>
    <dgm:cxn modelId="{680B431B-96BE-4D50-9D5D-4365762E2ABB}" type="presParOf" srcId="{79A20AD1-DDF3-41D8-8BF7-E8036232459B}" destId="{3687BCB8-9AD9-480D-B9E3-75497D19818C}" srcOrd="0" destOrd="0" presId="urn:microsoft.com/office/officeart/2005/8/layout/radial5"/>
    <dgm:cxn modelId="{4B444887-5088-4975-8501-C2FD5FBAEB49}" type="presParOf" srcId="{2EF61FD0-A52E-441A-923D-29E4580D1C74}" destId="{8180D182-FF79-40A1-9278-25223E22B650}" srcOrd="14" destOrd="0" presId="urn:microsoft.com/office/officeart/2005/8/layout/radial5"/>
    <dgm:cxn modelId="{6ADE0916-EF1D-4AA9-AB5C-C1B4CDD6CBBC}" type="presParOf" srcId="{2EF61FD0-A52E-441A-923D-29E4580D1C74}" destId="{AFBD1874-7266-4222-8F84-B62DE3667BD7}" srcOrd="15" destOrd="0" presId="urn:microsoft.com/office/officeart/2005/8/layout/radial5"/>
    <dgm:cxn modelId="{531418FB-76D3-4783-9BE2-A8236E2F109A}" type="presParOf" srcId="{AFBD1874-7266-4222-8F84-B62DE3667BD7}" destId="{FA96D420-567D-4BF8-8653-563617CFB0D4}" srcOrd="0" destOrd="0" presId="urn:microsoft.com/office/officeart/2005/8/layout/radial5"/>
    <dgm:cxn modelId="{4288D79F-FD41-44D3-8135-D5C97427289B}" type="presParOf" srcId="{2EF61FD0-A52E-441A-923D-29E4580D1C74}" destId="{C76FCFE6-0BA0-4247-94E2-A0A728727B37}" srcOrd="16" destOrd="0" presId="urn:microsoft.com/office/officeart/2005/8/layout/radial5"/>
    <dgm:cxn modelId="{111C21F2-CBBF-42AB-84C9-7C16C7C7415A}" type="presParOf" srcId="{2EF61FD0-A52E-441A-923D-29E4580D1C74}" destId="{0BA5AB3D-B5CC-4F0F-B7B6-B01AA6CD929C}" srcOrd="17" destOrd="0" presId="urn:microsoft.com/office/officeart/2005/8/layout/radial5"/>
    <dgm:cxn modelId="{E17E7FB4-AC8B-4724-8B42-BED8317EEFDE}" type="presParOf" srcId="{0BA5AB3D-B5CC-4F0F-B7B6-B01AA6CD929C}" destId="{03FACED7-36E7-4350-ACB4-B221AB01E05E}" srcOrd="0" destOrd="0" presId="urn:microsoft.com/office/officeart/2005/8/layout/radial5"/>
    <dgm:cxn modelId="{AB079940-0F6E-48F3-829B-F09962F387D6}" type="presParOf" srcId="{2EF61FD0-A52E-441A-923D-29E4580D1C74}" destId="{6EEEB8D0-4914-4B21-8B39-62C65F7C0D84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49E74-98F2-4E72-B77D-C1E5902F4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AA9618-BA8F-4AE5-9425-B3F51EBDA41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ТРУДОВОЙ КОДЕКС РОССИЙСКОЙ ФЕДЕРАЦИИ</a:t>
          </a:r>
        </a:p>
        <a:p>
          <a:pPr>
            <a:lnSpc>
              <a:spcPct val="90000"/>
            </a:lnSpc>
          </a:pP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Статья 195.1. Понятия квалификации работника, профессионального стандарта</a:t>
          </a:r>
        </a:p>
        <a:p>
          <a:pPr marL="627063" indent="-627063">
            <a:lnSpc>
              <a:spcPct val="90000"/>
            </a:lnSpc>
          </a:pPr>
          <a:r>
            <a:rPr lang="en-US" sz="1400" b="0" dirty="0" smtClean="0">
              <a:latin typeface="Times New Roman" pitchFamily="18" charset="0"/>
              <a:cs typeface="Times New Roman" pitchFamily="18" charset="0"/>
            </a:rPr>
            <a:t>	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 marL="627063" indent="-627063">
            <a:lnSpc>
              <a:spcPct val="90000"/>
            </a:lnSpc>
          </a:pP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marL="627063" indent="-627063">
            <a:lnSpc>
              <a:spcPct val="90000"/>
            </a:lnSpc>
          </a:pPr>
          <a:endParaRPr lang="ru-RU" sz="1600" b="1" dirty="0" smtClean="0">
            <a:latin typeface="Times New Roman" pitchFamily="18" charset="0"/>
            <a:cs typeface="Times New Roman" pitchFamily="18" charset="0"/>
          </a:endParaRPr>
        </a:p>
        <a:p>
          <a:pPr marL="627063" indent="-627063">
            <a:lnSpc>
              <a:spcPct val="90000"/>
            </a:lnSpc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ТРУДОВОЙ КОДЕКС РОССИЙСКОЙ ФЕДЕРАЦИИ</a:t>
          </a:r>
        </a:p>
        <a:p>
          <a:pPr marL="627063" indent="-627063">
            <a:lnSpc>
              <a:spcPct val="90000"/>
            </a:lnSpc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Статья 195.1. Понятия квалификации работника, профессионального стандарта</a:t>
          </a:r>
        </a:p>
        <a:p>
          <a:pPr marL="627063" indent="-627063">
            <a:lnSpc>
              <a:spcPct val="90000"/>
            </a:lnSpc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Квалификация работника – уровень знаний, умений, профессиональных навыков и опыта работы  работника.</a:t>
          </a:r>
        </a:p>
        <a:p>
          <a:pPr marL="627063" indent="-627063">
            <a:lnSpc>
              <a:spcPct val="90000"/>
            </a:lnSpc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Профессиональный стандарт – характеристика квалификации, необходимой работнику для </a:t>
          </a:r>
          <a:r>
            <a:rPr lang="en-US" sz="1600" b="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осуществления определенного вида профессиональной деятельности.</a:t>
          </a:r>
        </a:p>
        <a:p>
          <a:pPr marL="627063" indent="-627063">
            <a:lnSpc>
              <a:spcPct val="90000"/>
            </a:lnSpc>
          </a:pP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С 1  июля 2017 года – вводится статья 195.3.  Порядок применения профессиональных стандартов:</a:t>
          </a:r>
        </a:p>
        <a:p>
          <a:pPr>
            <a:lnSpc>
              <a:spcPct val="100000"/>
            </a:lnSpc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Если настоящим Кодексом, другими федеральными законами, иными нормативными правовыми актами Российской Федерации установлены требования к квалификации, необходимой работнику для выполнения определенной трудовой функции, профессиональные стандарты в части указанных требований обязательны для применения работодателями.</a:t>
          </a:r>
        </a:p>
        <a:p>
          <a:pPr>
            <a:lnSpc>
              <a:spcPct val="100000"/>
            </a:lnSpc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Характеристики квалификации, которые содержатся в профессиональных стандартах и обязательность применения которых не установлена в соответствии с частью первой настоящей статьи, применяются работодателями в качестве основы для определения требований к квалификации работников с учетом особенностей выполняемых работниками трудовых функций, обусловленных применяемыми технологиями и принятой организацией производства и труда.</a:t>
          </a:r>
        </a:p>
        <a:p>
          <a:pPr>
            <a:lnSpc>
              <a:spcPct val="90000"/>
            </a:lnSpc>
          </a:pPr>
          <a:endParaRPr lang="ru-RU" sz="16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</a:pP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</a:pP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</a:pP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</a:pP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</a:pP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70B1C481-CE49-4487-BD53-AE26A98638DA}" type="parTrans" cxnId="{A29AA19F-3000-4001-8E0F-49750062B941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0125FF9B-3748-4D0C-A95E-CD2E17FBBDC8}" type="sibTrans" cxnId="{A29AA19F-3000-4001-8E0F-49750062B941}">
      <dgm:prSet/>
      <dgm:spPr/>
      <dgm:t>
        <a:bodyPr/>
        <a:lstStyle/>
        <a:p>
          <a:endParaRPr lang="ru-RU" sz="3600">
            <a:latin typeface="Times New Roman" pitchFamily="18" charset="0"/>
            <a:cs typeface="Times New Roman" pitchFamily="18" charset="0"/>
          </a:endParaRPr>
        </a:p>
      </dgm:t>
    </dgm:pt>
    <dgm:pt modelId="{BCD6D324-E8AC-4983-8D80-BC3E19F7C603}" type="pres">
      <dgm:prSet presAssocID="{62749E74-98F2-4E72-B77D-C1E5902F4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B8FCCB-FD1D-4424-A85F-58BB88114159}" type="pres">
      <dgm:prSet presAssocID="{BFAA9618-BA8F-4AE5-9425-B3F51EBDA417}" presName="parentText" presStyleLbl="node1" presStyleIdx="0" presStyleCnt="1" custScaleY="278904" custLinFactNeighborX="1214" custLinFactNeighborY="35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636930-57DC-4FE4-829E-7185EE14EDE6}" type="presOf" srcId="{62749E74-98F2-4E72-B77D-C1E5902F440A}" destId="{BCD6D324-E8AC-4983-8D80-BC3E19F7C603}" srcOrd="0" destOrd="0" presId="urn:microsoft.com/office/officeart/2005/8/layout/vList2"/>
    <dgm:cxn modelId="{5592B140-C87A-47B4-B5FF-C8CE76770F0A}" type="presOf" srcId="{BFAA9618-BA8F-4AE5-9425-B3F51EBDA417}" destId="{15B8FCCB-FD1D-4424-A85F-58BB88114159}" srcOrd="0" destOrd="0" presId="urn:microsoft.com/office/officeart/2005/8/layout/vList2"/>
    <dgm:cxn modelId="{A29AA19F-3000-4001-8E0F-49750062B941}" srcId="{62749E74-98F2-4E72-B77D-C1E5902F440A}" destId="{BFAA9618-BA8F-4AE5-9425-B3F51EBDA417}" srcOrd="0" destOrd="0" parTransId="{70B1C481-CE49-4487-BD53-AE26A98638DA}" sibTransId="{0125FF9B-3748-4D0C-A95E-CD2E17FBBDC8}"/>
    <dgm:cxn modelId="{88DFE194-F5EB-480B-A130-9B39288F3C0B}" type="presParOf" srcId="{BCD6D324-E8AC-4983-8D80-BC3E19F7C603}" destId="{15B8FCCB-FD1D-4424-A85F-58BB881141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49E74-98F2-4E72-B77D-C1E5902F4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808A39-4FEC-4991-B747-350B92E10A7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dirty="0" smtClean="0"/>
            <a:t>Постановление Правительства Российской Федерации  от 22 января 2013  г. № 23      «О Правилах разработки, утверждения и применения профессиональных стандартов»</a:t>
          </a:r>
        </a:p>
        <a:p>
          <a:r>
            <a:rPr lang="ru-RU" sz="1800" dirty="0" smtClean="0"/>
            <a:t>(в редакции Постановления Правительства Российской Федерации от  23 сентября 2014  г. № 970)</a:t>
          </a:r>
          <a:endParaRPr lang="ru-RU" sz="1200" dirty="0" smtClean="0"/>
        </a:p>
        <a:p>
          <a:endParaRPr lang="ru-RU" sz="1200" dirty="0" smtClean="0"/>
        </a:p>
        <a:p>
          <a:endParaRPr lang="ru-RU" sz="1200" dirty="0" smtClean="0"/>
        </a:p>
        <a:p>
          <a:endParaRPr lang="ru-RU" sz="1200" dirty="0" smtClean="0"/>
        </a:p>
        <a:p>
          <a:pPr eaLnBrk="1" latinLnBrk="0"/>
          <a:endParaRPr lang="ru-RU" sz="1200" dirty="0"/>
        </a:p>
      </dgm:t>
    </dgm:pt>
    <dgm:pt modelId="{1E6159A6-C9B5-4B19-B62F-F2319EB7AC52}" type="parTrans" cxnId="{C7E54811-4810-4D91-A499-ED7FA124C8C3}">
      <dgm:prSet/>
      <dgm:spPr/>
      <dgm:t>
        <a:bodyPr/>
        <a:lstStyle/>
        <a:p>
          <a:endParaRPr lang="ru-RU"/>
        </a:p>
      </dgm:t>
    </dgm:pt>
    <dgm:pt modelId="{25584FCE-D9A8-4094-B669-65AAE3406428}" type="sibTrans" cxnId="{C7E54811-4810-4D91-A499-ED7FA124C8C3}">
      <dgm:prSet/>
      <dgm:spPr/>
      <dgm:t>
        <a:bodyPr/>
        <a:lstStyle/>
        <a:p>
          <a:endParaRPr lang="ru-RU"/>
        </a:p>
      </dgm:t>
    </dgm:pt>
    <dgm:pt modelId="{1B037676-5D6F-4738-AA1B-E89B24F95EA3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dirty="0" smtClean="0"/>
            <a:t>Приказы Минтруда России:</a:t>
          </a:r>
        </a:p>
        <a:p>
          <a:pPr eaLnBrk="1" latinLnBrk="0"/>
          <a:r>
            <a:rPr lang="ru-RU" sz="1400" dirty="0" smtClean="0"/>
            <a:t>от 12 апреля 2013 г. № 147н «Об утверждении макета профессионального стандарта»  </a:t>
          </a:r>
        </a:p>
        <a:p>
          <a:pPr eaLnBrk="1" latinLnBrk="0"/>
          <a:r>
            <a:rPr lang="ru-RU" sz="1400" dirty="0" smtClean="0"/>
            <a:t>(с изменениями  от  29 сентября 2014 г. № 665н )                                   </a:t>
          </a:r>
        </a:p>
        <a:p>
          <a:pPr eaLnBrk="1" latinLnBrk="0"/>
          <a:r>
            <a:rPr lang="ru-RU" sz="1400" dirty="0" smtClean="0"/>
            <a:t>от 12 апреля 2013 г. № 148н «Об утверждении уровней квалификаций в целях подготовки профессиональных стандартов»</a:t>
          </a:r>
        </a:p>
        <a:p>
          <a:pPr eaLnBrk="1" latinLnBrk="0"/>
          <a:r>
            <a:rPr lang="ru-RU" sz="1400" dirty="0" smtClean="0"/>
            <a:t>от 29 апреля 2013 г. № 170н «Об утверждении методических рекомендаций по разработке профессионального стандарта»</a:t>
          </a:r>
        </a:p>
        <a:p>
          <a:pPr eaLnBrk="1" latinLnBrk="0"/>
          <a:r>
            <a:rPr lang="ru-RU" sz="1400" dirty="0" smtClean="0"/>
            <a:t>от 30 сентября 2014 г. № 671н «Об утверждении методических рекомендаций по организации» профессионально-общественного обсуждения и экспертизы проектов профессиональных стандартов»</a:t>
          </a:r>
        </a:p>
        <a:p>
          <a:pPr eaLnBrk="1" latinLnBrk="0"/>
          <a:r>
            <a:rPr lang="ru-RU" sz="1400" dirty="0" smtClean="0"/>
            <a:t>от 29 сентября 2014 г. № 667н «О реестре профессиональных стандартов (перечне видов профессиональной деятельности)»</a:t>
          </a:r>
          <a:endParaRPr lang="ru-RU" sz="1400" dirty="0"/>
        </a:p>
      </dgm:t>
    </dgm:pt>
    <dgm:pt modelId="{5F35E2B2-96E9-489C-AA79-F8CBD89FD112}" type="parTrans" cxnId="{C34574F0-CB7C-4252-95C5-57F86ED9FB3A}">
      <dgm:prSet/>
      <dgm:spPr/>
      <dgm:t>
        <a:bodyPr/>
        <a:lstStyle/>
        <a:p>
          <a:endParaRPr lang="ru-RU"/>
        </a:p>
      </dgm:t>
    </dgm:pt>
    <dgm:pt modelId="{202AA35B-3606-4E3C-89AA-5D08943B5117}" type="sibTrans" cxnId="{C34574F0-CB7C-4252-95C5-57F86ED9FB3A}">
      <dgm:prSet/>
      <dgm:spPr/>
      <dgm:t>
        <a:bodyPr/>
        <a:lstStyle/>
        <a:p>
          <a:endParaRPr lang="ru-RU"/>
        </a:p>
      </dgm:t>
    </dgm:pt>
    <dgm:pt modelId="{BCD6D324-E8AC-4983-8D80-BC3E19F7C603}" type="pres">
      <dgm:prSet presAssocID="{62749E74-98F2-4E72-B77D-C1E5902F4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F690C8-58BF-4E2A-BC7A-3D4AD481FB61}" type="pres">
      <dgm:prSet presAssocID="{42808A39-4FEC-4991-B747-350B92E10A77}" presName="parentText" presStyleLbl="node1" presStyleIdx="0" presStyleCnt="2" custScaleY="84787" custLinFactNeighborX="1214" custLinFactNeighborY="-111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E34D47-459B-4EB2-802C-BED979AE210C}" type="pres">
      <dgm:prSet presAssocID="{25584FCE-D9A8-4094-B669-65AAE3406428}" presName="spacer" presStyleCnt="0"/>
      <dgm:spPr/>
      <dgm:t>
        <a:bodyPr/>
        <a:lstStyle/>
        <a:p>
          <a:endParaRPr lang="ru-RU"/>
        </a:p>
      </dgm:t>
    </dgm:pt>
    <dgm:pt modelId="{0435AC90-B95E-4B09-A936-1880C3242373}" type="pres">
      <dgm:prSet presAssocID="{1B037676-5D6F-4738-AA1B-E89B24F95EA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4574F0-CB7C-4252-95C5-57F86ED9FB3A}" srcId="{62749E74-98F2-4E72-B77D-C1E5902F440A}" destId="{1B037676-5D6F-4738-AA1B-E89B24F95EA3}" srcOrd="1" destOrd="0" parTransId="{5F35E2B2-96E9-489C-AA79-F8CBD89FD112}" sibTransId="{202AA35B-3606-4E3C-89AA-5D08943B5117}"/>
    <dgm:cxn modelId="{4CF4D79F-2D37-421D-B715-8B8816B62A4B}" type="presOf" srcId="{42808A39-4FEC-4991-B747-350B92E10A77}" destId="{4EF690C8-58BF-4E2A-BC7A-3D4AD481FB61}" srcOrd="0" destOrd="0" presId="urn:microsoft.com/office/officeart/2005/8/layout/vList2"/>
    <dgm:cxn modelId="{C7E54811-4810-4D91-A499-ED7FA124C8C3}" srcId="{62749E74-98F2-4E72-B77D-C1E5902F440A}" destId="{42808A39-4FEC-4991-B747-350B92E10A77}" srcOrd="0" destOrd="0" parTransId="{1E6159A6-C9B5-4B19-B62F-F2319EB7AC52}" sibTransId="{25584FCE-D9A8-4094-B669-65AAE3406428}"/>
    <dgm:cxn modelId="{49BE128A-70AE-4B41-8E07-AAAA5F96879F}" type="presOf" srcId="{1B037676-5D6F-4738-AA1B-E89B24F95EA3}" destId="{0435AC90-B95E-4B09-A936-1880C3242373}" srcOrd="0" destOrd="0" presId="urn:microsoft.com/office/officeart/2005/8/layout/vList2"/>
    <dgm:cxn modelId="{DAC15CB6-348E-4EBF-8556-A1D208988D2A}" type="presOf" srcId="{62749E74-98F2-4E72-B77D-C1E5902F440A}" destId="{BCD6D324-E8AC-4983-8D80-BC3E19F7C603}" srcOrd="0" destOrd="0" presId="urn:microsoft.com/office/officeart/2005/8/layout/vList2"/>
    <dgm:cxn modelId="{BEF03F47-6A25-4D40-9597-309638198691}" type="presParOf" srcId="{BCD6D324-E8AC-4983-8D80-BC3E19F7C603}" destId="{4EF690C8-58BF-4E2A-BC7A-3D4AD481FB61}" srcOrd="0" destOrd="0" presId="urn:microsoft.com/office/officeart/2005/8/layout/vList2"/>
    <dgm:cxn modelId="{D1E0E3B6-FB48-4E0C-B279-F86FD6A46A08}" type="presParOf" srcId="{BCD6D324-E8AC-4983-8D80-BC3E19F7C603}" destId="{66E34D47-459B-4EB2-802C-BED979AE210C}" srcOrd="1" destOrd="0" presId="urn:microsoft.com/office/officeart/2005/8/layout/vList2"/>
    <dgm:cxn modelId="{DDAF0E10-3CFC-49CF-97D5-4FEE13D0B721}" type="presParOf" srcId="{BCD6D324-E8AC-4983-8D80-BC3E19F7C603}" destId="{0435AC90-B95E-4B09-A936-1880C324237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749E74-98F2-4E72-B77D-C1E5902F44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AA9618-BA8F-4AE5-9425-B3F51EBDA41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Указ Президента Российской Федерации от 16 апреля 2014 г. № 249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«О создании Национального совета при Президенте Российской Федерации по профессиональным квалификациям»</a:t>
          </a:r>
        </a:p>
      </dgm:t>
    </dgm:pt>
    <dgm:pt modelId="{70B1C481-CE49-4487-BD53-AE26A98638DA}" type="parTrans" cxnId="{A29AA19F-3000-4001-8E0F-49750062B94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0125FF9B-3748-4D0C-A95E-CD2E17FBBDC8}" type="sibTrans" cxnId="{A29AA19F-3000-4001-8E0F-49750062B94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AA85DCC-56E7-4763-BACE-183953A03F7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Федеральный закон № 273-ФЗ от 29 декабря 2012 «Об образовании в Российской Федерации» </a:t>
          </a:r>
        </a:p>
        <a:p>
          <a:r>
            <a:rPr lang="ru-RU" sz="1400" i="1" dirty="0" smtClean="0">
              <a:latin typeface="Times New Roman" pitchFamily="18" charset="0"/>
              <a:cs typeface="Times New Roman" pitchFamily="18" charset="0"/>
            </a:rPr>
            <a:t>Пункт 7 Статьи 11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При формировании федеральных государственных образовательных стандартов профессионального образования учитываются положения соответствующих профессиональных стандартов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от  5 августа 2013 г.  № 661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"Об утверждении Правил разработки, утверждения федеральных государственных образовательных стандартов и внесения в них изменений»  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(в редакции Постановления Правительства Российской Федерации  от 12 сентября 2014 г. № 928)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7006DE2-0059-406C-AADB-688523B2B200}" type="parTrans" cxnId="{01600677-3DB7-4264-A92D-E12D9F1B05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2AD92155-F086-4FF3-8B66-D3E5827F64D1}" type="sibTrans" cxnId="{01600677-3DB7-4264-A92D-E12D9F1B05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42EB313-C78B-44B1-B72D-7181845878F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Общероссийский классификатор занятий (принятие новой редакции, гармонизированной с новой редакцией международного стандарта − 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International Standard Classification of Occupations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(Международной стандартной классификацией занятий) ISСO-08 -  1 кв. 2015 года) используется для решения следующих задач: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оценка состояния и динамика изменений распределения населения по видам занятий ;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анализ и прогноз занятости населения с учетом квалификации и специализации работ и развития системы профессионального образования.</a:t>
          </a:r>
        </a:p>
      </dgm:t>
    </dgm:pt>
    <dgm:pt modelId="{EBEB10BB-E873-44B0-AB87-ADEC7CE16295}" type="parTrans" cxnId="{E10FBE3A-CFD6-4E6D-A4D7-F5822C6FE1EB}">
      <dgm:prSet/>
      <dgm:spPr/>
      <dgm:t>
        <a:bodyPr/>
        <a:lstStyle/>
        <a:p>
          <a:endParaRPr lang="ru-RU"/>
        </a:p>
      </dgm:t>
    </dgm:pt>
    <dgm:pt modelId="{B7D9D679-80C2-44D8-A7B4-9479C603CB0A}" type="sibTrans" cxnId="{E10FBE3A-CFD6-4E6D-A4D7-F5822C6FE1EB}">
      <dgm:prSet/>
      <dgm:spPr/>
      <dgm:t>
        <a:bodyPr/>
        <a:lstStyle/>
        <a:p>
          <a:endParaRPr lang="ru-RU"/>
        </a:p>
      </dgm:t>
    </dgm:pt>
    <dgm:pt modelId="{E731EFBC-6FBC-4396-9BE7-48CBD475076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dirty="0" smtClean="0"/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        (22 января 2015 г. N ДЛ-1/05вн), одобренные рабочей группой по применению профессиональных стандартов в системе профессионального образования и обучения Национального совета при Президенте Российской Федерации по профессиональным квалификациям (протокол от 12 марта 2015 г. № 5)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0FFFCCE-1134-491D-BDCD-656DE6B5152B}" type="parTrans" cxnId="{C14AFB3C-35FF-41DA-B28B-2B3005D0A3B7}">
      <dgm:prSet/>
      <dgm:spPr/>
      <dgm:t>
        <a:bodyPr/>
        <a:lstStyle/>
        <a:p>
          <a:endParaRPr lang="ru-RU"/>
        </a:p>
      </dgm:t>
    </dgm:pt>
    <dgm:pt modelId="{692E0BD0-3DC1-4BD6-9A47-4B5CACF0C7B6}" type="sibTrans" cxnId="{C14AFB3C-35FF-41DA-B28B-2B3005D0A3B7}">
      <dgm:prSet/>
      <dgm:spPr/>
      <dgm:t>
        <a:bodyPr/>
        <a:lstStyle/>
        <a:p>
          <a:endParaRPr lang="ru-RU"/>
        </a:p>
      </dgm:t>
    </dgm:pt>
    <dgm:pt modelId="{BCD6D324-E8AC-4983-8D80-BC3E19F7C603}" type="pres">
      <dgm:prSet presAssocID="{62749E74-98F2-4E72-B77D-C1E5902F44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B8FCCB-FD1D-4424-A85F-58BB88114159}" type="pres">
      <dgm:prSet presAssocID="{BFAA9618-BA8F-4AE5-9425-B3F51EBDA417}" presName="parentText" presStyleLbl="node1" presStyleIdx="0" presStyleCnt="4" custScaleY="608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2272D9-CC3F-4CB5-B570-C90A7C4D6C58}" type="pres">
      <dgm:prSet presAssocID="{0125FF9B-3748-4D0C-A95E-CD2E17FBBDC8}" presName="spacer" presStyleCnt="0"/>
      <dgm:spPr/>
      <dgm:t>
        <a:bodyPr/>
        <a:lstStyle/>
        <a:p>
          <a:endParaRPr lang="ru-RU"/>
        </a:p>
      </dgm:t>
    </dgm:pt>
    <dgm:pt modelId="{53E5E09B-C69A-4BBF-A06B-69F0B17BD3EC}" type="pres">
      <dgm:prSet presAssocID="{7AA85DCC-56E7-4763-BACE-183953A03F7F}" presName="parentText" presStyleLbl="node1" presStyleIdx="1" presStyleCnt="4" custScaleY="1129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717AD-CEF0-44E7-9CB4-83E1EE2CFE1D}" type="pres">
      <dgm:prSet presAssocID="{2AD92155-F086-4FF3-8B66-D3E5827F64D1}" presName="spacer" presStyleCnt="0"/>
      <dgm:spPr/>
      <dgm:t>
        <a:bodyPr/>
        <a:lstStyle/>
        <a:p>
          <a:endParaRPr lang="ru-RU"/>
        </a:p>
      </dgm:t>
    </dgm:pt>
    <dgm:pt modelId="{2237C89E-6DD1-4CAB-B290-8F6D897EBDBD}" type="pres">
      <dgm:prSet presAssocID="{E731EFBC-6FBC-4396-9BE7-48CBD475076E}" presName="parentText" presStyleLbl="node1" presStyleIdx="2" presStyleCnt="4" custScaleX="100002" custScaleY="69836" custLinFactNeighborX="1" custLinFactNeighborY="-68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1C5B1-9157-4013-8879-8A31FD4F3B1B}" type="pres">
      <dgm:prSet presAssocID="{692E0BD0-3DC1-4BD6-9A47-4B5CACF0C7B6}" presName="spacer" presStyleCnt="0"/>
      <dgm:spPr/>
    </dgm:pt>
    <dgm:pt modelId="{1B34240C-E230-4D48-BD74-F60A4D4D94AC}" type="pres">
      <dgm:prSet presAssocID="{F42EB313-C78B-44B1-B72D-7181845878F9}" presName="parentText" presStyleLbl="node1" presStyleIdx="3" presStyleCnt="4" custScaleY="94446" custLinFactNeighborX="-812" custLinFactNeighborY="-771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4B62A-9CCA-4167-ACBA-EA5E259F8971}" type="presOf" srcId="{62749E74-98F2-4E72-B77D-C1E5902F440A}" destId="{BCD6D324-E8AC-4983-8D80-BC3E19F7C603}" srcOrd="0" destOrd="0" presId="urn:microsoft.com/office/officeart/2005/8/layout/vList2"/>
    <dgm:cxn modelId="{A29AA19F-3000-4001-8E0F-49750062B941}" srcId="{62749E74-98F2-4E72-B77D-C1E5902F440A}" destId="{BFAA9618-BA8F-4AE5-9425-B3F51EBDA417}" srcOrd="0" destOrd="0" parTransId="{70B1C481-CE49-4487-BD53-AE26A98638DA}" sibTransId="{0125FF9B-3748-4D0C-A95E-CD2E17FBBDC8}"/>
    <dgm:cxn modelId="{9290A27F-EABA-4C92-9460-5507DF7A9A10}" type="presOf" srcId="{E731EFBC-6FBC-4396-9BE7-48CBD475076E}" destId="{2237C89E-6DD1-4CAB-B290-8F6D897EBDBD}" srcOrd="0" destOrd="0" presId="urn:microsoft.com/office/officeart/2005/8/layout/vList2"/>
    <dgm:cxn modelId="{E10FBE3A-CFD6-4E6D-A4D7-F5822C6FE1EB}" srcId="{62749E74-98F2-4E72-B77D-C1E5902F440A}" destId="{F42EB313-C78B-44B1-B72D-7181845878F9}" srcOrd="3" destOrd="0" parTransId="{EBEB10BB-E873-44B0-AB87-ADEC7CE16295}" sibTransId="{B7D9D679-80C2-44D8-A7B4-9479C603CB0A}"/>
    <dgm:cxn modelId="{DB8E9BC2-9555-46B4-A023-D4DBA0B51F05}" type="presOf" srcId="{F42EB313-C78B-44B1-B72D-7181845878F9}" destId="{1B34240C-E230-4D48-BD74-F60A4D4D94AC}" srcOrd="0" destOrd="0" presId="urn:microsoft.com/office/officeart/2005/8/layout/vList2"/>
    <dgm:cxn modelId="{01600677-3DB7-4264-A92D-E12D9F1B0576}" srcId="{62749E74-98F2-4E72-B77D-C1E5902F440A}" destId="{7AA85DCC-56E7-4763-BACE-183953A03F7F}" srcOrd="1" destOrd="0" parTransId="{97006DE2-0059-406C-AADB-688523B2B200}" sibTransId="{2AD92155-F086-4FF3-8B66-D3E5827F64D1}"/>
    <dgm:cxn modelId="{C14AFB3C-35FF-41DA-B28B-2B3005D0A3B7}" srcId="{62749E74-98F2-4E72-B77D-C1E5902F440A}" destId="{E731EFBC-6FBC-4396-9BE7-48CBD475076E}" srcOrd="2" destOrd="0" parTransId="{00FFFCCE-1134-491D-BDCD-656DE6B5152B}" sibTransId="{692E0BD0-3DC1-4BD6-9A47-4B5CACF0C7B6}"/>
    <dgm:cxn modelId="{A56D4CCF-6201-4D2D-9790-481F54769DC5}" type="presOf" srcId="{BFAA9618-BA8F-4AE5-9425-B3F51EBDA417}" destId="{15B8FCCB-FD1D-4424-A85F-58BB88114159}" srcOrd="0" destOrd="0" presId="urn:microsoft.com/office/officeart/2005/8/layout/vList2"/>
    <dgm:cxn modelId="{B4A84348-5BF9-4DBF-BCB3-804D6B443BDD}" type="presOf" srcId="{7AA85DCC-56E7-4763-BACE-183953A03F7F}" destId="{53E5E09B-C69A-4BBF-A06B-69F0B17BD3EC}" srcOrd="0" destOrd="0" presId="urn:microsoft.com/office/officeart/2005/8/layout/vList2"/>
    <dgm:cxn modelId="{E4F2DF27-F434-474A-AB78-E04EF9623141}" type="presParOf" srcId="{BCD6D324-E8AC-4983-8D80-BC3E19F7C603}" destId="{15B8FCCB-FD1D-4424-A85F-58BB88114159}" srcOrd="0" destOrd="0" presId="urn:microsoft.com/office/officeart/2005/8/layout/vList2"/>
    <dgm:cxn modelId="{82858063-9E7C-427C-BD77-7C9FC5EE7C54}" type="presParOf" srcId="{BCD6D324-E8AC-4983-8D80-BC3E19F7C603}" destId="{E72272D9-CC3F-4CB5-B570-C90A7C4D6C58}" srcOrd="1" destOrd="0" presId="urn:microsoft.com/office/officeart/2005/8/layout/vList2"/>
    <dgm:cxn modelId="{21BDAB57-18C2-4FFF-A377-A6386B5DE691}" type="presParOf" srcId="{BCD6D324-E8AC-4983-8D80-BC3E19F7C603}" destId="{53E5E09B-C69A-4BBF-A06B-69F0B17BD3EC}" srcOrd="2" destOrd="0" presId="urn:microsoft.com/office/officeart/2005/8/layout/vList2"/>
    <dgm:cxn modelId="{8B028511-DFA4-40E9-B10B-669576C2397D}" type="presParOf" srcId="{BCD6D324-E8AC-4983-8D80-BC3E19F7C603}" destId="{E4B717AD-CEF0-44E7-9CB4-83E1EE2CFE1D}" srcOrd="3" destOrd="0" presId="urn:microsoft.com/office/officeart/2005/8/layout/vList2"/>
    <dgm:cxn modelId="{0D5DD5C8-85F7-4ACD-93DE-F55C70020410}" type="presParOf" srcId="{BCD6D324-E8AC-4983-8D80-BC3E19F7C603}" destId="{2237C89E-6DD1-4CAB-B290-8F6D897EBDBD}" srcOrd="4" destOrd="0" presId="urn:microsoft.com/office/officeart/2005/8/layout/vList2"/>
    <dgm:cxn modelId="{36D5C086-51F2-406F-9DB0-EA8EBD550352}" type="presParOf" srcId="{BCD6D324-E8AC-4983-8D80-BC3E19F7C603}" destId="{BB21C5B1-9157-4013-8879-8A31FD4F3B1B}" srcOrd="5" destOrd="0" presId="urn:microsoft.com/office/officeart/2005/8/layout/vList2"/>
    <dgm:cxn modelId="{BF3343D8-FDF8-4BFF-A889-36A0C8EBD5C5}" type="presParOf" srcId="{BCD6D324-E8AC-4983-8D80-BC3E19F7C603}" destId="{1B34240C-E230-4D48-BD74-F60A4D4D94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7BE9E-03B3-4DF9-AE19-B617B5A32973}">
      <dsp:nvSpPr>
        <dsp:cNvPr id="0" name=""/>
        <dsp:cNvSpPr/>
      </dsp:nvSpPr>
      <dsp:spPr>
        <a:xfrm>
          <a:off x="2829700" y="1605295"/>
          <a:ext cx="1566989" cy="14718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+mn-lt"/>
              <a:cs typeface="Times New Roman" pitchFamily="18" charset="0"/>
            </a:rPr>
            <a:t>обсуждение проектов  и формирование механизмов с участием всех  сторон социального партнерства</a:t>
          </a:r>
          <a:endParaRPr lang="ru-RU" sz="1100" b="1" kern="1200" dirty="0"/>
        </a:p>
      </dsp:txBody>
      <dsp:txXfrm>
        <a:off x="3059180" y="1820847"/>
        <a:ext cx="1108029" cy="1040777"/>
      </dsp:txXfrm>
    </dsp:sp>
    <dsp:sp modelId="{3C671ECA-8F5F-4C95-AA51-6C3CC6AD7F28}">
      <dsp:nvSpPr>
        <dsp:cNvPr id="0" name=""/>
        <dsp:cNvSpPr/>
      </dsp:nvSpPr>
      <dsp:spPr>
        <a:xfrm rot="16088127">
          <a:off x="3430860" y="1124787"/>
          <a:ext cx="298971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477165" y="1252572"/>
        <a:ext cx="209280" cy="248891"/>
      </dsp:txXfrm>
    </dsp:sp>
    <dsp:sp modelId="{8BDAB9D8-4248-45CD-A83D-4ABC441F774E}">
      <dsp:nvSpPr>
        <dsp:cNvPr id="0" name=""/>
        <dsp:cNvSpPr/>
      </dsp:nvSpPr>
      <dsp:spPr>
        <a:xfrm>
          <a:off x="2610585" y="-70676"/>
          <a:ext cx="1884404" cy="111261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>
            <a:latin typeface="+mn-lt"/>
            <a:cs typeface="Times New Roman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kern="1200" dirty="0" smtClean="0">
              <a:latin typeface="+mn-lt"/>
              <a:cs typeface="Times New Roman" pitchFamily="18" charset="0"/>
            </a:rPr>
            <a:t>Профессиональные </a:t>
          </a:r>
          <a:r>
            <a:rPr lang="ru-RU" sz="1100" b="1" kern="1200" dirty="0" smtClean="0">
              <a:latin typeface="+mn-lt"/>
              <a:cs typeface="Times New Roman" pitchFamily="18" charset="0"/>
            </a:rPr>
            <a:t>стандарты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886550" y="92263"/>
        <a:ext cx="1332474" cy="786741"/>
      </dsp:txXfrm>
    </dsp:sp>
    <dsp:sp modelId="{67F9453B-12C4-4827-ABD7-96CEFB3908AA}">
      <dsp:nvSpPr>
        <dsp:cNvPr id="0" name=""/>
        <dsp:cNvSpPr/>
      </dsp:nvSpPr>
      <dsp:spPr>
        <a:xfrm rot="18888588">
          <a:off x="4201295" y="1355709"/>
          <a:ext cx="369737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217669" y="1478018"/>
        <a:ext cx="258816" cy="248891"/>
      </dsp:txXfrm>
    </dsp:sp>
    <dsp:sp modelId="{5AE06336-8A4B-4C4A-863F-2226D92BE68C}">
      <dsp:nvSpPr>
        <dsp:cNvPr id="0" name=""/>
        <dsp:cNvSpPr/>
      </dsp:nvSpPr>
      <dsp:spPr>
        <a:xfrm>
          <a:off x="4323333" y="335014"/>
          <a:ext cx="1500576" cy="107213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kern="1200" dirty="0" smtClean="0">
              <a:solidFill>
                <a:schemeClr val="tx1"/>
              </a:solidFill>
            </a:rPr>
            <a:t>Уровни квалификаций (национальная рамка)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 dirty="0"/>
        </a:p>
      </dsp:txBody>
      <dsp:txXfrm>
        <a:off x="4543087" y="492024"/>
        <a:ext cx="1061068" cy="758113"/>
      </dsp:txXfrm>
    </dsp:sp>
    <dsp:sp modelId="{883C4B91-ACED-4290-A71F-A9E0351C4DE4}">
      <dsp:nvSpPr>
        <dsp:cNvPr id="0" name=""/>
        <dsp:cNvSpPr/>
      </dsp:nvSpPr>
      <dsp:spPr>
        <a:xfrm rot="21123240">
          <a:off x="4425686" y="2022208"/>
          <a:ext cx="350794" cy="3622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426191" y="2101937"/>
        <a:ext cx="245556" cy="217366"/>
      </dsp:txXfrm>
    </dsp:sp>
    <dsp:sp modelId="{A531E327-B803-4A51-AE61-444F1B3661A8}">
      <dsp:nvSpPr>
        <dsp:cNvPr id="0" name=""/>
        <dsp:cNvSpPr/>
      </dsp:nvSpPr>
      <dsp:spPr>
        <a:xfrm>
          <a:off x="4803516" y="1505274"/>
          <a:ext cx="1813261" cy="108653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Образовательные </a:t>
          </a:r>
          <a:r>
            <a:rPr lang="ru-RU" sz="1100" b="1" kern="1200" dirty="0" smtClean="0"/>
            <a:t>стандарты и программы</a:t>
          </a:r>
          <a:endParaRPr lang="ru-RU" sz="1100" b="1" kern="1200" dirty="0"/>
        </a:p>
      </dsp:txBody>
      <dsp:txXfrm>
        <a:off x="5069062" y="1664394"/>
        <a:ext cx="1282169" cy="768299"/>
      </dsp:txXfrm>
    </dsp:sp>
    <dsp:sp modelId="{70EB6B62-0AC6-4E15-A66C-D1F403105CF9}">
      <dsp:nvSpPr>
        <dsp:cNvPr id="0" name=""/>
        <dsp:cNvSpPr/>
      </dsp:nvSpPr>
      <dsp:spPr>
        <a:xfrm rot="1485108">
          <a:off x="4430163" y="2589616"/>
          <a:ext cx="343265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434893" y="2651021"/>
        <a:ext cx="240286" cy="248891"/>
      </dsp:txXfrm>
    </dsp:sp>
    <dsp:sp modelId="{1D4A41B9-BE12-40DC-B3F3-2747B859D89F}">
      <dsp:nvSpPr>
        <dsp:cNvPr id="0" name=""/>
        <dsp:cNvSpPr/>
      </dsp:nvSpPr>
      <dsp:spPr>
        <a:xfrm>
          <a:off x="4800100" y="2648598"/>
          <a:ext cx="1503738" cy="117299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+mn-lt"/>
              <a:cs typeface="Times New Roman" pitchFamily="18" charset="0"/>
            </a:rPr>
            <a:t>Независимая оценки квалификаций</a:t>
          </a:r>
        </a:p>
      </dsp:txBody>
      <dsp:txXfrm>
        <a:off x="5020317" y="2820379"/>
        <a:ext cx="1063304" cy="829435"/>
      </dsp:txXfrm>
    </dsp:sp>
    <dsp:sp modelId="{46EE65D5-DE87-45F7-8D98-8682D2C8D61F}">
      <dsp:nvSpPr>
        <dsp:cNvPr id="0" name=""/>
        <dsp:cNvSpPr/>
      </dsp:nvSpPr>
      <dsp:spPr>
        <a:xfrm rot="3969804">
          <a:off x="3877977" y="3042029"/>
          <a:ext cx="272951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902373" y="3087542"/>
        <a:ext cx="191066" cy="248891"/>
      </dsp:txXfrm>
    </dsp:sp>
    <dsp:sp modelId="{93E532A4-24A5-49D6-B504-030B998CAA73}">
      <dsp:nvSpPr>
        <dsp:cNvPr id="0" name=""/>
        <dsp:cNvSpPr/>
      </dsp:nvSpPr>
      <dsp:spPr>
        <a:xfrm>
          <a:off x="3596571" y="3464141"/>
          <a:ext cx="1523532" cy="112727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b="1" kern="1200" dirty="0" err="1" smtClean="0">
              <a:latin typeface="+mn-lt"/>
              <a:cs typeface="Times New Roman" pitchFamily="18" charset="0"/>
            </a:rPr>
            <a:t>Профессиональ-но-общественная</a:t>
          </a:r>
          <a:r>
            <a:rPr lang="ru-RU" sz="1000" b="1" kern="1200" dirty="0" smtClean="0">
              <a:latin typeface="+mn-lt"/>
              <a:cs typeface="Times New Roman" pitchFamily="18" charset="0"/>
            </a:rPr>
            <a:t> аккредитация образовательных программ </a:t>
          </a:r>
        </a:p>
      </dsp:txBody>
      <dsp:txXfrm>
        <a:off x="3819687" y="3629227"/>
        <a:ext cx="1077300" cy="797107"/>
      </dsp:txXfrm>
    </dsp:sp>
    <dsp:sp modelId="{3E67ED31-BBD0-43AD-92DA-D37B06CB7084}">
      <dsp:nvSpPr>
        <dsp:cNvPr id="0" name=""/>
        <dsp:cNvSpPr/>
      </dsp:nvSpPr>
      <dsp:spPr>
        <a:xfrm rot="7047120">
          <a:off x="3016114" y="3018513"/>
          <a:ext cx="274968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076373" y="3064875"/>
        <a:ext cx="192478" cy="248891"/>
      </dsp:txXfrm>
    </dsp:sp>
    <dsp:sp modelId="{50FA3658-6F97-4B9B-BEE6-6FA20BED07A5}">
      <dsp:nvSpPr>
        <dsp:cNvPr id="0" name=""/>
        <dsp:cNvSpPr/>
      </dsp:nvSpPr>
      <dsp:spPr>
        <a:xfrm>
          <a:off x="1915104" y="3430892"/>
          <a:ext cx="1674858" cy="113409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800" kern="1200" dirty="0" smtClean="0">
            <a:latin typeface="+mn-lt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kern="1200" dirty="0" smtClean="0">
              <a:latin typeface="+mn-lt"/>
              <a:cs typeface="Times New Roman" pitchFamily="18" charset="0"/>
            </a:rPr>
            <a:t>Общественная аккредитация образовательных организаций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/>
        </a:p>
      </dsp:txBody>
      <dsp:txXfrm>
        <a:off x="2160381" y="3596976"/>
        <a:ext cx="1184304" cy="801924"/>
      </dsp:txXfrm>
    </dsp:sp>
    <dsp:sp modelId="{79A20AD1-DDF3-41D8-8BF7-E8036232459B}">
      <dsp:nvSpPr>
        <dsp:cNvPr id="0" name=""/>
        <dsp:cNvSpPr/>
      </dsp:nvSpPr>
      <dsp:spPr>
        <a:xfrm rot="11140368">
          <a:off x="2432194" y="2030662"/>
          <a:ext cx="284876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517448" y="2117849"/>
        <a:ext cx="199413" cy="248891"/>
      </dsp:txXfrm>
    </dsp:sp>
    <dsp:sp modelId="{8180D182-FF79-40A1-9278-25223E22B650}">
      <dsp:nvSpPr>
        <dsp:cNvPr id="0" name=""/>
        <dsp:cNvSpPr/>
      </dsp:nvSpPr>
      <dsp:spPr>
        <a:xfrm>
          <a:off x="703206" y="1538504"/>
          <a:ext cx="1603089" cy="118658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  <a:cs typeface="Times New Roman" pitchFamily="18" charset="0"/>
            </a:rPr>
            <a:t>Прогноз </a:t>
          </a:r>
          <a:r>
            <a:rPr lang="ru-RU" sz="1100" b="1" kern="1200" dirty="0" smtClean="0">
              <a:latin typeface="+mn-lt"/>
              <a:cs typeface="Times New Roman" pitchFamily="18" charset="0"/>
            </a:rPr>
            <a:t>потребности</a:t>
          </a:r>
          <a:r>
            <a:rPr lang="ru-RU" sz="1200" b="1" kern="1200" dirty="0" smtClean="0">
              <a:latin typeface="+mn-lt"/>
              <a:cs typeface="Times New Roman" pitchFamily="18" charset="0"/>
            </a:rPr>
            <a:t> на рынке труда</a:t>
          </a:r>
          <a:r>
            <a:rPr lang="de-DE" sz="1200" b="1" kern="1200" dirty="0" smtClean="0">
              <a:latin typeface="+mn-lt"/>
              <a:cs typeface="Times New Roman" pitchFamily="18" charset="0"/>
            </a:rPr>
            <a:t> </a:t>
          </a:r>
          <a:endParaRPr lang="ru-RU" sz="1200" b="1" kern="1200" dirty="0"/>
        </a:p>
      </dsp:txBody>
      <dsp:txXfrm>
        <a:off x="937973" y="1712275"/>
        <a:ext cx="1133555" cy="839041"/>
      </dsp:txXfrm>
    </dsp:sp>
    <dsp:sp modelId="{AFBD1874-7266-4222-8F84-B62DE3667BD7}">
      <dsp:nvSpPr>
        <dsp:cNvPr id="0" name=""/>
        <dsp:cNvSpPr/>
      </dsp:nvSpPr>
      <dsp:spPr>
        <a:xfrm rot="9374556">
          <a:off x="2418185" y="2579935"/>
          <a:ext cx="363013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522475" y="2640961"/>
        <a:ext cx="254109" cy="248891"/>
      </dsp:txXfrm>
    </dsp:sp>
    <dsp:sp modelId="{C76FCFE6-0BA0-4247-94E2-A0A728727B37}">
      <dsp:nvSpPr>
        <dsp:cNvPr id="0" name=""/>
        <dsp:cNvSpPr/>
      </dsp:nvSpPr>
      <dsp:spPr>
        <a:xfrm>
          <a:off x="888658" y="2681887"/>
          <a:ext cx="1502870" cy="1055676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latin typeface="+mn-lt"/>
              <a:cs typeface="Times New Roman" pitchFamily="18" charset="0"/>
            </a:rPr>
            <a:t>Проф</a:t>
          </a:r>
          <a:r>
            <a:rPr lang="ru-RU" sz="1200" b="1" kern="1200" dirty="0" smtClean="0">
              <a:latin typeface="+mn-lt"/>
              <a:cs typeface="Times New Roman" pitchFamily="18" charset="0"/>
            </a:rPr>
            <a:t>- ориентация </a:t>
          </a:r>
        </a:p>
      </dsp:txBody>
      <dsp:txXfrm>
        <a:off x="1108748" y="2836487"/>
        <a:ext cx="1062690" cy="746476"/>
      </dsp:txXfrm>
    </dsp:sp>
    <dsp:sp modelId="{0BA5AB3D-B5CC-4F0F-B7B6-B01AA6CD929C}">
      <dsp:nvSpPr>
        <dsp:cNvPr id="0" name=""/>
        <dsp:cNvSpPr/>
      </dsp:nvSpPr>
      <dsp:spPr>
        <a:xfrm rot="13238940">
          <a:off x="2632836" y="1436622"/>
          <a:ext cx="336645" cy="4148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721645" y="1552480"/>
        <a:ext cx="235652" cy="248891"/>
      </dsp:txXfrm>
    </dsp:sp>
    <dsp:sp modelId="{6EEEB8D0-4914-4B21-8B39-62C65F7C0D84}">
      <dsp:nvSpPr>
        <dsp:cNvPr id="0" name=""/>
        <dsp:cNvSpPr/>
      </dsp:nvSpPr>
      <dsp:spPr>
        <a:xfrm>
          <a:off x="1234593" y="439412"/>
          <a:ext cx="1623616" cy="111318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  <a:cs typeface="Times New Roman" pitchFamily="18" charset="0"/>
            </a:rPr>
            <a:t>Система подготовки кадров</a:t>
          </a:r>
          <a:endParaRPr lang="ru-RU" sz="1200" b="1" kern="1200" dirty="0">
            <a:latin typeface="+mn-lt"/>
            <a:cs typeface="Times New Roman" pitchFamily="18" charset="0"/>
          </a:endParaRPr>
        </a:p>
      </dsp:txBody>
      <dsp:txXfrm>
        <a:off x="1472366" y="602434"/>
        <a:ext cx="1148070" cy="7871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8FCCB-FD1D-4424-A85F-58BB88114159}">
      <dsp:nvSpPr>
        <dsp:cNvPr id="0" name=""/>
        <dsp:cNvSpPr/>
      </dsp:nvSpPr>
      <dsp:spPr>
        <a:xfrm>
          <a:off x="0" y="5343"/>
          <a:ext cx="8857108" cy="5466098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ТРУДОВОЙ КОДЕКС РОССИЙСКОЙ ФЕДЕРАЦИИ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Статья 195.1. Понятия квалификации работника, профессионального стандарта</a:t>
          </a: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Times New Roman" pitchFamily="18" charset="0"/>
              <a:cs typeface="Times New Roman" pitchFamily="18" charset="0"/>
            </a:rPr>
            <a:t>	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ТРУДОВОЙ КОДЕКС РОССИЙСКОЙ ФЕДЕРАЦИИ</a:t>
          </a: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Статья 195.1. Понятия квалификации работника, профессионального стандарта</a:t>
          </a: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Квалификация работника – уровень знаний, умений, профессиональных навыков и опыта работы  работника.</a:t>
          </a: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Профессиональный стандарт – характеристика квалификации, необходимой работнику для </a:t>
          </a:r>
          <a:r>
            <a:rPr lang="en-US" sz="1600" b="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осуществления определенного вида профессиональной деятельности.</a:t>
          </a:r>
        </a:p>
        <a:p>
          <a:pPr marL="627063" lvl="0" indent="-62706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С 1  июля 2017 года – вводится статья 195.3.  Порядок применения профессиональных стандартов: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Если настоящим Кодексом, другими федеральными законами, иными нормативными правовыми актами Российской Федерации установлены требования к квалификации, необходимой работнику для выполнения определенной трудовой функции, профессиональные стандарты в части указанных требований обязательны для применения работодателями.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Характеристики квалификации, которые содержатся в профессиональных стандартах и обязательность применения которых не установлена в соответствии с частью первой настоящей статьи, применяются работодателями в качестве основы для определения требований к квалификации работников с учетом особенностей выполняемых работниками трудовых функций, обусловленных применяемыми технологиями и принятой организацией производства и труда.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6833" y="272176"/>
        <a:ext cx="8323442" cy="4932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690C8-58BF-4E2A-BC7A-3D4AD481FB61}">
      <dsp:nvSpPr>
        <dsp:cNvPr id="0" name=""/>
        <dsp:cNvSpPr/>
      </dsp:nvSpPr>
      <dsp:spPr>
        <a:xfrm>
          <a:off x="0" y="0"/>
          <a:ext cx="8857108" cy="2503027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Постановление Правительства Российской Федерации  от 22 января 2013  г. № 23      «О Правилах разработки, утверждения и применения профессиональных стандартов»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(в редакции Постановления Правительства Российской Федерации от  23 сентября 2014  г. № 970)</a:t>
          </a:r>
          <a:endParaRPr lang="ru-RU" sz="12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l" defTabSz="8001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122188" y="122188"/>
        <a:ext cx="8612732" cy="2258651"/>
      </dsp:txXfrm>
    </dsp:sp>
    <dsp:sp modelId="{0435AC90-B95E-4B09-A936-1880C3242373}">
      <dsp:nvSpPr>
        <dsp:cNvPr id="0" name=""/>
        <dsp:cNvSpPr/>
      </dsp:nvSpPr>
      <dsp:spPr>
        <a:xfrm>
          <a:off x="0" y="2518198"/>
          <a:ext cx="8857108" cy="2952136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Приказы Минтруда России:</a:t>
          </a:r>
        </a:p>
        <a:p>
          <a:pPr lvl="0" algn="l" defTabSz="6223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 12 апреля 2013 г. № 147н «Об утверждении макета профессионального стандарта»  </a:t>
          </a:r>
        </a:p>
        <a:p>
          <a:pPr lvl="0" algn="l" defTabSz="6223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(с изменениями  от  29 сентября 2014 г. № 665н )                                   </a:t>
          </a:r>
        </a:p>
        <a:p>
          <a:pPr lvl="0" algn="l" defTabSz="6223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 12 апреля 2013 г. № 148н «Об утверждении уровней квалификаций в целях подготовки профессиональных стандартов»</a:t>
          </a:r>
        </a:p>
        <a:p>
          <a:pPr lvl="0" algn="l" defTabSz="6223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 29 апреля 2013 г. № 170н «Об утверждении методических рекомендаций по разработке профессионального стандарта»</a:t>
          </a:r>
        </a:p>
        <a:p>
          <a:pPr lvl="0" algn="l" defTabSz="6223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 30 сентября 2014 г. № 671н «Об утверждении методических рекомендаций по организации» профессионально-общественного обсуждения и экспертизы проектов профессиональных стандартов»</a:t>
          </a:r>
        </a:p>
        <a:p>
          <a:pPr lvl="0" algn="l" defTabSz="6223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от 29 сентября 2014 г. № 667н «О реестре профессиональных стандартов (перечне видов профессиональной деятельности)»</a:t>
          </a:r>
          <a:endParaRPr lang="ru-RU" sz="1400" kern="1200" dirty="0"/>
        </a:p>
      </dsp:txBody>
      <dsp:txXfrm>
        <a:off x="144111" y="2662309"/>
        <a:ext cx="8568886" cy="2663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8FCCB-FD1D-4424-A85F-58BB88114159}">
      <dsp:nvSpPr>
        <dsp:cNvPr id="0" name=""/>
        <dsp:cNvSpPr/>
      </dsp:nvSpPr>
      <dsp:spPr>
        <a:xfrm>
          <a:off x="0" y="3050"/>
          <a:ext cx="8856662" cy="1043532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Указ Президента Российской Федерации от 16 апреля 2014 г. № 249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«О создании Национального совета при Президенте Российской Федерации по профессиональным квалификациям»</a:t>
          </a:r>
        </a:p>
      </dsp:txBody>
      <dsp:txXfrm>
        <a:off x="50941" y="53991"/>
        <a:ext cx="8754780" cy="941650"/>
      </dsp:txXfrm>
    </dsp:sp>
    <dsp:sp modelId="{53E5E09B-C69A-4BBF-A06B-69F0B17BD3EC}">
      <dsp:nvSpPr>
        <dsp:cNvPr id="0" name=""/>
        <dsp:cNvSpPr/>
      </dsp:nvSpPr>
      <dsp:spPr>
        <a:xfrm>
          <a:off x="0" y="1055143"/>
          <a:ext cx="8856662" cy="1937746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Федеральный закон № 273-ФЗ от 29 декабря 2012 «Об образовании в Российской Федерации»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latin typeface="Times New Roman" pitchFamily="18" charset="0"/>
              <a:cs typeface="Times New Roman" pitchFamily="18" charset="0"/>
            </a:rPr>
            <a:t>Пункт 7 Статьи 11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При формировании федеральных государственных образовательных стандартов профессионального образования учитываются положения соответствующих профессиональных стандартов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Постановление Правительства Российской Федерации от  5 августа 2013 г.  № 661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"Об утверждении Правил разработки, утверждения федеральных государственных образовательных стандартов и внесения в них изменений»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(в редакции Постановления Правительства Российской Федерации  от 12 сентября 2014 г. № 928)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4593" y="1149736"/>
        <a:ext cx="8667476" cy="1748560"/>
      </dsp:txXfrm>
    </dsp:sp>
    <dsp:sp modelId="{2237C89E-6DD1-4CAB-B290-8F6D897EBDBD}">
      <dsp:nvSpPr>
        <dsp:cNvPr id="0" name=""/>
        <dsp:cNvSpPr/>
      </dsp:nvSpPr>
      <dsp:spPr>
        <a:xfrm>
          <a:off x="0" y="2995594"/>
          <a:ext cx="8856662" cy="1198601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        (22 января 2015 г. N ДЛ-1/05вн), одобренные рабочей группой по применению профессиональных стандартов в системе профессионального образования и обучения Национального совета при Президенте Российской Федерации по профессиональным квалификациям (протокол от 12 марта 2015 г. № 5)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511" y="3054105"/>
        <a:ext cx="8739640" cy="1081579"/>
      </dsp:txXfrm>
    </dsp:sp>
    <dsp:sp modelId="{1B34240C-E230-4D48-BD74-F60A4D4D94AC}">
      <dsp:nvSpPr>
        <dsp:cNvPr id="0" name=""/>
        <dsp:cNvSpPr/>
      </dsp:nvSpPr>
      <dsp:spPr>
        <a:xfrm>
          <a:off x="0" y="4202005"/>
          <a:ext cx="8856662" cy="1620984"/>
        </a:xfrm>
        <a:prstGeom prst="roundRect">
          <a:avLst/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Общероссийский классификатор занятий (принятие новой редакции, гармонизированной с новой редакцией международного стандарта − 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International Standard Classification of Occupations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(Международной стандартной классификацией занятий) ISСO-08 -  1 кв. 2015 года) используется для решения следующих задач: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 оценка состояния и динамика изменений распределения населения по видам занятий 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 анализ и прогноз занятости населения с учетом квалификации и специализации работ и развития системы профессионального образования.</a:t>
          </a:r>
        </a:p>
      </dsp:txBody>
      <dsp:txXfrm>
        <a:off x="79130" y="4281135"/>
        <a:ext cx="8698402" cy="1462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704" tIns="45851" rIns="91704" bIns="45851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704" tIns="45851" rIns="91704" bIns="45851" rtlCol="0"/>
          <a:lstStyle>
            <a:lvl1pPr algn="r">
              <a:defRPr sz="1200"/>
            </a:lvl1pPr>
          </a:lstStyle>
          <a:p>
            <a:pPr>
              <a:defRPr/>
            </a:pPr>
            <a:fld id="{9B68660B-E33C-4182-879E-6586D0F782B9}" type="datetimeFigureOut">
              <a:rPr lang="ru-RU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704" tIns="45851" rIns="91704" bIns="4585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704" tIns="45851" rIns="91704" bIns="45851" rtlCol="0" anchor="b"/>
          <a:lstStyle>
            <a:lvl1pPr algn="r">
              <a:defRPr sz="1200"/>
            </a:lvl1pPr>
          </a:lstStyle>
          <a:p>
            <a:pPr>
              <a:defRPr/>
            </a:pPr>
            <a:fld id="{B9C4F0AA-756F-4884-A27B-CCC5A66BA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10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684" tIns="45841" rIns="91684" bIns="45841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684" tIns="45841" rIns="91684" bIns="45841" rtlCol="0"/>
          <a:lstStyle>
            <a:lvl1pPr algn="r">
              <a:defRPr sz="1200"/>
            </a:lvl1pPr>
          </a:lstStyle>
          <a:p>
            <a:pPr>
              <a:defRPr/>
            </a:pPr>
            <a:fld id="{F10A4555-B259-4B96-A88F-534AB21A00FD}" type="datetimeFigureOut">
              <a:rPr lang="ru-RU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4" tIns="45841" rIns="91684" bIns="45841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625" y="4722813"/>
            <a:ext cx="5443538" cy="4470400"/>
          </a:xfrm>
          <a:prstGeom prst="rect">
            <a:avLst/>
          </a:prstGeom>
        </p:spPr>
        <p:txBody>
          <a:bodyPr vert="horz" lIns="91684" tIns="45841" rIns="91684" bIns="4584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684" tIns="45841" rIns="91684" bIns="4584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684" tIns="45841" rIns="91684" bIns="45841" rtlCol="0" anchor="b"/>
          <a:lstStyle>
            <a:lvl1pPr algn="r">
              <a:defRPr sz="1200"/>
            </a:lvl1pPr>
          </a:lstStyle>
          <a:p>
            <a:pPr>
              <a:defRPr/>
            </a:pPr>
            <a:fld id="{769B0790-B04F-4024-BD5F-EC71422C0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398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510CD9-2230-410A-9C99-D61593C3B054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93553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F63D6-45C6-4E89-B6D7-23AC99D2FB8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54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B0790-B04F-4024-BD5F-EC71422C019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17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5F630A-DBF0-45D8-91BF-BEEF0F17D727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6174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5F630A-DBF0-45D8-91BF-BEEF0F17D727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90910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1EEAA8-84BF-46C2-B377-96141C2858C1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01729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39C5B6-ACFA-4A67-A461-F84366A869A3}" type="slidenum">
              <a:rPr lang="ru-RU" smtClean="0"/>
              <a:pPr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66886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EF754E-857A-4EFA-A2C4-440284E1E647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27667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BD7C8D-BB05-4613-A83D-028C4A232AA7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96934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0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B0790-B04F-4024-BD5F-EC71422C019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03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EFB1C9-8BD3-4485-A8FE-EE12323EEC7A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68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C954BC-81B4-4654-9DCB-BE239F68CFFE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97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F1F80F-F111-486B-B5C6-52D47EFE3A27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7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7E650-F10F-490B-9720-4D377557308C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0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DF13E1-8078-4B7B-A7BF-8A616E954678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82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08A16-6D00-4E40-AA55-57E63058C780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28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A633BD-0038-4B51-9424-F2F81B628565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0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45F1BF-3973-45F6-85FC-C7AF919EE8FF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69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58D0EA-CA0A-4FD5-8EFA-08420CC56BDB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7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63D0C83-CAA2-4753-B2F0-2E95388F2BC8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1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9D895-8443-44DB-86E8-4045AD8BE6F8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6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434921-35BC-4E43-A442-3EDCCBEBB63A}" type="datetime1">
              <a:rPr lang="ru-RU" smtClean="0"/>
              <a:pPr>
                <a:defRPr/>
              </a:pPr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59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mintrud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anketa.firo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rofstandart.rosmintrud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regulation.gov.ru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600" y="2636838"/>
            <a:ext cx="7956500" cy="15113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системы профессиональных 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квалификаций</a:t>
            </a:r>
            <a:r>
              <a:rPr lang="ru-RU" sz="1100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chemeClr val="tx2"/>
                </a:solidFill>
              </a:rPr>
              <a:t/>
            </a:r>
            <a:br>
              <a:rPr lang="en-US" sz="1600" dirty="0" smtClean="0">
                <a:solidFill>
                  <a:schemeClr val="tx2"/>
                </a:solidFill>
              </a:rPr>
            </a:br>
            <a:r>
              <a:rPr lang="ru-RU" sz="1200" dirty="0" smtClean="0">
                <a:solidFill>
                  <a:schemeClr val="tx2"/>
                </a:solidFill>
              </a:rPr>
              <a:t/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</a:rPr>
              <a:t/>
            </a:r>
            <a:br>
              <a:rPr lang="ru-RU" sz="18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ФГБУ «Научно-исследовательский институт труда и социального страхования» Минтруда России</a:t>
            </a:r>
            <a:br>
              <a:rPr lang="ru-RU" sz="27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И.А</a:t>
            </a:r>
            <a:r>
              <a:rPr lang="ru-RU" sz="31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Волошина</a:t>
            </a:r>
          </a:p>
        </p:txBody>
      </p:sp>
      <p:sp>
        <p:nvSpPr>
          <p:cNvPr id="2060" name="Прямоугольник 1"/>
          <p:cNvSpPr>
            <a:spLocks noChangeArrowheads="1"/>
          </p:cNvSpPr>
          <p:nvPr/>
        </p:nvSpPr>
        <p:spPr bwMode="auto">
          <a:xfrm>
            <a:off x="2339975" y="4084638"/>
            <a:ext cx="5111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900113" y="0"/>
            <a:ext cx="2289175" cy="576263"/>
          </a:xfrm>
        </p:spPr>
        <p:txBody>
          <a:bodyPr>
            <a:normAutofit/>
          </a:bodyPr>
          <a:lstStyle/>
          <a:p>
            <a:pPr algn="l"/>
            <a:r>
              <a:rPr lang="ru-RU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на 2015 г.</a:t>
            </a:r>
          </a:p>
        </p:txBody>
      </p:sp>
      <p:pic>
        <p:nvPicPr>
          <p:cNvPr id="717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825" y="476250"/>
            <a:ext cx="8535988" cy="5832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Tx/>
              <a:buAutoNum type="arabicPeriod"/>
              <a:defRPr/>
            </a:pPr>
            <a:endParaRPr lang="ru-RU" sz="1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algn="just">
              <a:buFontTx/>
              <a:buAutoNum type="arabicPeriod"/>
              <a:defRPr/>
            </a:pPr>
            <a:endParaRPr lang="ru-RU" sz="1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algn="just">
              <a:lnSpc>
                <a:spcPts val="2600"/>
              </a:lnSpc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учетом задач, поставленных Президентом Российской Федерации будет осуществляться:</a:t>
            </a:r>
          </a:p>
          <a:p>
            <a:pPr marL="180975" algn="just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мер, направленных на популяризацию рабочих и инженерных профессий (распоряжение Правительства Российской Федерации от 5 марта 2015 г. № 366-р);</a:t>
            </a:r>
          </a:p>
          <a:p>
            <a:pPr marL="180975" algn="just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списка, справочника профессий, востребованных на рынке труда, новых и перспективных профессий (перечень поручений Президента Российской Федерации от  5 декабря 2014 г. № Пр-2821, от 20 февраля 2015 г. № Пр-285);</a:t>
            </a:r>
          </a:p>
          <a:p>
            <a:pPr marL="180975" algn="just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проекта федерального закона о независимой оценке квалификации (перечень поручений Президента Российской Федерации от 17 июля 2012 г. № Пр-1798); </a:t>
            </a:r>
          </a:p>
          <a:p>
            <a:pPr marL="180975" algn="just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плана-графика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формирования сети независимых центров сертификации профессиональных квалификаций, а также механизма аккредитации указанных центров (перечень поручений Президента Российской Федерации от 20 февраля 2015 г. № Пр-285).</a:t>
            </a:r>
          </a:p>
          <a:p>
            <a:pPr marL="180975" algn="just">
              <a:lnSpc>
                <a:spcPts val="2600"/>
              </a:lnSpc>
              <a:buFont typeface="Arial" pitchFamily="34" charset="0"/>
              <a:buChar char="•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457200" algn="just"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80975" indent="-457200" algn="just">
              <a:defRPr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543800" cy="180595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Национальный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справочник востребованных, перспективных и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новых профессий</a:t>
            </a:r>
            <a:endParaRPr lang="ru-RU" sz="3600" b="1" dirty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7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Выноска со стрелкой вниз 15"/>
          <p:cNvSpPr/>
          <p:nvPr/>
        </p:nvSpPr>
        <p:spPr>
          <a:xfrm>
            <a:off x="5643570" y="1142984"/>
            <a:ext cx="3214710" cy="185738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1214422"/>
            <a:ext cx="492922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Поручение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5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декабря 2014 г.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Пр-2821, распоряжение Правительства Российской Федерации от 3 марта 2015 г.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349-р (п.1.1) </a:t>
            </a:r>
          </a:p>
          <a:p>
            <a:pPr indent="-342900" algn="just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«…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подготовка списка перспективных и востребованных на рынке труда профессий и специальностей, требующих среднего профессионального образования, с выделением 50 наиболее перспективных  профессий и специальностей»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Поручение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20 февраля 2015 г. № Пр-285</a:t>
            </a:r>
          </a:p>
          <a:p>
            <a:pPr algn="just"/>
            <a:r>
              <a:rPr lang="ru-RU" sz="1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«…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разработать национальный справочник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профессий, востребованных на рынке труда, предусмотрев включение в него новых и перспективных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профессий»</a:t>
            </a:r>
            <a:endParaRPr lang="ru-RU" sz="16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6064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Обоснование для работы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260648"/>
            <a:ext cx="3635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Ожидаемый результат</a:t>
            </a:r>
            <a:endParaRPr lang="ru-RU" sz="2400" b="1" cap="al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1142984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Справочник профессий, 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востребованных на рынке труда, новых и перспективных профессий,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специальностей 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далее – Справочник</a:t>
            </a:r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8" name="Выноска со стрелкой вниз 17"/>
          <p:cNvSpPr/>
          <p:nvPr/>
        </p:nvSpPr>
        <p:spPr>
          <a:xfrm>
            <a:off x="5643570" y="3143248"/>
            <a:ext cx="3214710" cy="1785950"/>
          </a:xfrm>
          <a:prstGeom prst="downArrowCallout">
            <a:avLst>
              <a:gd name="adj1" fmla="val 11067"/>
              <a:gd name="adj2" fmla="val 15823"/>
              <a:gd name="adj3" fmla="val 12925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652120" y="3143248"/>
            <a:ext cx="3134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перспективных и востребованных на рынке труда профессий и специальностей для подготовки   в системе среднего профессионального образования</a:t>
            </a:r>
          </a:p>
          <a:p>
            <a:pPr algn="ctr"/>
            <a:r>
              <a:rPr lang="ru-RU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(далее – Список)</a:t>
            </a:r>
            <a:endParaRPr lang="ru-RU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43570" y="5000636"/>
            <a:ext cx="321471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96136" y="5013176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Выделение 50 наиболее перспективных  профессий и специальностей для подготовки   в системе среднего профессионального образования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1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ВОЗМОЖНЫЕ КРИТЕРИИ ДЛЯ ОТБОРА ВОСТРЕБОВАННЫХ НА РЫНКЕ ТРУДА, НОВЫХ И ПЕРСПЕКТИВНЫХ ПРОФЕССИЙ, СПЕЦИАЛЬНОСТЕЙ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357158" y="1214422"/>
          <a:ext cx="8535322" cy="521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762"/>
                <a:gridCol w="5040560"/>
              </a:tblGrid>
              <a:tr h="46280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Востребованные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Перспективные, новые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30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Массовый характер профессии (специальности)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Прогнозируемый рост занятости  по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профессии (специальности) 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долгосрочной перспективе (в течение шести лет на 20% и более)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Ключевые профессии (специальности) для сектора экономики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Связь профессии (специальности)  с появлением принципиально новых технологий, производственных (бизнес) процессов  (новые профессии и с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пециальности)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Планируемые изменения трудовых функций работника 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 среднесрочной перспективе (не менее трех лет) в связи с обновлением техники, технологий и организации труда (эволюционирующие профессии и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специальности)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ринадлежность профессии (специальности) к сектору экономики, активно развивающемуся в мире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3358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4300"/>
            <a:ext cx="7493456" cy="113235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МЕТОДЫ  СБОРА ДАННЫХ ДЛЯ ФОРМИРОВАНИЯ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СПИСКА ПРОФЕССИЙ (СПЕЦИАЛЬНОСТЕЙ), ВОСТРЕБОВАННЫХ НА РЫНКЕ ТРУДА, НОВЫХ И ПЕРСПЕКТИВНЫХ ПРОФЕССИЙ, СПЕЦИАЛЬНОСТЕЙ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56793"/>
          <a:ext cx="8424936" cy="431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176464"/>
              </a:tblGrid>
              <a:tr h="413519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Официальные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Экспертные методы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5525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приоритетных направлений развития науки и технологий (нормативные документы)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тенденций развития секторов экономики (по предложениям советов по профессиональным квалификациям - СПК, профессиональных сообществ)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235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стратегий и программ развития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секторов экономики, «дорожных карт»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предложений работодателей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предложений федеральных и региональных органов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государственной власти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</a:t>
                      </a:r>
                      <a:r>
                        <a:rPr lang="ru-RU" sz="19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форсайта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, экспертных опросов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3744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данных Минобрнауки России,  Росстата и Роструда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компетенций </a:t>
                      </a:r>
                      <a:r>
                        <a:rPr lang="en-US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WorldSkills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,  международного опыта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4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32859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Справочник содержит следующую информацию о профиле профессии (специальности):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Наименование профессии (специальности)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Краткое описание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занятости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трудоустройства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образованию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получения образования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Специальные требования к допуску к работе (при наличии)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 сертификации квалификации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Связь с действующими классификаторами, профессиональными стандартами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о профильных советах по профессиональным квалификациям, профессиональных сообществах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Справочник носит рекомендательный характер для органов власти и работодателей</a:t>
            </a:r>
          </a:p>
          <a:p>
            <a:pPr>
              <a:buFont typeface="Wingdings" pitchFamily="2" charset="2"/>
              <a:buChar char="ü"/>
            </a:pPr>
            <a:endParaRPr lang="ru-RU" sz="2000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7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6632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ПРИМЕНЕНИЕ   СПРАВОЧНИКА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357158" y="642918"/>
          <a:ext cx="8357644" cy="545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822"/>
                <a:gridCol w="4178822"/>
              </a:tblGrid>
              <a:tr h="88294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АУДИТОРИЯ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ПРИМЕНЕНИЯ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556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государственной власти, объединения работодателей, работодатели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прогноза кадрового обеспечения отраслей экономики и областей профессиональной деятельности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6556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образовательные организации,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работодатели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непрерывности и сбалансированности процесса подготовки кадров, в том числе опережающей подготовки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44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граждане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профориентация,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карьеры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6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88641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Участники работы</a:t>
            </a:r>
            <a:endParaRPr lang="ru-RU" sz="2400" b="1" cap="al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692696"/>
            <a:ext cx="850112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Органы государственной власти, в том числе  субъектов Российской Федерации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квалификациям, советы по профессиональным квалификациям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Российский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промышленников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предпринимателей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Торгово-промышленная палата Российской Федерации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Общероссийская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общественная организация «ОПОРА РОССИИ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отраслевые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объединения работодателей,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работодатели, профессиональные сообщества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Федерация независимых профсоюзов России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образовательные и научные организации и их объединения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Агентство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стратегических инициатив по продвижению новых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Международная организация труда и другие организации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Московская школа управления «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Сколково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«Агентство развития профессиональных сообществ и рабочих кадров «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Россия»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1217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701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Предварительные результаты анкетирования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Общая информация 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395509"/>
              </p:ext>
            </p:extLst>
          </p:nvPr>
        </p:nvGraphicFramePr>
        <p:xfrm>
          <a:off x="1187624" y="1988842"/>
          <a:ext cx="7128792" cy="3932269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4999046"/>
                <a:gridCol w="2129746"/>
              </a:tblGrid>
              <a:tr h="967553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Общее количество заявленных профессий (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с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пециальностей)</a:t>
                      </a:r>
                    </a:p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9610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Скорректированный перечень профессий (специальностей), количество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4368</a:t>
                      </a:r>
                      <a:endParaRPr lang="ru-RU" dirty="0"/>
                    </a:p>
                  </a:txBody>
                  <a:tcPr/>
                </a:tc>
              </a:tr>
              <a:tr h="967553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организаций, принявших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участие в анкетировании</a:t>
                      </a:r>
                    </a:p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9604</a:t>
                      </a:r>
                      <a:endParaRPr lang="ru-RU" dirty="0"/>
                    </a:p>
                  </a:txBody>
                  <a:tcPr/>
                </a:tc>
              </a:tr>
              <a:tr h="967553"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субъектов Российской Федерации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принявших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участие в анкетировании</a:t>
                      </a:r>
                    </a:p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</a:pP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111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86605"/>
            <a:ext cx="7827208" cy="98215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Размер организаций, принявших участие в анкетировании (% организаций)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630797"/>
              </p:ext>
            </p:extLst>
          </p:nvPr>
        </p:nvGraphicFramePr>
        <p:xfrm>
          <a:off x="323528" y="1556792"/>
          <a:ext cx="8229600" cy="4669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991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361" indent="-2143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479" indent="-17149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470" indent="-17149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461" indent="-17149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6453" indent="-1714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9444" indent="-1714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2436" indent="-1714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5427" indent="-1714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fld id="{D8662809-EC48-4348-B980-93FB003D0B81}" type="slidenum">
              <a:rPr lang="ru-RU" smtClean="0">
                <a:solidFill>
                  <a:schemeClr val="tx2"/>
                </a:solidFill>
                <a:latin typeface="+mn-lt"/>
                <a:cs typeface="+mn-cs"/>
              </a:rPr>
              <a:pPr eaLnBrk="1" hangingPunct="1">
                <a:spcBef>
                  <a:spcPct val="20000"/>
                </a:spcBef>
                <a:buFont typeface="Arial" panose="020B0604020202020204" pitchFamily="34" charset="0"/>
                <a:buNone/>
              </a:pPr>
              <a:t>2</a:t>
            </a:fld>
            <a:endParaRPr lang="ru-RU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2291" name="Заголовок 1"/>
          <p:cNvSpPr>
            <a:spLocks/>
          </p:cNvSpPr>
          <p:nvPr/>
        </p:nvSpPr>
        <p:spPr bwMode="auto">
          <a:xfrm>
            <a:off x="684788" y="404665"/>
            <a:ext cx="811741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ОСНОВНЫЕ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ЭЛЕМЕНТЫ СИСТЕМЫ ПРОФЕССИОНАЛЬНЫХ КВАЛИФИКАЦИЙ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13396345"/>
              </p:ext>
            </p:extLst>
          </p:nvPr>
        </p:nvGraphicFramePr>
        <p:xfrm>
          <a:off x="1027777" y="1196753"/>
          <a:ext cx="7381586" cy="4581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414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00680"/>
              </p:ext>
            </p:extLst>
          </p:nvPr>
        </p:nvGraphicFramePr>
        <p:xfrm>
          <a:off x="251519" y="1196752"/>
          <a:ext cx="828092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Тип организаций, принявших участие в анкетировании (количество организаций)</a:t>
            </a:r>
            <a:endParaRPr lang="ru-RU" sz="31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06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Критерии востребованности профессии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(% от количества профессий)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874943"/>
              </p:ext>
            </p:extLst>
          </p:nvPr>
        </p:nvGraphicFramePr>
        <p:xfrm>
          <a:off x="683568" y="1412776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2749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ИНФОРМАЦИОННОЕ СОПРОВОЖДЕНИЕ РАЗРАБОТКИ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84075"/>
            <a:ext cx="7920880" cy="3649182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177800" indent="0" algn="just">
              <a:buNone/>
              <a:tabLst>
                <a:tab pos="780415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о ходе разработки Справочника размещается на специальной странице на сайте Минтруда России: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http://www.rosmintrud.ru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др. </a:t>
            </a:r>
          </a:p>
          <a:p>
            <a:pPr marL="177800" indent="0" algn="just">
              <a:buNone/>
              <a:tabLst>
                <a:tab pos="7804150" algn="l"/>
              </a:tabLs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0" algn="just">
              <a:buNone/>
              <a:tabLst>
                <a:tab pos="780415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Анкета для определения востребованных, новых и перспективных профессий размещена на сайте:</a:t>
            </a:r>
          </a:p>
          <a:p>
            <a:pPr marL="177800" indent="0">
              <a:buNone/>
              <a:tabLst>
                <a:tab pos="780415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http://anketa.firo.ru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14C8-96F8-4EA5-B4A8-F31C85D02B38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9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825" y="1196975"/>
            <a:ext cx="8713788" cy="8572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(председатель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Шохин А.Н. – президент Российского союза промышленников и предпринимателей)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4975" y="2565400"/>
            <a:ext cx="4752975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 по профессиональным квалификациям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75288" y="256540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18225" y="256540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761163" y="256540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047038" y="256540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404100" y="256540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cxnSp>
        <p:nvCxnSpPr>
          <p:cNvPr id="32" name="Прямая со стрелкой 31"/>
          <p:cNvCxnSpPr>
            <a:stCxn id="5" idx="2"/>
            <a:endCxn id="8" idx="0"/>
          </p:cNvCxnSpPr>
          <p:nvPr/>
        </p:nvCxnSpPr>
        <p:spPr>
          <a:xfrm flipH="1">
            <a:off x="2811463" y="2054225"/>
            <a:ext cx="1797050" cy="511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5" idx="2"/>
            <a:endCxn id="11" idx="0"/>
          </p:cNvCxnSpPr>
          <p:nvPr/>
        </p:nvCxnSpPr>
        <p:spPr>
          <a:xfrm>
            <a:off x="4608513" y="2054225"/>
            <a:ext cx="1152525" cy="511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5" idx="2"/>
            <a:endCxn id="13" idx="0"/>
          </p:cNvCxnSpPr>
          <p:nvPr/>
        </p:nvCxnSpPr>
        <p:spPr>
          <a:xfrm>
            <a:off x="4608513" y="2054225"/>
            <a:ext cx="1795462" cy="511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5" idx="2"/>
            <a:endCxn id="25" idx="0"/>
          </p:cNvCxnSpPr>
          <p:nvPr/>
        </p:nvCxnSpPr>
        <p:spPr>
          <a:xfrm>
            <a:off x="4608513" y="2054225"/>
            <a:ext cx="2438400" cy="511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5" idx="2"/>
            <a:endCxn id="29" idx="0"/>
          </p:cNvCxnSpPr>
          <p:nvPr/>
        </p:nvCxnSpPr>
        <p:spPr>
          <a:xfrm>
            <a:off x="4608513" y="2054225"/>
            <a:ext cx="3081337" cy="511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5" idx="2"/>
            <a:endCxn id="26" idx="0"/>
          </p:cNvCxnSpPr>
          <p:nvPr/>
        </p:nvCxnSpPr>
        <p:spPr>
          <a:xfrm>
            <a:off x="4608513" y="2054225"/>
            <a:ext cx="3724275" cy="511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8" name="TextBox 129"/>
          <p:cNvSpPr txBox="1">
            <a:spLocks noChangeArrowheads="1"/>
          </p:cNvSpPr>
          <p:nvPr/>
        </p:nvSpPr>
        <p:spPr bwMode="auto">
          <a:xfrm>
            <a:off x="260705" y="5728688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апреля 2015 года Национальным советом одобрено создание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советов  по профессиональным квалификациям в различных областях профессиональной деятельности</a:t>
            </a:r>
          </a:p>
        </p:txBody>
      </p:sp>
      <p:sp>
        <p:nvSpPr>
          <p:cNvPr id="17429" name="TextBox 130"/>
          <p:cNvSpPr txBox="1">
            <a:spLocks noChangeArrowheads="1"/>
          </p:cNvSpPr>
          <p:nvPr/>
        </p:nvSpPr>
        <p:spPr bwMode="auto">
          <a:xfrm>
            <a:off x="5187951" y="3093591"/>
            <a:ext cx="36325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сфере: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финансового рынка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наноиндустрии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жилищно-коммунального хозяйства 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строительства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индустрии гостеприимства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информационных технологий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железнодорожного транспорта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лифтового хозяйства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здравоохранения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электроэнергетики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машиностроения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судостроения и морской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техники</a:t>
            </a:r>
          </a:p>
          <a:p>
            <a:pPr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нефтегазовом комплексе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  <a:defRPr/>
            </a:pP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68313" y="2997200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полномочия: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развития вида экономической деятельности, появления новых профессий, изменений в трудовых функциях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разработка, адаптация и актуализация профессиональных стандартов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разработке и актуализации государственных стандартов профессионального образования, программ профессионального образования и обучения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организация деятельности по профессионально-общественной аккредитации образовательных программ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независимая оценка квалификации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11188" y="0"/>
            <a:ext cx="8281987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(в соответствии с Указом Президента Российской Федерации от 16 апреля 2014 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249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309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9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/>
          </p:cNvSpPr>
          <p:nvPr/>
        </p:nvSpPr>
        <p:spPr bwMode="auto">
          <a:xfrm>
            <a:off x="179388" y="77788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400" b="1">
                <a:solidFill>
                  <a:schemeClr val="tx2"/>
                </a:solidFill>
                <a:latin typeface="Helios"/>
              </a:rPr>
              <a:t>ПРОФЕССИОНАЛЬНЫЕ СТАНДАРТЫ: НОРМАТИВНАЯ БАЗА</a:t>
            </a:r>
          </a:p>
        </p:txBody>
      </p:sp>
      <p:sp>
        <p:nvSpPr>
          <p:cNvPr id="409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410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851146789"/>
              </p:ext>
            </p:extLst>
          </p:nvPr>
        </p:nvGraphicFramePr>
        <p:xfrm>
          <a:off x="179388" y="620688"/>
          <a:ext cx="8857108" cy="5471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/>
          </p:cNvSpPr>
          <p:nvPr/>
        </p:nvSpPr>
        <p:spPr bwMode="auto">
          <a:xfrm>
            <a:off x="179388" y="77788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400" b="1">
                <a:solidFill>
                  <a:schemeClr val="tx2"/>
                </a:solidFill>
                <a:latin typeface="Helios"/>
              </a:rPr>
              <a:t>ПРОФЕССИОНАЛЬНЫЕ СТАНДАРТЫ: НОРМАТИВНАЯ БАЗА</a:t>
            </a:r>
          </a:p>
        </p:txBody>
      </p:sp>
      <p:sp>
        <p:nvSpPr>
          <p:cNvPr id="409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410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17228292"/>
              </p:ext>
            </p:extLst>
          </p:nvPr>
        </p:nvGraphicFramePr>
        <p:xfrm>
          <a:off x="179388" y="620688"/>
          <a:ext cx="8857108" cy="5471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/>
          </p:cNvSpPr>
          <p:nvPr/>
        </p:nvSpPr>
        <p:spPr bwMode="auto">
          <a:xfrm>
            <a:off x="179388" y="44450"/>
            <a:ext cx="88566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400" b="1">
                <a:solidFill>
                  <a:schemeClr val="tx2"/>
                </a:solidFill>
                <a:latin typeface="Helios"/>
              </a:rPr>
              <a:t>ВЗАИМОДЕЙСТВИЕ СИСТЕМ ПРОФЕССИОНАЛЬНЫХ И ОБРАЗОВАТЕЛЬНЫХ СТАНДАРТОВ</a:t>
            </a:r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829884873"/>
              </p:ext>
            </p:extLst>
          </p:nvPr>
        </p:nvGraphicFramePr>
        <p:xfrm>
          <a:off x="179388" y="476672"/>
          <a:ext cx="885666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/>
          </p:cNvSpPr>
          <p:nvPr/>
        </p:nvSpPr>
        <p:spPr bwMode="auto">
          <a:xfrm>
            <a:off x="179388" y="115888"/>
            <a:ext cx="88566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СТАНДАРТЫ: МЕХАНИЗМ РАЗРАБОТКИ</a:t>
            </a:r>
          </a:p>
        </p:txBody>
      </p:sp>
      <p:sp>
        <p:nvSpPr>
          <p:cNvPr id="614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2268538" y="620713"/>
            <a:ext cx="6629400" cy="1008062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2" rIns="312366" bIns="188542" spcCol="1270" anchor="ctr"/>
          <a:lstStyle/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Российский союз промышленников и предпринимателей – коммерческий сектор экономики по приоритетным направлениям</a:t>
            </a:r>
          </a:p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 России –бюджетная сфера и приоритетные направления экономики</a:t>
            </a:r>
          </a:p>
          <a:p>
            <a:pPr marL="57150" lvl="1" indent="-57150" defTabSz="46672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инициативная разработка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179388" y="549275"/>
            <a:ext cx="2016125" cy="1150938"/>
          </a:xfrm>
          <a:custGeom>
            <a:avLst/>
            <a:gdLst>
              <a:gd name="connsiteX0" fmla="*/ 0 w 2022189"/>
              <a:gd name="connsiteY0" fmla="*/ 211657 h 1269917"/>
              <a:gd name="connsiteX1" fmla="*/ 211657 w 2022189"/>
              <a:gd name="connsiteY1" fmla="*/ 0 h 1269917"/>
              <a:gd name="connsiteX2" fmla="*/ 1810532 w 2022189"/>
              <a:gd name="connsiteY2" fmla="*/ 0 h 1269917"/>
              <a:gd name="connsiteX3" fmla="*/ 2022189 w 2022189"/>
              <a:gd name="connsiteY3" fmla="*/ 211657 h 1269917"/>
              <a:gd name="connsiteX4" fmla="*/ 2022189 w 2022189"/>
              <a:gd name="connsiteY4" fmla="*/ 1058260 h 1269917"/>
              <a:gd name="connsiteX5" fmla="*/ 1810532 w 2022189"/>
              <a:gd name="connsiteY5" fmla="*/ 1269917 h 1269917"/>
              <a:gd name="connsiteX6" fmla="*/ 211657 w 2022189"/>
              <a:gd name="connsiteY6" fmla="*/ 1269917 h 1269917"/>
              <a:gd name="connsiteX7" fmla="*/ 0 w 2022189"/>
              <a:gd name="connsiteY7" fmla="*/ 1058260 h 1269917"/>
              <a:gd name="connsiteX8" fmla="*/ 0 w 2022189"/>
              <a:gd name="connsiteY8" fmla="*/ 211657 h 126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269917">
                <a:moveTo>
                  <a:pt x="0" y="211657"/>
                </a:moveTo>
                <a:cubicBezTo>
                  <a:pt x="0" y="94762"/>
                  <a:pt x="94762" y="0"/>
                  <a:pt x="211657" y="0"/>
                </a:cubicBezTo>
                <a:lnTo>
                  <a:pt x="1810532" y="0"/>
                </a:lnTo>
                <a:cubicBezTo>
                  <a:pt x="1927427" y="0"/>
                  <a:pt x="2022189" y="94762"/>
                  <a:pt x="2022189" y="211657"/>
                </a:cubicBezTo>
                <a:lnTo>
                  <a:pt x="2022189" y="1058260"/>
                </a:lnTo>
                <a:cubicBezTo>
                  <a:pt x="2022189" y="1175155"/>
                  <a:pt x="1927427" y="1269917"/>
                  <a:pt x="1810532" y="1269917"/>
                </a:cubicBezTo>
                <a:lnTo>
                  <a:pt x="211657" y="1269917"/>
                </a:lnTo>
                <a:cubicBezTo>
                  <a:pt x="94762" y="1269917"/>
                  <a:pt x="0" y="1175155"/>
                  <a:pt x="0" y="1058260"/>
                </a:cubicBezTo>
                <a:lnTo>
                  <a:pt x="0" y="21165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7712" tIns="84852" rIns="107712" bIns="8485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36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разработки профессиональных стандартов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2268538" y="2924175"/>
            <a:ext cx="6629400" cy="800100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1" rIns="312366" bIns="188542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 счет бюджетных средств – в бюджетной сфере и приоритетных направлениях экономики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счет собственных средств разработчиков – инициативные проекты  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179388" y="2924175"/>
            <a:ext cx="2022475" cy="865188"/>
          </a:xfrm>
          <a:custGeom>
            <a:avLst/>
            <a:gdLst>
              <a:gd name="connsiteX0" fmla="*/ 0 w 2022189"/>
              <a:gd name="connsiteY0" fmla="*/ 254371 h 1526196"/>
              <a:gd name="connsiteX1" fmla="*/ 254371 w 2022189"/>
              <a:gd name="connsiteY1" fmla="*/ 0 h 1526196"/>
              <a:gd name="connsiteX2" fmla="*/ 1767818 w 2022189"/>
              <a:gd name="connsiteY2" fmla="*/ 0 h 1526196"/>
              <a:gd name="connsiteX3" fmla="*/ 2022189 w 2022189"/>
              <a:gd name="connsiteY3" fmla="*/ 254371 h 1526196"/>
              <a:gd name="connsiteX4" fmla="*/ 2022189 w 2022189"/>
              <a:gd name="connsiteY4" fmla="*/ 1271825 h 1526196"/>
              <a:gd name="connsiteX5" fmla="*/ 1767818 w 2022189"/>
              <a:gd name="connsiteY5" fmla="*/ 1526196 h 1526196"/>
              <a:gd name="connsiteX6" fmla="*/ 254371 w 2022189"/>
              <a:gd name="connsiteY6" fmla="*/ 1526196 h 1526196"/>
              <a:gd name="connsiteX7" fmla="*/ 0 w 2022189"/>
              <a:gd name="connsiteY7" fmla="*/ 1271825 h 1526196"/>
              <a:gd name="connsiteX8" fmla="*/ 0 w 2022189"/>
              <a:gd name="connsiteY8" fmla="*/ 254371 h 152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526196">
                <a:moveTo>
                  <a:pt x="0" y="254371"/>
                </a:moveTo>
                <a:cubicBezTo>
                  <a:pt x="0" y="113886"/>
                  <a:pt x="113886" y="0"/>
                  <a:pt x="254371" y="0"/>
                </a:cubicBezTo>
                <a:lnTo>
                  <a:pt x="1767818" y="0"/>
                </a:lnTo>
                <a:cubicBezTo>
                  <a:pt x="1908303" y="0"/>
                  <a:pt x="2022189" y="113886"/>
                  <a:pt x="2022189" y="254371"/>
                </a:cubicBezTo>
                <a:lnTo>
                  <a:pt x="2022189" y="1271825"/>
                </a:lnTo>
                <a:cubicBezTo>
                  <a:pt x="2022189" y="1412310"/>
                  <a:pt x="1908303" y="1526196"/>
                  <a:pt x="1767818" y="1526196"/>
                </a:cubicBezTo>
                <a:lnTo>
                  <a:pt x="254371" y="1526196"/>
                </a:lnTo>
                <a:cubicBezTo>
                  <a:pt x="113886" y="1526196"/>
                  <a:pt x="0" y="1412310"/>
                  <a:pt x="0" y="1271825"/>
                </a:cubicBezTo>
                <a:lnTo>
                  <a:pt x="0" y="25437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0223" tIns="97363" rIns="120223" bIns="97363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Финансирование разработки профессиональных стандартов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2274449" y="3860800"/>
            <a:ext cx="6629400" cy="2016125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1" rIns="312366" bIns="188541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Разработчик – регистрация уведомления о разработке профессионального </a:t>
            </a:r>
            <a:r>
              <a:rPr lang="ru-RU" sz="136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стандарта на сайте </a:t>
            </a:r>
            <a:r>
              <a:rPr lang="en-US" sz="136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http://profstandart.rosmintrud.ru/</a:t>
            </a:r>
            <a:endParaRPr lang="ru-RU" sz="136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Разработчик – проведение профессионально-общественного обсуждения профессионального стандарта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 России – размещение профессионального стандарта для общественного обсуждения на сайте </a:t>
            </a: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http://regulation.gov.ru/</a:t>
            </a:r>
            <a:endParaRPr lang="ru-RU" sz="136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Федеральные органы исполнительной власти – заключение на профессиональный стандарт</a:t>
            </a:r>
          </a:p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+mj-lt"/>
              <a:buAutoNum type="arabicPeriod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 -  экспертиза и одобрение профессионального стандарта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179388" y="3860800"/>
            <a:ext cx="2022475" cy="1873250"/>
          </a:xfrm>
          <a:custGeom>
            <a:avLst/>
            <a:gdLst>
              <a:gd name="connsiteX0" fmla="*/ 0 w 2022189"/>
              <a:gd name="connsiteY0" fmla="*/ 254371 h 1526196"/>
              <a:gd name="connsiteX1" fmla="*/ 254371 w 2022189"/>
              <a:gd name="connsiteY1" fmla="*/ 0 h 1526196"/>
              <a:gd name="connsiteX2" fmla="*/ 1767818 w 2022189"/>
              <a:gd name="connsiteY2" fmla="*/ 0 h 1526196"/>
              <a:gd name="connsiteX3" fmla="*/ 2022189 w 2022189"/>
              <a:gd name="connsiteY3" fmla="*/ 254371 h 1526196"/>
              <a:gd name="connsiteX4" fmla="*/ 2022189 w 2022189"/>
              <a:gd name="connsiteY4" fmla="*/ 1271825 h 1526196"/>
              <a:gd name="connsiteX5" fmla="*/ 1767818 w 2022189"/>
              <a:gd name="connsiteY5" fmla="*/ 1526196 h 1526196"/>
              <a:gd name="connsiteX6" fmla="*/ 254371 w 2022189"/>
              <a:gd name="connsiteY6" fmla="*/ 1526196 h 1526196"/>
              <a:gd name="connsiteX7" fmla="*/ 0 w 2022189"/>
              <a:gd name="connsiteY7" fmla="*/ 1271825 h 1526196"/>
              <a:gd name="connsiteX8" fmla="*/ 0 w 2022189"/>
              <a:gd name="connsiteY8" fmla="*/ 254371 h 152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526196">
                <a:moveTo>
                  <a:pt x="0" y="254371"/>
                </a:moveTo>
                <a:cubicBezTo>
                  <a:pt x="0" y="113886"/>
                  <a:pt x="113886" y="0"/>
                  <a:pt x="254371" y="0"/>
                </a:cubicBezTo>
                <a:lnTo>
                  <a:pt x="1767818" y="0"/>
                </a:lnTo>
                <a:cubicBezTo>
                  <a:pt x="1908303" y="0"/>
                  <a:pt x="2022189" y="113886"/>
                  <a:pt x="2022189" y="254371"/>
                </a:cubicBezTo>
                <a:lnTo>
                  <a:pt x="2022189" y="1271825"/>
                </a:lnTo>
                <a:cubicBezTo>
                  <a:pt x="2022189" y="1412310"/>
                  <a:pt x="1908303" y="1526196"/>
                  <a:pt x="1767818" y="1526196"/>
                </a:cubicBezTo>
                <a:lnTo>
                  <a:pt x="254371" y="1526196"/>
                </a:lnTo>
                <a:cubicBezTo>
                  <a:pt x="113886" y="1526196"/>
                  <a:pt x="0" y="1412310"/>
                  <a:pt x="0" y="1271825"/>
                </a:cubicBezTo>
                <a:lnTo>
                  <a:pt x="0" y="254371"/>
                </a:lnTo>
                <a:close/>
              </a:path>
            </a:pathLst>
          </a:custGeom>
          <a:solidFill>
            <a:schemeClr val="accent6">
              <a:lumMod val="75000"/>
              <a:alpha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43083" tIns="108793" rIns="143083" bIns="108793" spcCol="127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обсуждение, экспертная оценка профессиональных стандартов  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179388" y="1773238"/>
            <a:ext cx="2022475" cy="1079500"/>
          </a:xfrm>
          <a:custGeom>
            <a:avLst/>
            <a:gdLst>
              <a:gd name="connsiteX0" fmla="*/ 0 w 2022189"/>
              <a:gd name="connsiteY0" fmla="*/ 211657 h 1269917"/>
              <a:gd name="connsiteX1" fmla="*/ 211657 w 2022189"/>
              <a:gd name="connsiteY1" fmla="*/ 0 h 1269917"/>
              <a:gd name="connsiteX2" fmla="*/ 1810532 w 2022189"/>
              <a:gd name="connsiteY2" fmla="*/ 0 h 1269917"/>
              <a:gd name="connsiteX3" fmla="*/ 2022189 w 2022189"/>
              <a:gd name="connsiteY3" fmla="*/ 211657 h 1269917"/>
              <a:gd name="connsiteX4" fmla="*/ 2022189 w 2022189"/>
              <a:gd name="connsiteY4" fmla="*/ 1058260 h 1269917"/>
              <a:gd name="connsiteX5" fmla="*/ 1810532 w 2022189"/>
              <a:gd name="connsiteY5" fmla="*/ 1269917 h 1269917"/>
              <a:gd name="connsiteX6" fmla="*/ 211657 w 2022189"/>
              <a:gd name="connsiteY6" fmla="*/ 1269917 h 1269917"/>
              <a:gd name="connsiteX7" fmla="*/ 0 w 2022189"/>
              <a:gd name="connsiteY7" fmla="*/ 1058260 h 1269917"/>
              <a:gd name="connsiteX8" fmla="*/ 0 w 2022189"/>
              <a:gd name="connsiteY8" fmla="*/ 211657 h 126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2189" h="1269917">
                <a:moveTo>
                  <a:pt x="0" y="211657"/>
                </a:moveTo>
                <a:cubicBezTo>
                  <a:pt x="0" y="94762"/>
                  <a:pt x="94762" y="0"/>
                  <a:pt x="211657" y="0"/>
                </a:cubicBezTo>
                <a:lnTo>
                  <a:pt x="1810532" y="0"/>
                </a:lnTo>
                <a:cubicBezTo>
                  <a:pt x="1927427" y="0"/>
                  <a:pt x="2022189" y="94762"/>
                  <a:pt x="2022189" y="211657"/>
                </a:cubicBezTo>
                <a:lnTo>
                  <a:pt x="2022189" y="1058260"/>
                </a:lnTo>
                <a:cubicBezTo>
                  <a:pt x="2022189" y="1175155"/>
                  <a:pt x="1927427" y="1269917"/>
                  <a:pt x="1810532" y="1269917"/>
                </a:cubicBezTo>
                <a:lnTo>
                  <a:pt x="211657" y="1269917"/>
                </a:lnTo>
                <a:cubicBezTo>
                  <a:pt x="94762" y="1269917"/>
                  <a:pt x="0" y="1175155"/>
                  <a:pt x="0" y="1058260"/>
                </a:cubicBezTo>
                <a:lnTo>
                  <a:pt x="0" y="211657"/>
                </a:lnTo>
                <a:close/>
              </a:path>
            </a:pathLst>
          </a:cu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7712" tIns="84852" rIns="107712" bIns="84852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Формирование перечня профессиональных стандартов для разработки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2268538" y="1989138"/>
            <a:ext cx="6629400" cy="647700"/>
          </a:xfrm>
          <a:custGeom>
            <a:avLst/>
            <a:gdLst>
              <a:gd name="connsiteX0" fmla="*/ 220957 w 1325715"/>
              <a:gd name="connsiteY0" fmla="*/ 0 h 6630571"/>
              <a:gd name="connsiteX1" fmla="*/ 1104758 w 1325715"/>
              <a:gd name="connsiteY1" fmla="*/ 0 h 6630571"/>
              <a:gd name="connsiteX2" fmla="*/ 1325715 w 1325715"/>
              <a:gd name="connsiteY2" fmla="*/ 220957 h 6630571"/>
              <a:gd name="connsiteX3" fmla="*/ 1325715 w 1325715"/>
              <a:gd name="connsiteY3" fmla="*/ 6630571 h 6630571"/>
              <a:gd name="connsiteX4" fmla="*/ 1325715 w 1325715"/>
              <a:gd name="connsiteY4" fmla="*/ 6630571 h 6630571"/>
              <a:gd name="connsiteX5" fmla="*/ 0 w 1325715"/>
              <a:gd name="connsiteY5" fmla="*/ 6630571 h 6630571"/>
              <a:gd name="connsiteX6" fmla="*/ 0 w 1325715"/>
              <a:gd name="connsiteY6" fmla="*/ 6630571 h 6630571"/>
              <a:gd name="connsiteX7" fmla="*/ 0 w 1325715"/>
              <a:gd name="connsiteY7" fmla="*/ 220957 h 6630571"/>
              <a:gd name="connsiteX8" fmla="*/ 220957 w 1325715"/>
              <a:gd name="connsiteY8" fmla="*/ 0 h 663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5715" h="6630571">
                <a:moveTo>
                  <a:pt x="1325715" y="1105119"/>
                </a:moveTo>
                <a:lnTo>
                  <a:pt x="1325715" y="5525452"/>
                </a:lnTo>
                <a:cubicBezTo>
                  <a:pt x="1325715" y="6135790"/>
                  <a:pt x="1305936" y="6630568"/>
                  <a:pt x="1281537" y="6630568"/>
                </a:cubicBezTo>
                <a:lnTo>
                  <a:pt x="0" y="6630568"/>
                </a:lnTo>
                <a:lnTo>
                  <a:pt x="0" y="6630568"/>
                </a:lnTo>
                <a:lnTo>
                  <a:pt x="0" y="3"/>
                </a:lnTo>
                <a:lnTo>
                  <a:pt x="0" y="3"/>
                </a:lnTo>
                <a:lnTo>
                  <a:pt x="1281537" y="3"/>
                </a:lnTo>
                <a:cubicBezTo>
                  <a:pt x="1305936" y="3"/>
                  <a:pt x="1325715" y="494781"/>
                  <a:pt x="1325715" y="1105119"/>
                </a:cubicBez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88542" rIns="312366" bIns="188542" spcCol="1270" anchor="ctr"/>
          <a:lstStyle/>
          <a:p>
            <a:pPr marL="269875" lvl="1" indent="-269875" defTabSz="622300">
              <a:lnSpc>
                <a:spcPct val="8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ru-RU" sz="136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предложения министерств и ведомств, работодателей, профессиональных сообществ и профессиональных союзов работников</a:t>
            </a:r>
          </a:p>
        </p:txBody>
      </p:sp>
      <p:sp>
        <p:nvSpPr>
          <p:cNvPr id="6157" name="Номер слайда 4"/>
          <p:cNvSpPr txBox="1">
            <a:spLocks/>
          </p:cNvSpPr>
          <p:nvPr/>
        </p:nvSpPr>
        <p:spPr bwMode="auto">
          <a:xfrm>
            <a:off x="8629650" y="6492875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endParaRPr lang="ru-RU" altLang="ru-RU">
              <a:solidFill>
                <a:srgbClr val="62626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Rectangle 1"/>
          <p:cNvSpPr>
            <a:spLocks noChangeArrowheads="1"/>
          </p:cNvSpPr>
          <p:nvPr/>
        </p:nvSpPr>
        <p:spPr bwMode="auto">
          <a:xfrm>
            <a:off x="107950" y="6092923"/>
            <a:ext cx="9036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Всего, по состоянию на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 мая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2015 г. приказами Минтруда России утверждено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467 </a:t>
            </a:r>
            <a:r>
              <a:rPr lang="ru-RU" sz="1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профстандартов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Содержимое 3"/>
          <p:cNvGrpSpPr/>
          <p:nvPr/>
        </p:nvGrpSpPr>
        <p:grpSpPr>
          <a:xfrm>
            <a:off x="323528" y="836712"/>
            <a:ext cx="8403238" cy="3980274"/>
            <a:chOff x="394414" y="583021"/>
            <a:chExt cx="8292375" cy="5305650"/>
          </a:xfrm>
        </p:grpSpPr>
        <p:sp>
          <p:nvSpPr>
            <p:cNvPr id="3" name="Полилиния 2"/>
            <p:cNvSpPr/>
            <p:nvPr/>
          </p:nvSpPr>
          <p:spPr>
            <a:xfrm>
              <a:off x="2864696" y="1245074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191409" tIns="32261" rIns="191409" bIns="32261" anchor="ctr" anchorCtr="1" compatLnSpc="1"/>
            <a:lstStyle/>
            <a:p>
              <a:pPr algn="ctr" defTabSz="166735">
                <a:lnSpc>
                  <a:spcPct val="90000"/>
                </a:lnSpc>
                <a:spcAft>
                  <a:spcPts val="1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375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394414" y="583021"/>
              <a:ext cx="2504479" cy="162677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74696" tIns="74696" rIns="74696" bIns="74696" anchor="t" anchorCtr="0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latin typeface="Times New Roman" pitchFamily="18"/>
                  <a:cs typeface="Times New Roman" pitchFamily="18"/>
                </a:rPr>
                <a:t>Передача проекта ПС в Минтруд России</a:t>
              </a:r>
            </a:p>
            <a:p>
              <a:pPr marL="42874" lvl="1" indent="-42874" defTabSz="333462">
                <a:lnSpc>
                  <a:spcPct val="90000"/>
                </a:lnSpc>
                <a:spcAft>
                  <a:spcPts val="15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900" dirty="0">
                  <a:latin typeface="Times New Roman" pitchFamily="18"/>
                  <a:cs typeface="Times New Roman" pitchFamily="18"/>
                </a:rPr>
                <a:t>проект профессионального стандарта;</a:t>
              </a:r>
            </a:p>
            <a:p>
              <a:pPr marL="42874" lvl="1" indent="-42874" defTabSz="333462">
                <a:lnSpc>
                  <a:spcPct val="90000"/>
                </a:lnSpc>
                <a:spcAft>
                  <a:spcPts val="15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900" dirty="0">
                  <a:latin typeface="Times New Roman" pitchFamily="18"/>
                  <a:cs typeface="Times New Roman" pitchFamily="18"/>
                </a:rPr>
                <a:t>пояснительная записка к проекту профессионального стандарта;</a:t>
              </a:r>
            </a:p>
            <a:p>
              <a:pPr marL="42874" lvl="1" indent="-42874" defTabSz="333462">
                <a:lnSpc>
                  <a:spcPct val="90000"/>
                </a:lnSpc>
                <a:spcAft>
                  <a:spcPts val="15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900" dirty="0">
                  <a:latin typeface="Times New Roman" pitchFamily="18"/>
                  <a:cs typeface="Times New Roman" pitchFamily="18"/>
                </a:rPr>
                <a:t>сведения об организациях;</a:t>
              </a:r>
            </a:p>
            <a:p>
              <a:pPr marL="42874" lvl="1" indent="-42874" defTabSz="333462">
                <a:lnSpc>
                  <a:spcPct val="90000"/>
                </a:lnSpc>
                <a:spcAft>
                  <a:spcPts val="150"/>
                </a:spcAft>
                <a:buSzPct val="10000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900" dirty="0">
                  <a:latin typeface="Times New Roman" pitchFamily="18"/>
                  <a:cs typeface="Times New Roman" pitchFamily="18"/>
                </a:rPr>
                <a:t>информация о результатах обсуждения</a:t>
              </a: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5766581" y="1245074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191409" tIns="32261" rIns="191409" bIns="32261" anchor="ctr" anchorCtr="1" compatLnSpc="1"/>
            <a:lstStyle/>
            <a:p>
              <a:pPr algn="ctr" defTabSz="166735">
                <a:lnSpc>
                  <a:spcPct val="90000"/>
                </a:lnSpc>
                <a:spcAft>
                  <a:spcPts val="1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375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409120" y="583021"/>
              <a:ext cx="2357461" cy="162677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74696" tIns="74696" rIns="74696" bIns="74696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Рассмотрение проекта ПС </a:t>
              </a:r>
            </a:p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в Минтруде России</a:t>
              </a: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1686866" y="1996775"/>
              <a:ext cx="5803779" cy="51202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803776"/>
                <a:gd name="f7" fmla="val 512029"/>
                <a:gd name="f8" fmla="val 273114"/>
                <a:gd name="f9" fmla="+- 0 0 -90"/>
                <a:gd name="f10" fmla="*/ f3 1 5803776"/>
                <a:gd name="f11" fmla="*/ f4 1 512029"/>
                <a:gd name="f12" fmla="+- f7 0 f5"/>
                <a:gd name="f13" fmla="+- f6 0 f5"/>
                <a:gd name="f14" fmla="*/ f9 f0 1"/>
                <a:gd name="f15" fmla="*/ f13 1 5803776"/>
                <a:gd name="f16" fmla="*/ f12 1 512029"/>
                <a:gd name="f17" fmla="*/ 5803776 f13 1"/>
                <a:gd name="f18" fmla="*/ 0 f12 1"/>
                <a:gd name="f19" fmla="*/ 273114 f12 1"/>
                <a:gd name="f20" fmla="*/ 0 f13 1"/>
                <a:gd name="f21" fmla="*/ 512029 f12 1"/>
                <a:gd name="f22" fmla="*/ f14 1 f2"/>
                <a:gd name="f23" fmla="*/ f17 1 5803776"/>
                <a:gd name="f24" fmla="*/ f18 1 512029"/>
                <a:gd name="f25" fmla="*/ f19 1 512029"/>
                <a:gd name="f26" fmla="*/ f20 1 5803776"/>
                <a:gd name="f27" fmla="*/ f21 1 512029"/>
                <a:gd name="f28" fmla="*/ f5 1 f15"/>
                <a:gd name="f29" fmla="*/ f6 1 f15"/>
                <a:gd name="f30" fmla="*/ f5 1 f16"/>
                <a:gd name="f31" fmla="*/ f7 1 f16"/>
                <a:gd name="f32" fmla="+- f22 0 f1"/>
                <a:gd name="f33" fmla="*/ f23 1 f15"/>
                <a:gd name="f34" fmla="*/ f24 1 f16"/>
                <a:gd name="f35" fmla="*/ f25 1 f16"/>
                <a:gd name="f36" fmla="*/ f26 1 f15"/>
                <a:gd name="f37" fmla="*/ f27 1 f16"/>
                <a:gd name="f38" fmla="*/ f28 f10 1"/>
                <a:gd name="f39" fmla="*/ f29 f10 1"/>
                <a:gd name="f40" fmla="*/ f31 f11 1"/>
                <a:gd name="f41" fmla="*/ f30 f11 1"/>
                <a:gd name="f42" fmla="*/ f33 f10 1"/>
                <a:gd name="f43" fmla="*/ f34 f11 1"/>
                <a:gd name="f44" fmla="*/ f35 f11 1"/>
                <a:gd name="f45" fmla="*/ f36 f10 1"/>
                <a:gd name="f46" fmla="*/ f37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2" y="f43"/>
                </a:cxn>
                <a:cxn ang="f32">
                  <a:pos x="f42" y="f44"/>
                </a:cxn>
                <a:cxn ang="f32">
                  <a:pos x="f45" y="f44"/>
                </a:cxn>
                <a:cxn ang="f32">
                  <a:pos x="f45" y="f46"/>
                </a:cxn>
              </a:cxnLst>
              <a:rect l="f38" t="f41" r="f39" b="f40"/>
              <a:pathLst>
                <a:path w="5803776" h="512029">
                  <a:moveTo>
                    <a:pt x="f6" y="f5"/>
                  </a:moveTo>
                  <a:lnTo>
                    <a:pt x="f6" y="f8"/>
                  </a:lnTo>
                  <a:lnTo>
                    <a:pt x="f5" y="f8"/>
                  </a:lnTo>
                  <a:lnTo>
                    <a:pt x="f5" y="f7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2077184" tIns="190022" rIns="2077184" bIns="190022" anchor="ctr" anchorCtr="1" compatLnSpc="1"/>
            <a:lstStyle/>
            <a:p>
              <a:pPr algn="ctr" defTabSz="166735">
                <a:lnSpc>
                  <a:spcPct val="90000"/>
                </a:lnSpc>
                <a:spcAft>
                  <a:spcPts val="1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375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311015" y="583021"/>
              <a:ext cx="2325054" cy="162677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74696" tIns="74696" rIns="74696" bIns="74696" anchor="ctr" anchorCtr="1" compatLnSpc="1"/>
            <a:lstStyle/>
            <a:p>
              <a:pPr algn="ctr" defTabSz="46685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Размещение проекта ПС </a:t>
              </a:r>
            </a:p>
            <a:p>
              <a:pPr algn="ctr" defTabSz="46685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 официальном сайте Минтруда России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864696" y="3203262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191409" tIns="32261" rIns="191409" bIns="32261" anchor="ctr" anchorCtr="1" compatLnSpc="1"/>
            <a:lstStyle/>
            <a:p>
              <a:pPr algn="ctr" defTabSz="166735">
                <a:lnSpc>
                  <a:spcPct val="90000"/>
                </a:lnSpc>
                <a:spcAft>
                  <a:spcPts val="1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375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507235" y="2541199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74696" tIns="74696" rIns="74696" bIns="74696" anchor="ctr" anchorCtr="1" compatLnSpc="1"/>
            <a:lstStyle/>
            <a:p>
              <a:pPr algn="ctr" defTabSz="46685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Общественное обсуждение проекта ПС в течение </a:t>
              </a:r>
            </a:p>
            <a:p>
              <a:pPr algn="ctr" defTabSz="46685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30 дней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5766581" y="3203262"/>
              <a:ext cx="512027" cy="91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2029"/>
                <a:gd name="f7" fmla="val 91440"/>
                <a:gd name="f8" fmla="val 45720"/>
                <a:gd name="f9" fmla="+- 0 0 -90"/>
                <a:gd name="f10" fmla="*/ f3 1 512029"/>
                <a:gd name="f11" fmla="*/ f4 1 91440"/>
                <a:gd name="f12" fmla="+- f7 0 f5"/>
                <a:gd name="f13" fmla="+- f6 0 f5"/>
                <a:gd name="f14" fmla="*/ f9 f0 1"/>
                <a:gd name="f15" fmla="*/ f13 1 512029"/>
                <a:gd name="f16" fmla="*/ f12 1 91440"/>
                <a:gd name="f17" fmla="*/ 0 f13 1"/>
                <a:gd name="f18" fmla="*/ 45720 f12 1"/>
                <a:gd name="f19" fmla="*/ 512029 f13 1"/>
                <a:gd name="f20" fmla="*/ f14 1 f2"/>
                <a:gd name="f21" fmla="*/ f17 1 512029"/>
                <a:gd name="f22" fmla="*/ f18 1 91440"/>
                <a:gd name="f23" fmla="*/ f19 1 512029"/>
                <a:gd name="f24" fmla="*/ f5 1 f15"/>
                <a:gd name="f25" fmla="*/ f6 1 f15"/>
                <a:gd name="f26" fmla="*/ f5 1 f16"/>
                <a:gd name="f27" fmla="*/ f7 1 f16"/>
                <a:gd name="f28" fmla="+- f20 0 f1"/>
                <a:gd name="f29" fmla="*/ f21 1 f15"/>
                <a:gd name="f30" fmla="*/ f22 1 f16"/>
                <a:gd name="f31" fmla="*/ f23 1 f15"/>
                <a:gd name="f32" fmla="*/ f24 f10 1"/>
                <a:gd name="f33" fmla="*/ f25 f10 1"/>
                <a:gd name="f34" fmla="*/ f27 f11 1"/>
                <a:gd name="f35" fmla="*/ f26 f11 1"/>
                <a:gd name="f36" fmla="*/ f29 f10 1"/>
                <a:gd name="f37" fmla="*/ f30 f11 1"/>
                <a:gd name="f38" fmla="*/ f31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6" y="f37"/>
                </a:cxn>
                <a:cxn ang="f28">
                  <a:pos x="f38" y="f37"/>
                </a:cxn>
              </a:cxnLst>
              <a:rect l="f32" t="f35" r="f33" b="f34"/>
              <a:pathLst>
                <a:path w="512029" h="91440">
                  <a:moveTo>
                    <a:pt x="f5" y="f8"/>
                  </a:moveTo>
                  <a:lnTo>
                    <a:pt x="f6" y="f8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191409" tIns="32261" rIns="191409" bIns="32261" anchor="ctr" anchorCtr="1" compatLnSpc="1"/>
            <a:lstStyle/>
            <a:p>
              <a:pPr algn="ctr" defTabSz="166735">
                <a:lnSpc>
                  <a:spcPct val="90000"/>
                </a:lnSpc>
                <a:spcAft>
                  <a:spcPts val="1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375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3409120" y="2541199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74696" tIns="74696" rIns="74696" bIns="74696" anchor="ctr" anchorCtr="1" compatLnSpc="1"/>
            <a:lstStyle/>
            <a:p>
              <a:pPr algn="ctr" defTabSz="46685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Направление проекта ПС </a:t>
              </a:r>
            </a:p>
            <a:p>
              <a:pPr algn="ctr" defTabSz="466852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в профильный федеральный орган исполнительной власти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599020" y="3954953"/>
              <a:ext cx="2891625" cy="48575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891625"/>
                <a:gd name="f7" fmla="val 485756"/>
                <a:gd name="f8" fmla="val 259978"/>
                <a:gd name="f9" fmla="+- 0 0 -90"/>
                <a:gd name="f10" fmla="*/ f3 1 2891625"/>
                <a:gd name="f11" fmla="*/ f4 1 485756"/>
                <a:gd name="f12" fmla="+- f7 0 f5"/>
                <a:gd name="f13" fmla="+- f6 0 f5"/>
                <a:gd name="f14" fmla="*/ f9 f0 1"/>
                <a:gd name="f15" fmla="*/ f13 1 2891625"/>
                <a:gd name="f16" fmla="*/ f12 1 485756"/>
                <a:gd name="f17" fmla="*/ 2891625 f13 1"/>
                <a:gd name="f18" fmla="*/ 0 f12 1"/>
                <a:gd name="f19" fmla="*/ 259978 f12 1"/>
                <a:gd name="f20" fmla="*/ 0 f13 1"/>
                <a:gd name="f21" fmla="*/ 485756 f12 1"/>
                <a:gd name="f22" fmla="*/ f14 1 f2"/>
                <a:gd name="f23" fmla="*/ f17 1 2891625"/>
                <a:gd name="f24" fmla="*/ f18 1 485756"/>
                <a:gd name="f25" fmla="*/ f19 1 485756"/>
                <a:gd name="f26" fmla="*/ f20 1 2891625"/>
                <a:gd name="f27" fmla="*/ f21 1 485756"/>
                <a:gd name="f28" fmla="*/ f5 1 f15"/>
                <a:gd name="f29" fmla="*/ f6 1 f15"/>
                <a:gd name="f30" fmla="*/ f5 1 f16"/>
                <a:gd name="f31" fmla="*/ f7 1 f16"/>
                <a:gd name="f32" fmla="+- f22 0 f1"/>
                <a:gd name="f33" fmla="*/ f23 1 f15"/>
                <a:gd name="f34" fmla="*/ f24 1 f16"/>
                <a:gd name="f35" fmla="*/ f25 1 f16"/>
                <a:gd name="f36" fmla="*/ f26 1 f15"/>
                <a:gd name="f37" fmla="*/ f27 1 f16"/>
                <a:gd name="f38" fmla="*/ f28 f10 1"/>
                <a:gd name="f39" fmla="*/ f29 f10 1"/>
                <a:gd name="f40" fmla="*/ f31 f11 1"/>
                <a:gd name="f41" fmla="*/ f30 f11 1"/>
                <a:gd name="f42" fmla="*/ f33 f10 1"/>
                <a:gd name="f43" fmla="*/ f34 f11 1"/>
                <a:gd name="f44" fmla="*/ f35 f11 1"/>
                <a:gd name="f45" fmla="*/ f36 f10 1"/>
                <a:gd name="f46" fmla="*/ f37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2" y="f43"/>
                </a:cxn>
                <a:cxn ang="f32">
                  <a:pos x="f42" y="f44"/>
                </a:cxn>
                <a:cxn ang="f32">
                  <a:pos x="f45" y="f44"/>
                </a:cxn>
                <a:cxn ang="f32">
                  <a:pos x="f45" y="f46"/>
                </a:cxn>
              </a:cxnLst>
              <a:rect l="f38" t="f41" r="f39" b="f40"/>
              <a:pathLst>
                <a:path w="2891625" h="485756">
                  <a:moveTo>
                    <a:pt x="f6" y="f5"/>
                  </a:moveTo>
                  <a:lnTo>
                    <a:pt x="f6" y="f8"/>
                  </a:lnTo>
                  <a:lnTo>
                    <a:pt x="f5" y="f8"/>
                  </a:lnTo>
                  <a:lnTo>
                    <a:pt x="f5" y="f7"/>
                  </a:lnTo>
                </a:path>
              </a:pathLst>
            </a:custGeom>
            <a:noFill/>
            <a:ln w="9528">
              <a:solidFill>
                <a:srgbClr val="82746A"/>
              </a:solidFill>
              <a:prstDash val="solid"/>
              <a:tailEnd type="arrow"/>
            </a:ln>
          </p:spPr>
          <p:txBody>
            <a:bodyPr vert="horz" wrap="square" lIns="1039079" tIns="180172" rIns="1039079" bIns="180165" anchor="ctr" anchorCtr="1" compatLnSpc="1"/>
            <a:lstStyle/>
            <a:p>
              <a:pPr algn="ctr" defTabSz="166735">
                <a:lnSpc>
                  <a:spcPct val="90000"/>
                </a:lnSpc>
                <a:spcAft>
                  <a:spcPts val="1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375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6311015" y="2541199"/>
              <a:ext cx="2359261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359258"/>
                <a:gd name="f7" fmla="val 1415555"/>
                <a:gd name="f8" fmla="+- 0 0 -90"/>
                <a:gd name="f9" fmla="*/ f3 1 2359258"/>
                <a:gd name="f10" fmla="*/ f4 1 1415555"/>
                <a:gd name="f11" fmla="+- f7 0 f5"/>
                <a:gd name="f12" fmla="+- f6 0 f5"/>
                <a:gd name="f13" fmla="*/ f8 f0 1"/>
                <a:gd name="f14" fmla="*/ f12 1 2359258"/>
                <a:gd name="f15" fmla="*/ f11 1 1415555"/>
                <a:gd name="f16" fmla="*/ 0 f12 1"/>
                <a:gd name="f17" fmla="*/ 0 f11 1"/>
                <a:gd name="f18" fmla="*/ 2359258 f12 1"/>
                <a:gd name="f19" fmla="*/ 1415555 f11 1"/>
                <a:gd name="f20" fmla="*/ f13 1 f2"/>
                <a:gd name="f21" fmla="*/ f16 1 2359258"/>
                <a:gd name="f22" fmla="*/ f17 1 1415555"/>
                <a:gd name="f23" fmla="*/ f18 1 2359258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359258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74696" tIns="74696" rIns="74696" bIns="74696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Подготовка федеральным органом исполнительной власти замечаний и предложений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11231" y="4473116"/>
              <a:ext cx="8175558" cy="14155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75563"/>
                <a:gd name="f7" fmla="val 1415555"/>
                <a:gd name="f8" fmla="+- 0 0 -90"/>
                <a:gd name="f9" fmla="*/ f3 1 8175563"/>
                <a:gd name="f10" fmla="*/ f4 1 1415555"/>
                <a:gd name="f11" fmla="+- f7 0 f5"/>
                <a:gd name="f12" fmla="+- f6 0 f5"/>
                <a:gd name="f13" fmla="*/ f8 f0 1"/>
                <a:gd name="f14" fmla="*/ f12 1 8175563"/>
                <a:gd name="f15" fmla="*/ f11 1 1415555"/>
                <a:gd name="f16" fmla="*/ 0 f12 1"/>
                <a:gd name="f17" fmla="*/ 0 f11 1"/>
                <a:gd name="f18" fmla="*/ 8175563 f12 1"/>
                <a:gd name="f19" fmla="*/ 1415555 f11 1"/>
                <a:gd name="f20" fmla="*/ f13 1 f2"/>
                <a:gd name="f21" fmla="*/ f16 1 8175563"/>
                <a:gd name="f22" fmla="*/ f17 1 1415555"/>
                <a:gd name="f23" fmla="*/ f18 1 8175563"/>
                <a:gd name="f24" fmla="*/ f19 1 1415555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175563" h="1415555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FFFFFF"/>
            </a:solidFill>
            <a:ln w="25402">
              <a:solidFill>
                <a:srgbClr val="786B62"/>
              </a:solidFill>
              <a:prstDash val="solid"/>
            </a:ln>
          </p:spPr>
          <p:txBody>
            <a:bodyPr vert="horz" wrap="square" lIns="80033" tIns="80033" rIns="80033" bIns="80033" anchor="ctr" anchorCtr="1" compatLnSpc="1"/>
            <a:lstStyle/>
            <a:p>
              <a:pPr algn="ctr" defTabSz="50019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5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Направление проекта профессионального стандарта, результатов его общественного обсуждения и рассмотрения федеральным органом исполнительной власти в </a:t>
              </a:r>
            </a:p>
            <a:p>
              <a:pPr algn="ctr" defTabSz="50019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5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Национальный совет при Президента Российской Федерации по профессиональным квалификациям</a:t>
              </a:r>
              <a:endParaRPr lang="ru-RU" sz="1500" dirty="0">
                <a:solidFill>
                  <a:srgbClr val="000000"/>
                </a:solidFill>
                <a:latin typeface="Times New Roman" pitchFamily="18"/>
                <a:cs typeface="Times New Roman" pitchFamily="1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731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Содержимое 3"/>
          <p:cNvGrpSpPr/>
          <p:nvPr/>
        </p:nvGrpSpPr>
        <p:grpSpPr>
          <a:xfrm>
            <a:off x="627623" y="1085240"/>
            <a:ext cx="8228871" cy="4340781"/>
            <a:chOff x="326596" y="304800"/>
            <a:chExt cx="8770001" cy="5786201"/>
          </a:xfrm>
        </p:grpSpPr>
        <p:sp>
          <p:nvSpPr>
            <p:cNvPr id="3" name="Полилиния 2"/>
            <p:cNvSpPr/>
            <p:nvPr/>
          </p:nvSpPr>
          <p:spPr>
            <a:xfrm>
              <a:off x="570293" y="304800"/>
              <a:ext cx="8526304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26307"/>
                <a:gd name="f7" fmla="val 1065229"/>
                <a:gd name="f8" fmla="val 106523"/>
                <a:gd name="f9" fmla="val 47692"/>
                <a:gd name="f10" fmla="val 8419784"/>
                <a:gd name="f11" fmla="val 8478615"/>
                <a:gd name="f12" fmla="val 958706"/>
                <a:gd name="f13" fmla="val 1017537"/>
                <a:gd name="f14" fmla="+- 0 0 -90"/>
                <a:gd name="f15" fmla="*/ f3 1 8526307"/>
                <a:gd name="f16" fmla="*/ f4 1 1065229"/>
                <a:gd name="f17" fmla="+- f7 0 f5"/>
                <a:gd name="f18" fmla="+- f6 0 f5"/>
                <a:gd name="f19" fmla="*/ f14 f0 1"/>
                <a:gd name="f20" fmla="*/ f18 1 8526307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8419784 f18 1"/>
                <a:gd name="f27" fmla="*/ 8526307 f18 1"/>
                <a:gd name="f28" fmla="*/ 958706 f17 1"/>
                <a:gd name="f29" fmla="*/ 1065229 f17 1"/>
                <a:gd name="f30" fmla="*/ f19 1 f2"/>
                <a:gd name="f31" fmla="*/ f22 1 8526307"/>
                <a:gd name="f32" fmla="*/ f23 1 1065229"/>
                <a:gd name="f33" fmla="*/ f24 1 8526307"/>
                <a:gd name="f34" fmla="*/ f25 1 1065229"/>
                <a:gd name="f35" fmla="*/ f26 1 8526307"/>
                <a:gd name="f36" fmla="*/ f27 1 8526307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526307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9140" tIns="69140" rIns="69140" bIns="69140" anchor="ctr" anchorCtr="1" compatLnSpc="1"/>
            <a:lstStyle/>
            <a:p>
              <a:pPr algn="ctr" defTabSz="533544">
                <a:lnSpc>
                  <a:spcPct val="90000"/>
                </a:lnSpc>
                <a:spcAft>
                  <a:spcPts val="525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Рассмотрение </a:t>
              </a: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Национальным советом при Президенте Российской Федерации по профессиональным квалификациям </a:t>
              </a: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проекта профессионального </a:t>
              </a:r>
              <a:r>
                <a:rPr lang="ru-RU" sz="135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стандарта</a:t>
              </a:r>
              <a:endParaRPr lang="ru-RU" sz="1350" dirty="0">
                <a:solidFill>
                  <a:srgbClr val="000000"/>
                </a:solidFill>
                <a:latin typeface="Times New Roman" pitchFamily="18"/>
                <a:cs typeface="Times New Roman" pitchFamily="18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326596" y="1561658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5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Рекомендации об утверждении</a:t>
              </a: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326596" y="2716362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Минтруд России принимает решение  на основании заключения 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26596" y="3871066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Утверждение  и внесений сведений о профессиональном стандарте в реестр профессиональных стандартов</a:t>
              </a: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3244053" y="1561658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5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Рекомендации о доработке</a:t>
              </a: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244053" y="2716362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Минтруд России принимает решение  на основании заключения 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244053" y="3871066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Проект профессионального стандарта отправляется разработчику на доработку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244053" y="5025771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Повторное рассмотрение </a:t>
              </a: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Национальным </a:t>
              </a: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советом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161519" y="1561658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5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Рекомендации  об отклонении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6161519" y="2716362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Минтруд России </a:t>
              </a: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принимает решение  на основании заключения </a:t>
              </a: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Национального </a:t>
              </a: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совета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161519" y="3960541"/>
              <a:ext cx="2691380" cy="106523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691384"/>
                <a:gd name="f7" fmla="val 1065229"/>
                <a:gd name="f8" fmla="val 106523"/>
                <a:gd name="f9" fmla="val 47692"/>
                <a:gd name="f10" fmla="val 2584861"/>
                <a:gd name="f11" fmla="val 2643692"/>
                <a:gd name="f12" fmla="val 958706"/>
                <a:gd name="f13" fmla="val 1017537"/>
                <a:gd name="f14" fmla="+- 0 0 -90"/>
                <a:gd name="f15" fmla="*/ f3 1 2691384"/>
                <a:gd name="f16" fmla="*/ f4 1 1065229"/>
                <a:gd name="f17" fmla="+- f7 0 f5"/>
                <a:gd name="f18" fmla="+- f6 0 f5"/>
                <a:gd name="f19" fmla="*/ f14 f0 1"/>
                <a:gd name="f20" fmla="*/ f18 1 2691384"/>
                <a:gd name="f21" fmla="*/ f17 1 1065229"/>
                <a:gd name="f22" fmla="*/ 0 f18 1"/>
                <a:gd name="f23" fmla="*/ 106523 f17 1"/>
                <a:gd name="f24" fmla="*/ 106523 f18 1"/>
                <a:gd name="f25" fmla="*/ 0 f17 1"/>
                <a:gd name="f26" fmla="*/ 2584861 f18 1"/>
                <a:gd name="f27" fmla="*/ 2691384 f18 1"/>
                <a:gd name="f28" fmla="*/ 958706 f17 1"/>
                <a:gd name="f29" fmla="*/ 1065229 f17 1"/>
                <a:gd name="f30" fmla="*/ f19 1 f2"/>
                <a:gd name="f31" fmla="*/ f22 1 2691384"/>
                <a:gd name="f32" fmla="*/ f23 1 1065229"/>
                <a:gd name="f33" fmla="*/ f24 1 2691384"/>
                <a:gd name="f34" fmla="*/ f25 1 1065229"/>
                <a:gd name="f35" fmla="*/ f26 1 2691384"/>
                <a:gd name="f36" fmla="*/ f27 1 2691384"/>
                <a:gd name="f37" fmla="*/ f28 1 1065229"/>
                <a:gd name="f38" fmla="*/ f29 1 106522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691384" h="106522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w="38103">
              <a:solidFill>
                <a:srgbClr val="786B62"/>
              </a:solidFill>
              <a:prstDash val="solid"/>
            </a:ln>
            <a:effectLst>
              <a:outerShdw dist="19997" dir="5400000" algn="tl">
                <a:srgbClr val="000000">
                  <a:alpha val="38000"/>
                </a:srgbClr>
              </a:outerShdw>
            </a:effectLst>
          </p:spPr>
          <p:txBody>
            <a:bodyPr vert="horz" wrap="square" lIns="63419" tIns="63419" rIns="63419" bIns="63419" anchor="ctr" anchorCtr="1" compatLnSpc="1"/>
            <a:lstStyle/>
            <a:p>
              <a:pPr algn="ctr" defTabSz="466852">
                <a:lnSpc>
                  <a:spcPct val="90000"/>
                </a:lnSpc>
                <a:spcAft>
                  <a:spcPts val="45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200" dirty="0">
                  <a:solidFill>
                    <a:srgbClr val="000000"/>
                  </a:solidFill>
                  <a:latin typeface="Times New Roman" pitchFamily="18"/>
                  <a:cs typeface="Times New Roman" pitchFamily="18"/>
                </a:rPr>
                <a:t>Решение об отклонении проекта профессионального стандарта направляется разработчику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0562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12976</TotalTime>
  <Words>1609</Words>
  <Application>Microsoft Office PowerPoint</Application>
  <PresentationFormat>Экран (4:3)</PresentationFormat>
  <Paragraphs>259</Paragraphs>
  <Slides>22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Helios</vt:lpstr>
      <vt:lpstr>Lucida Sans Unicode</vt:lpstr>
      <vt:lpstr>Tahoma</vt:lpstr>
      <vt:lpstr>Times New Roman</vt:lpstr>
      <vt:lpstr>Wingdings</vt:lpstr>
      <vt:lpstr>Ретро</vt:lpstr>
      <vt:lpstr>  Развитие системы профессиональных квалификаций    ФГБУ «Научно-исследовательский институт труда и социального страхования» Минтруда России  И.А. Волошина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на 2015 г.</vt:lpstr>
      <vt:lpstr>Национальный справочник востребованных, перспективных и новых профессий</vt:lpstr>
      <vt:lpstr>Презентация PowerPoint</vt:lpstr>
      <vt:lpstr>Презентация PowerPoint</vt:lpstr>
      <vt:lpstr>МЕТОДЫ  СБОРА ДАННЫХ ДЛЯ ФОРМИРОВАНИЯ СПИСКА ПРОФЕССИЙ (СПЕЦИАЛЬНОСТЕЙ), ВОСТРЕБОВАННЫХ НА РЫНКЕ ТРУДА, НОВЫХ И ПЕРСПЕКТИВНЫХ ПРОФЕССИЙ, СПЕЦИАЛЬНОСТЕЙ</vt:lpstr>
      <vt:lpstr>СТРУКТУРА СПРАВОЧНИКА</vt:lpstr>
      <vt:lpstr>Презентация PowerPoint</vt:lpstr>
      <vt:lpstr>Презентация PowerPoint</vt:lpstr>
      <vt:lpstr> Предварительные результаты анкетирования  Общая информация </vt:lpstr>
      <vt:lpstr>Размер организаций, принявших участие в анкетировании (% организаций)</vt:lpstr>
      <vt:lpstr> Тип организаций, принявших участие в анкетировании (количество организаций)</vt:lpstr>
      <vt:lpstr>Критерии востребованности профессии  (% от количества профессий)</vt:lpstr>
      <vt:lpstr>ИНФОРМАЦИОННОЕ СОПРОВОЖДЕНИЕ РАЗРАБОТКИ СПРАВОЧНИКА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Учетная запись Майкрософт</cp:lastModifiedBy>
  <cp:revision>1005</cp:revision>
  <cp:lastPrinted>2014-11-17T12:41:02Z</cp:lastPrinted>
  <dcterms:created xsi:type="dcterms:W3CDTF">2012-09-14T15:26:24Z</dcterms:created>
  <dcterms:modified xsi:type="dcterms:W3CDTF">2015-06-04T19:10:53Z</dcterms:modified>
</cp:coreProperties>
</file>