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85" r:id="rId3"/>
    <p:sldId id="289" r:id="rId4"/>
    <p:sldId id="293" r:id="rId5"/>
    <p:sldId id="292" r:id="rId6"/>
    <p:sldId id="290" r:id="rId7"/>
  </p:sldIdLst>
  <p:sldSz cx="12192000" cy="6858000"/>
  <p:notesSz cx="12192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D396B"/>
    <a:srgbClr val="9D9D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714" y="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16804" y="399288"/>
            <a:ext cx="10958390" cy="4673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12/20/2022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7F7F7F"/>
                </a:solidFill>
                <a:latin typeface="Tahoma"/>
                <a:cs typeface="Tahoma"/>
              </a:defRPr>
            </a:lvl1pPr>
          </a:lstStyle>
          <a:p>
            <a:pPr marL="66675">
              <a:lnSpc>
                <a:spcPct val="100000"/>
              </a:lnSpc>
              <a:spcBef>
                <a:spcPts val="75"/>
              </a:spcBef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12/20/2022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7F7F7F"/>
                </a:solidFill>
                <a:latin typeface="Tahoma"/>
                <a:cs typeface="Tahoma"/>
              </a:defRPr>
            </a:lvl1pPr>
          </a:lstStyle>
          <a:p>
            <a:pPr marL="66675">
              <a:lnSpc>
                <a:spcPct val="100000"/>
              </a:lnSpc>
              <a:spcBef>
                <a:spcPts val="75"/>
              </a:spcBef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16804" y="1601723"/>
            <a:ext cx="3899535" cy="43294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12/20/2022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7F7F7F"/>
                </a:solidFill>
                <a:latin typeface="Tahoma"/>
                <a:cs typeface="Tahoma"/>
              </a:defRPr>
            </a:lvl1pPr>
          </a:lstStyle>
          <a:p>
            <a:pPr marL="66675">
              <a:lnSpc>
                <a:spcPct val="100000"/>
              </a:lnSpc>
              <a:spcBef>
                <a:spcPts val="75"/>
              </a:spcBef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7999"/>
                </a:lnTo>
                <a:lnTo>
                  <a:pt x="12192000" y="6857999"/>
                </a:lnTo>
                <a:lnTo>
                  <a:pt x="12192000" y="0"/>
                </a:lnTo>
                <a:close/>
              </a:path>
            </a:pathLst>
          </a:custGeom>
          <a:solidFill>
            <a:srgbClr val="F327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12/20/2022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7F7F7F"/>
                </a:solidFill>
                <a:latin typeface="Tahoma"/>
                <a:cs typeface="Tahoma"/>
              </a:defRPr>
            </a:lvl1pPr>
          </a:lstStyle>
          <a:p>
            <a:pPr marL="66675">
              <a:lnSpc>
                <a:spcPct val="100000"/>
              </a:lnSpc>
              <a:spcBef>
                <a:spcPts val="75"/>
              </a:spcBef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12/20/2022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7F7F7F"/>
                </a:solidFill>
                <a:latin typeface="Tahoma"/>
                <a:cs typeface="Tahoma"/>
              </a:defRPr>
            </a:lvl1pPr>
          </a:lstStyle>
          <a:p>
            <a:pPr marL="66675">
              <a:lnSpc>
                <a:spcPct val="100000"/>
              </a:lnSpc>
              <a:spcBef>
                <a:spcPts val="75"/>
              </a:spcBef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52473" y="2198115"/>
            <a:ext cx="10887052" cy="1193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43888" y="1980460"/>
            <a:ext cx="11022965" cy="39789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12/20/2022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338975" y="6153403"/>
            <a:ext cx="261620" cy="2082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7F7F7F"/>
                </a:solidFill>
                <a:latin typeface="Tahoma"/>
                <a:cs typeface="Tahoma"/>
              </a:defRPr>
            </a:lvl1pPr>
          </a:lstStyle>
          <a:p>
            <a:pPr marL="66675">
              <a:lnSpc>
                <a:spcPct val="100000"/>
              </a:lnSpc>
              <a:spcBef>
                <a:spcPts val="75"/>
              </a:spcBef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077120" y="1389393"/>
            <a:ext cx="5114879" cy="5468606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09600" y="2971800"/>
            <a:ext cx="8567728" cy="6027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4595"/>
              </a:lnSpc>
              <a:spcBef>
                <a:spcPts val="100"/>
              </a:spcBef>
            </a:pPr>
            <a:r>
              <a:rPr lang="ru-RU" spc="-170" dirty="0"/>
              <a:t>НАИМЕНОВАНИЕ ПРОЕКТА</a:t>
            </a:r>
            <a:endParaRPr sz="3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35CE115A-F630-4020-9A7A-8C3ED4CC976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381000"/>
            <a:ext cx="3352800" cy="88317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3A382AD-9BF9-8F7E-AEC7-522D0A4EFDB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39069"/>
          <a:stretch/>
        </p:blipFill>
        <p:spPr>
          <a:xfrm>
            <a:off x="9747498" y="205741"/>
            <a:ext cx="2292102" cy="326864"/>
          </a:xfrm>
          <a:prstGeom prst="rect">
            <a:avLst/>
          </a:prstGeom>
        </p:spPr>
      </p:pic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C02BCC16-9185-4569-9E2B-78043F101546}"/>
              </a:ext>
            </a:extLst>
          </p:cNvPr>
          <p:cNvSpPr/>
          <p:nvPr/>
        </p:nvSpPr>
        <p:spPr>
          <a:xfrm>
            <a:off x="804055" y="5181075"/>
            <a:ext cx="1116481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/>
              <a:t>ЗАДАЧИ ПРОЕКТА:</a:t>
            </a:r>
            <a:r>
              <a:rPr lang="ru-RU" sz="1600" b="1" dirty="0"/>
              <a:t> </a:t>
            </a:r>
            <a:r>
              <a:rPr lang="ru-RU" sz="1200" i="1" dirty="0">
                <a:solidFill>
                  <a:schemeClr val="bg1">
                    <a:lumMod val="50000"/>
                  </a:schemeClr>
                </a:solidFill>
              </a:rPr>
              <a:t>(Конкретные действия, которые позволяют достичь цели проекта)</a:t>
            </a:r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39ED054D-FD01-4D01-A195-FA08C8CEF56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992" y="3566518"/>
            <a:ext cx="552679" cy="550179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3F1AC95F-6FC8-4BCC-84D4-C226B101BF56}"/>
              </a:ext>
            </a:extLst>
          </p:cNvPr>
          <p:cNvSpPr txBox="1"/>
          <p:nvPr/>
        </p:nvSpPr>
        <p:spPr>
          <a:xfrm>
            <a:off x="11722608" y="6295119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2</a:t>
            </a:r>
          </a:p>
        </p:txBody>
      </p: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id="{CD995619-303B-4C7B-A74D-C9274D698C97}"/>
              </a:ext>
            </a:extLst>
          </p:cNvPr>
          <p:cNvSpPr/>
          <p:nvPr/>
        </p:nvSpPr>
        <p:spPr>
          <a:xfrm>
            <a:off x="734815" y="768063"/>
            <a:ext cx="1092378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/>
              <a:t>ЦЕЛЬ ПРОЕКТА: </a:t>
            </a:r>
            <a:r>
              <a:rPr lang="ru-RU" sz="1200" i="1" dirty="0">
                <a:solidFill>
                  <a:schemeClr val="bg1">
                    <a:lumMod val="50000"/>
                  </a:schemeClr>
                </a:solidFill>
              </a:rPr>
              <a:t>(Цель проекта должна отражать ожидаемый полезный эффект от реализации проекта, иметь сроки достижения, быть измеримой и достижимой в реальных условиях, в которых реализуется проект )</a:t>
            </a:r>
          </a:p>
          <a:p>
            <a:endParaRPr lang="ru-RU" sz="1600" b="1" dirty="0"/>
          </a:p>
        </p:txBody>
      </p:sp>
      <p:pic>
        <p:nvPicPr>
          <p:cNvPr id="29" name="Рисунок 28">
            <a:extLst>
              <a:ext uri="{FF2B5EF4-FFF2-40B4-BE49-F238E27FC236}">
                <a16:creationId xmlns:a16="http://schemas.microsoft.com/office/drawing/2014/main" id="{7EC5F848-A06D-497D-B7DB-C0FE793EBC0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276" y="733252"/>
            <a:ext cx="550179" cy="550179"/>
          </a:xfrm>
          <a:prstGeom prst="rect">
            <a:avLst/>
          </a:prstGeom>
        </p:spPr>
      </p:pic>
      <p:sp>
        <p:nvSpPr>
          <p:cNvPr id="11" name="object 5">
            <a:extLst>
              <a:ext uri="{FF2B5EF4-FFF2-40B4-BE49-F238E27FC236}">
                <a16:creationId xmlns:a16="http://schemas.microsoft.com/office/drawing/2014/main" id="{5DE85C6A-13BB-4748-A0BE-ADD96C08BD1B}"/>
              </a:ext>
            </a:extLst>
          </p:cNvPr>
          <p:cNvSpPr txBox="1">
            <a:spLocks/>
          </p:cNvSpPr>
          <p:nvPr/>
        </p:nvSpPr>
        <p:spPr>
          <a:xfrm>
            <a:off x="192389" y="121389"/>
            <a:ext cx="7917597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4000" b="1" i="0">
                <a:solidFill>
                  <a:schemeClr val="tx1"/>
                </a:solidFill>
                <a:latin typeface="Tahoma"/>
                <a:ea typeface="+mj-ea"/>
                <a:cs typeface="Tahoma"/>
              </a:defRPr>
            </a:lvl1pPr>
          </a:lstStyle>
          <a:p>
            <a:pPr marL="12700">
              <a:spcBef>
                <a:spcPts val="100"/>
              </a:spcBef>
            </a:pPr>
            <a:r>
              <a:rPr lang="ru-RU" sz="2400" kern="0" spc="-170" dirty="0"/>
              <a:t>НАИМЕНОВАНИЕ ПРОЕКТА </a:t>
            </a:r>
            <a:endParaRPr lang="ru-RU" sz="1600" i="1" kern="1200" dirty="0">
              <a:solidFill>
                <a:srgbClr val="C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F1487225-A97E-4D8A-AE1C-9A06451F72D9}"/>
              </a:ext>
            </a:extLst>
          </p:cNvPr>
          <p:cNvSpPr/>
          <p:nvPr/>
        </p:nvSpPr>
        <p:spPr>
          <a:xfrm>
            <a:off x="756671" y="2180074"/>
            <a:ext cx="11181405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/>
              <a:t>ЗАКАЗЧИКИ РЕЗУЛЬТАТА:  </a:t>
            </a:r>
            <a:r>
              <a:rPr lang="ru-RU" sz="1200" i="1" dirty="0">
                <a:solidFill>
                  <a:schemeClr val="bg1">
                    <a:lumMod val="50000"/>
                  </a:schemeClr>
                </a:solidFill>
              </a:rPr>
              <a:t>(Наличие индустриального (внешнего) партнера, заинтересованного в результатах проекта или в совместной реализации (возможно представить логотипы партнеров), участников консорциумов)</a:t>
            </a: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4365E789-0569-4646-87B4-172E4249FB2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992" y="2121237"/>
            <a:ext cx="552679" cy="550179"/>
          </a:xfrm>
          <a:prstGeom prst="rect">
            <a:avLst/>
          </a:prstGeom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2EC137F2-82CC-40B3-9687-7C20C01774E1}"/>
              </a:ext>
            </a:extLst>
          </p:cNvPr>
          <p:cNvSpPr/>
          <p:nvPr/>
        </p:nvSpPr>
        <p:spPr>
          <a:xfrm>
            <a:off x="753103" y="3695315"/>
            <a:ext cx="960729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/>
              <a:t>ОПИСАНИЕ ПРОЕКТА: </a:t>
            </a:r>
            <a:r>
              <a:rPr lang="ru-RU" sz="1200" i="1" dirty="0">
                <a:solidFill>
                  <a:schemeClr val="bg1">
                    <a:lumMod val="50000"/>
                  </a:schemeClr>
                </a:solidFill>
              </a:rPr>
              <a:t>(Объяснение его идеи и контекста, суть и преимущества проекта)  </a:t>
            </a:r>
          </a:p>
        </p:txBody>
      </p:sp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87F751EE-8D65-464F-B2FD-40F7EDFA80D8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607" y="5028093"/>
            <a:ext cx="647448" cy="644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55150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92389" y="121389"/>
            <a:ext cx="7917597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ru-RU" sz="2400" spc="-170" dirty="0"/>
              <a:t>НАИМЕНОВАНИЕ ПРОЕКТА </a:t>
            </a:r>
            <a:endParaRPr lang="ru-RU" sz="1600" i="1" kern="1200" dirty="0">
              <a:solidFill>
                <a:srgbClr val="C00000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3A382AD-9BF9-8F7E-AEC7-522D0A4EFDB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39069"/>
          <a:stretch/>
        </p:blipFill>
        <p:spPr>
          <a:xfrm>
            <a:off x="9747498" y="205741"/>
            <a:ext cx="2292102" cy="326864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DB874B0D-5C44-4B7F-9D08-BFA6AE881B34}"/>
              </a:ext>
            </a:extLst>
          </p:cNvPr>
          <p:cNvSpPr txBox="1"/>
          <p:nvPr/>
        </p:nvSpPr>
        <p:spPr>
          <a:xfrm>
            <a:off x="838474" y="792061"/>
            <a:ext cx="1103653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/>
              <a:t>КОМАНДА ПРОЕКТА:</a:t>
            </a:r>
            <a:br>
              <a:rPr lang="ru-RU" sz="1400" b="1" dirty="0"/>
            </a:br>
            <a:r>
              <a:rPr lang="ru-RU" sz="1200" i="1" dirty="0">
                <a:solidFill>
                  <a:schemeClr val="bg1">
                    <a:lumMod val="50000"/>
                  </a:schemeClr>
                </a:solidFill>
              </a:rPr>
              <a:t>(количество членов команды определяется руководителем проекта самостоятельно и может включать внешних участников):</a:t>
            </a:r>
          </a:p>
          <a:p>
            <a:endParaRPr lang="ru-RU" sz="1200" i="1" dirty="0">
              <a:solidFill>
                <a:schemeClr val="bg1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200" i="1" dirty="0"/>
          </a:p>
        </p:txBody>
      </p:sp>
      <p:pic>
        <p:nvPicPr>
          <p:cNvPr id="36" name="Рисунок 35" descr="Женский профиль">
            <a:extLst>
              <a:ext uri="{FF2B5EF4-FFF2-40B4-BE49-F238E27FC236}">
                <a16:creationId xmlns:a16="http://schemas.microsoft.com/office/drawing/2014/main" id="{8FC87306-0831-473A-848E-9416CE02DE9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218439" y="1532962"/>
            <a:ext cx="1264556" cy="1264556"/>
          </a:xfrm>
          <a:prstGeom prst="rect">
            <a:avLst/>
          </a:prstGeom>
        </p:spPr>
      </p:pic>
      <p:pic>
        <p:nvPicPr>
          <p:cNvPr id="37" name="Рисунок 36" descr="Мужской профиль">
            <a:extLst>
              <a:ext uri="{FF2B5EF4-FFF2-40B4-BE49-F238E27FC236}">
                <a16:creationId xmlns:a16="http://schemas.microsoft.com/office/drawing/2014/main" id="{C740B92E-70A6-4BB7-876E-0BF3F99E1AE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008080" y="1532962"/>
            <a:ext cx="1260046" cy="1260046"/>
          </a:xfrm>
          <a:prstGeom prst="rect">
            <a:avLst/>
          </a:prstGeom>
        </p:spPr>
      </p:pic>
      <p:sp>
        <p:nvSpPr>
          <p:cNvPr id="38" name="Прямоугольник 37">
            <a:extLst>
              <a:ext uri="{FF2B5EF4-FFF2-40B4-BE49-F238E27FC236}">
                <a16:creationId xmlns:a16="http://schemas.microsoft.com/office/drawing/2014/main" id="{3867C62F-E96A-40C2-94D8-2B1536328DD7}"/>
              </a:ext>
            </a:extLst>
          </p:cNvPr>
          <p:cNvSpPr/>
          <p:nvPr/>
        </p:nvSpPr>
        <p:spPr>
          <a:xfrm>
            <a:off x="1964983" y="2730368"/>
            <a:ext cx="182907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i="1" dirty="0"/>
              <a:t>ФИО, должность,</a:t>
            </a:r>
          </a:p>
          <a:p>
            <a:r>
              <a:rPr lang="ru-RU" sz="1400" i="1" dirty="0"/>
              <a:t> роль в проекте </a:t>
            </a:r>
          </a:p>
        </p:txBody>
      </p:sp>
      <p:sp>
        <p:nvSpPr>
          <p:cNvPr id="39" name="Прямоугольник 38">
            <a:extLst>
              <a:ext uri="{FF2B5EF4-FFF2-40B4-BE49-F238E27FC236}">
                <a16:creationId xmlns:a16="http://schemas.microsoft.com/office/drawing/2014/main" id="{0C39A302-6EC3-4AF2-8064-4BE6C5FE10C2}"/>
              </a:ext>
            </a:extLst>
          </p:cNvPr>
          <p:cNvSpPr/>
          <p:nvPr/>
        </p:nvSpPr>
        <p:spPr>
          <a:xfrm>
            <a:off x="3810000" y="2757046"/>
            <a:ext cx="204118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i="1" dirty="0"/>
              <a:t>ФИО, должность,</a:t>
            </a:r>
          </a:p>
          <a:p>
            <a:r>
              <a:rPr lang="ru-RU" sz="1400" i="1" dirty="0"/>
              <a:t> роль в проекте </a:t>
            </a:r>
          </a:p>
        </p:txBody>
      </p:sp>
      <p:pic>
        <p:nvPicPr>
          <p:cNvPr id="40" name="Рисунок 39" descr="Мужской профиль">
            <a:extLst>
              <a:ext uri="{FF2B5EF4-FFF2-40B4-BE49-F238E27FC236}">
                <a16:creationId xmlns:a16="http://schemas.microsoft.com/office/drawing/2014/main" id="{A610DE2C-2059-4C77-A442-E7DC3F9A1BD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748715" y="1487730"/>
            <a:ext cx="1260046" cy="1260046"/>
          </a:xfrm>
          <a:prstGeom prst="rect">
            <a:avLst/>
          </a:prstGeom>
        </p:spPr>
      </p:pic>
      <p:sp>
        <p:nvSpPr>
          <p:cNvPr id="41" name="Прямоугольник 40">
            <a:extLst>
              <a:ext uri="{FF2B5EF4-FFF2-40B4-BE49-F238E27FC236}">
                <a16:creationId xmlns:a16="http://schemas.microsoft.com/office/drawing/2014/main" id="{95E2678F-6B96-43A7-884A-6C4AC39C1E03}"/>
              </a:ext>
            </a:extLst>
          </p:cNvPr>
          <p:cNvSpPr/>
          <p:nvPr/>
        </p:nvSpPr>
        <p:spPr>
          <a:xfrm>
            <a:off x="5550635" y="2711814"/>
            <a:ext cx="204118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i="1" dirty="0"/>
              <a:t>ФИО, </a:t>
            </a:r>
            <a:r>
              <a:rPr lang="ru-RU" sz="1400" i="1" dirty="0"/>
              <a:t>должность</a:t>
            </a:r>
            <a:r>
              <a:rPr lang="ru-RU" sz="1600" i="1" dirty="0"/>
              <a:t>,</a:t>
            </a:r>
          </a:p>
          <a:p>
            <a:r>
              <a:rPr lang="ru-RU" sz="1600" i="1" dirty="0"/>
              <a:t> роль в </a:t>
            </a:r>
            <a:r>
              <a:rPr lang="ru-RU" sz="1400" i="1" dirty="0"/>
              <a:t>проекте</a:t>
            </a:r>
            <a:r>
              <a:rPr lang="ru-RU" sz="1600" i="1" dirty="0"/>
              <a:t>                                 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6B725974-AE04-4848-94E8-3B2A72716712}"/>
              </a:ext>
            </a:extLst>
          </p:cNvPr>
          <p:cNvSpPr txBox="1"/>
          <p:nvPr/>
        </p:nvSpPr>
        <p:spPr>
          <a:xfrm rot="19031053">
            <a:off x="5947908" y="1859702"/>
            <a:ext cx="14034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ФОТО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342B4C85-5A3D-42AF-8707-06A0742C1842}"/>
              </a:ext>
            </a:extLst>
          </p:cNvPr>
          <p:cNvSpPr txBox="1"/>
          <p:nvPr/>
        </p:nvSpPr>
        <p:spPr>
          <a:xfrm rot="19031053">
            <a:off x="4244889" y="1869783"/>
            <a:ext cx="14034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ФОТО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7BB8BD2F-3BD4-4A77-AD7C-82D8F02F3C7A}"/>
              </a:ext>
            </a:extLst>
          </p:cNvPr>
          <p:cNvSpPr txBox="1"/>
          <p:nvPr/>
        </p:nvSpPr>
        <p:spPr>
          <a:xfrm rot="19031053">
            <a:off x="2578059" y="1852130"/>
            <a:ext cx="14034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ФОТО</a:t>
            </a:r>
          </a:p>
        </p:txBody>
      </p:sp>
      <p:pic>
        <p:nvPicPr>
          <p:cNvPr id="45" name="Рисунок 44">
            <a:extLst>
              <a:ext uri="{FF2B5EF4-FFF2-40B4-BE49-F238E27FC236}">
                <a16:creationId xmlns:a16="http://schemas.microsoft.com/office/drawing/2014/main" id="{CA840327-7B9C-47BD-8269-DFBB89F3805B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777" y="684527"/>
            <a:ext cx="617697" cy="614902"/>
          </a:xfrm>
          <a:prstGeom prst="rect">
            <a:avLst/>
          </a:prstGeom>
        </p:spPr>
      </p:pic>
      <p:pic>
        <p:nvPicPr>
          <p:cNvPr id="46" name="Рисунок 45" descr="Женский профиль">
            <a:extLst>
              <a:ext uri="{FF2B5EF4-FFF2-40B4-BE49-F238E27FC236}">
                <a16:creationId xmlns:a16="http://schemas.microsoft.com/office/drawing/2014/main" id="{11B2C567-0656-4D68-8C54-CA724040F86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476239" y="1514408"/>
            <a:ext cx="1264556" cy="1264556"/>
          </a:xfrm>
          <a:prstGeom prst="rect">
            <a:avLst/>
          </a:prstGeom>
        </p:spPr>
      </p:pic>
      <p:sp>
        <p:nvSpPr>
          <p:cNvPr id="47" name="Прямоугольник 46">
            <a:extLst>
              <a:ext uri="{FF2B5EF4-FFF2-40B4-BE49-F238E27FC236}">
                <a16:creationId xmlns:a16="http://schemas.microsoft.com/office/drawing/2014/main" id="{838F0189-AB71-4861-8702-0D51D8ECAACB}"/>
              </a:ext>
            </a:extLst>
          </p:cNvPr>
          <p:cNvSpPr/>
          <p:nvPr/>
        </p:nvSpPr>
        <p:spPr>
          <a:xfrm>
            <a:off x="7222783" y="2711814"/>
            <a:ext cx="181843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i="1" dirty="0"/>
              <a:t>ФИО, </a:t>
            </a:r>
            <a:r>
              <a:rPr lang="ru-RU" sz="1400" i="1" dirty="0"/>
              <a:t>должность</a:t>
            </a:r>
            <a:r>
              <a:rPr lang="ru-RU" sz="1600" i="1" dirty="0"/>
              <a:t>,</a:t>
            </a:r>
          </a:p>
          <a:p>
            <a:r>
              <a:rPr lang="ru-RU" sz="1600" i="1" dirty="0"/>
              <a:t> роль в проекте 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CDD83E74-A731-4E2E-96FD-D31486F1B3E2}"/>
              </a:ext>
            </a:extLst>
          </p:cNvPr>
          <p:cNvSpPr txBox="1"/>
          <p:nvPr/>
        </p:nvSpPr>
        <p:spPr>
          <a:xfrm rot="19031053">
            <a:off x="7835859" y="1833576"/>
            <a:ext cx="14034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ФОТО</a:t>
            </a:r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DDB4D140-80A1-41A9-A939-92857F09CB54}"/>
              </a:ext>
            </a:extLst>
          </p:cNvPr>
          <p:cNvSpPr/>
          <p:nvPr/>
        </p:nvSpPr>
        <p:spPr>
          <a:xfrm>
            <a:off x="716283" y="3962400"/>
            <a:ext cx="11173732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/>
              <a:t>РЕСУРСНАЯ БАЗА ПРОЕКТА: </a:t>
            </a:r>
            <a:r>
              <a:rPr lang="ru-RU" sz="1200" i="1" dirty="0">
                <a:solidFill>
                  <a:schemeClr val="bg1">
                    <a:lumMod val="50000"/>
                  </a:schemeClr>
                </a:solidFill>
              </a:rPr>
              <a:t>(материально-технические ценности, помещения, ремонты, человеческие ресурсы (в т.ч. обучение персонала, необходимость привлечение внешних соисполнителей и др.):</a:t>
            </a:r>
          </a:p>
        </p:txBody>
      </p:sp>
      <p:graphicFrame>
        <p:nvGraphicFramePr>
          <p:cNvPr id="23" name="Таблица 22">
            <a:extLst>
              <a:ext uri="{FF2B5EF4-FFF2-40B4-BE49-F238E27FC236}">
                <a16:creationId xmlns:a16="http://schemas.microsoft.com/office/drawing/2014/main" id="{BC70A8C7-7A93-4A77-9954-DF344F5647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6274060"/>
              </p:ext>
            </p:extLst>
          </p:nvPr>
        </p:nvGraphicFramePr>
        <p:xfrm>
          <a:off x="771405" y="4612353"/>
          <a:ext cx="5237970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37970">
                  <a:extLst>
                    <a:ext uri="{9D8B030D-6E8A-4147-A177-3AD203B41FA5}">
                      <a16:colId xmlns:a16="http://schemas.microsoft.com/office/drawing/2014/main" val="480773604"/>
                    </a:ext>
                  </a:extLst>
                </a:gridCol>
              </a:tblGrid>
              <a:tr h="209552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/>
                        <a:t>Имеющиеся ресурсы</a:t>
                      </a:r>
                    </a:p>
                  </a:txBody>
                  <a:tcPr marL="45720" marR="4572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3302456"/>
                  </a:ext>
                </a:extLst>
              </a:tr>
              <a:tr h="209552">
                <a:tc>
                  <a:txBody>
                    <a:bodyPr/>
                    <a:lstStyle/>
                    <a:p>
                      <a:r>
                        <a:rPr lang="ru-RU" sz="1200" i="1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1. Имеющееся помещение, оборудование и т.д.</a:t>
                      </a:r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2050104380"/>
                  </a:ext>
                </a:extLst>
              </a:tr>
              <a:tr h="209552">
                <a:tc>
                  <a:txBody>
                    <a:bodyPr/>
                    <a:lstStyle/>
                    <a:p>
                      <a:r>
                        <a:rPr lang="ru-RU" sz="1200" i="1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2. Имеющееся помещение, оборудование и т.д.</a:t>
                      </a:r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3172293771"/>
                  </a:ext>
                </a:extLst>
              </a:tr>
              <a:tr h="263418">
                <a:tc>
                  <a:txBody>
                    <a:bodyPr/>
                    <a:lstStyle/>
                    <a:p>
                      <a:r>
                        <a:rPr lang="ru-RU" sz="1200" i="1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….</a:t>
                      </a:r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3904090146"/>
                  </a:ext>
                </a:extLst>
              </a:tr>
            </a:tbl>
          </a:graphicData>
        </a:graphic>
      </p:graphicFrame>
      <p:graphicFrame>
        <p:nvGraphicFramePr>
          <p:cNvPr id="24" name="Таблица 23">
            <a:extLst>
              <a:ext uri="{FF2B5EF4-FFF2-40B4-BE49-F238E27FC236}">
                <a16:creationId xmlns:a16="http://schemas.microsoft.com/office/drawing/2014/main" id="{0A744215-6C73-4504-B7FA-CE644383D0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1739035"/>
              </p:ext>
            </p:extLst>
          </p:nvPr>
        </p:nvGraphicFramePr>
        <p:xfrm>
          <a:off x="6485791" y="4606227"/>
          <a:ext cx="5404224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04224">
                  <a:extLst>
                    <a:ext uri="{9D8B030D-6E8A-4147-A177-3AD203B41FA5}">
                      <a16:colId xmlns:a16="http://schemas.microsoft.com/office/drawing/2014/main" val="371069302"/>
                    </a:ext>
                  </a:extLst>
                </a:gridCol>
              </a:tblGrid>
              <a:tr h="205500"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Необходимые</a:t>
                      </a:r>
                      <a:r>
                        <a:rPr lang="ru-RU" sz="12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ресурсы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8617756"/>
                  </a:ext>
                </a:extLst>
              </a:tr>
              <a:tr h="205500">
                <a:tc>
                  <a:txBody>
                    <a:bodyPr/>
                    <a:lstStyle/>
                    <a:p>
                      <a:pPr marL="0"/>
                      <a:r>
                        <a:rPr lang="ru-RU" sz="1200" i="1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1. Необходимое помещение, оборудование, обучение и т.д.</a:t>
                      </a:r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1922084046"/>
                  </a:ext>
                </a:extLst>
              </a:tr>
              <a:tr h="205500">
                <a:tc>
                  <a:txBody>
                    <a:bodyPr/>
                    <a:lstStyle/>
                    <a:p>
                      <a:pPr marL="0"/>
                      <a:r>
                        <a:rPr lang="ru-RU" sz="1200" i="1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2. Необходимое помещение, оборудование, обучение и т.д.</a:t>
                      </a:r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1633292107"/>
                  </a:ext>
                </a:extLst>
              </a:tr>
              <a:tr h="205500">
                <a:tc>
                  <a:txBody>
                    <a:bodyPr/>
                    <a:lstStyle/>
                    <a:p>
                      <a:pPr marL="0"/>
                      <a:r>
                        <a:rPr lang="ru-RU" sz="1200" i="1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…..</a:t>
                      </a:r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3635864483"/>
                  </a:ext>
                </a:extLst>
              </a:tr>
            </a:tbl>
          </a:graphicData>
        </a:graphic>
      </p:graphicFrame>
      <p:pic>
        <p:nvPicPr>
          <p:cNvPr id="25" name="Рисунок 24">
            <a:extLst>
              <a:ext uri="{FF2B5EF4-FFF2-40B4-BE49-F238E27FC236}">
                <a16:creationId xmlns:a16="http://schemas.microsoft.com/office/drawing/2014/main" id="{006C3701-B2E5-4A43-8A03-4E27EB9AC819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389" y="3950532"/>
            <a:ext cx="506603" cy="504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02550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A322023E-92AD-4BFD-95F6-A2BBF0E2DEFA}"/>
              </a:ext>
            </a:extLst>
          </p:cNvPr>
          <p:cNvSpPr/>
          <p:nvPr/>
        </p:nvSpPr>
        <p:spPr>
          <a:xfrm>
            <a:off x="707136" y="769769"/>
            <a:ext cx="1116481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/>
              <a:t>ОСНОВНЫЕ ПЛАНИРУЕМЫЕ РЕЗУЛЬТАТЫ РЕАЛИЗАЦИИ ПРОЕКТА:</a:t>
            </a:r>
            <a:r>
              <a:rPr lang="ru-RU" sz="1600" b="1" dirty="0"/>
              <a:t> </a:t>
            </a:r>
            <a:r>
              <a:rPr lang="ru-RU" sz="1200" i="1" dirty="0">
                <a:solidFill>
                  <a:schemeClr val="bg1">
                    <a:lumMod val="50000"/>
                  </a:schemeClr>
                </a:solidFill>
              </a:rPr>
              <a:t>(Продукция, экономический или иной полезный эффект, создаваемые в ходе реализации проекта, планируемая доходная часть – выручка, прибыль, рентабельность )</a:t>
            </a:r>
          </a:p>
          <a:p>
            <a:endParaRPr lang="ru-RU" sz="1200" i="1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B9C7D3BE-E808-4B4C-B6BC-0E8B24D0615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457" y="728990"/>
            <a:ext cx="525598" cy="523220"/>
          </a:xfrm>
          <a:prstGeom prst="rect">
            <a:avLst/>
          </a:prstGeom>
        </p:spPr>
      </p:pic>
      <p:sp>
        <p:nvSpPr>
          <p:cNvPr id="7" name="object 5">
            <a:extLst>
              <a:ext uri="{FF2B5EF4-FFF2-40B4-BE49-F238E27FC236}">
                <a16:creationId xmlns:a16="http://schemas.microsoft.com/office/drawing/2014/main" id="{E5236BBA-5026-4194-851C-1AF2930EDECC}"/>
              </a:ext>
            </a:extLst>
          </p:cNvPr>
          <p:cNvSpPr txBox="1">
            <a:spLocks/>
          </p:cNvSpPr>
          <p:nvPr/>
        </p:nvSpPr>
        <p:spPr>
          <a:xfrm>
            <a:off x="192389" y="121389"/>
            <a:ext cx="7917597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4000" b="1" i="0">
                <a:solidFill>
                  <a:schemeClr val="tx1"/>
                </a:solidFill>
                <a:latin typeface="Tahoma"/>
                <a:ea typeface="+mj-ea"/>
                <a:cs typeface="Tahoma"/>
              </a:defRPr>
            </a:lvl1pPr>
          </a:lstStyle>
          <a:p>
            <a:pPr marL="12700">
              <a:spcBef>
                <a:spcPts val="100"/>
              </a:spcBef>
            </a:pPr>
            <a:r>
              <a:rPr lang="ru-RU" sz="2400" kern="0" spc="-170" dirty="0"/>
              <a:t>НАИМЕНОВАНИЕ ПРОЕКТА </a:t>
            </a:r>
            <a:endParaRPr lang="ru-RU" sz="1600" i="1" kern="1200" dirty="0">
              <a:solidFill>
                <a:srgbClr val="C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B6FBBC57-0ED7-4550-8CD8-76B8B6DB220C}"/>
              </a:ext>
            </a:extLst>
          </p:cNvPr>
          <p:cNvSpPr/>
          <p:nvPr/>
        </p:nvSpPr>
        <p:spPr>
          <a:xfrm>
            <a:off x="707135" y="3816096"/>
            <a:ext cx="11164815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/>
              <a:t>ПЛАНИРУЕМЫЙ ЭФФЕКТ ОТ РЕАЛИЗАЦИИ ПРОЕКТА: </a:t>
            </a:r>
            <a:r>
              <a:rPr lang="ru-RU" sz="1200" i="1" dirty="0">
                <a:solidFill>
                  <a:schemeClr val="bg1">
                    <a:lumMod val="50000"/>
                  </a:schemeClr>
                </a:solidFill>
              </a:rPr>
              <a:t>(Эффект на университетском уровне, эффект на региональном или отраслевом уровне, эффект на национальном уровне)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046F0546-937E-49C0-A3F8-3788F51190B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446" y="3810000"/>
            <a:ext cx="552268" cy="549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83005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>
            <a:extLst>
              <a:ext uri="{FF2B5EF4-FFF2-40B4-BE49-F238E27FC236}">
                <a16:creationId xmlns:a16="http://schemas.microsoft.com/office/drawing/2014/main" id="{371BC8E2-3268-40A6-9683-191D0AAE8B40}"/>
              </a:ext>
            </a:extLst>
          </p:cNvPr>
          <p:cNvSpPr txBox="1">
            <a:spLocks/>
          </p:cNvSpPr>
          <p:nvPr/>
        </p:nvSpPr>
        <p:spPr>
          <a:xfrm>
            <a:off x="192389" y="121389"/>
            <a:ext cx="7917597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4000" b="1" i="0">
                <a:solidFill>
                  <a:schemeClr val="tx1"/>
                </a:solidFill>
                <a:latin typeface="Tahoma"/>
                <a:ea typeface="+mj-ea"/>
                <a:cs typeface="Tahoma"/>
              </a:defRPr>
            </a:lvl1pPr>
          </a:lstStyle>
          <a:p>
            <a:pPr marL="12700">
              <a:spcBef>
                <a:spcPts val="100"/>
              </a:spcBef>
            </a:pPr>
            <a:r>
              <a:rPr lang="ru-RU" sz="2400" kern="0" spc="-170" dirty="0"/>
              <a:t>НАИМЕНОВАНИЕ ПРОЕКТА </a:t>
            </a:r>
            <a:endParaRPr lang="ru-RU" sz="1600" i="1" kern="1200" dirty="0">
              <a:solidFill>
                <a:srgbClr val="C00000"/>
              </a:solidFill>
              <a:latin typeface="+mn-lt"/>
              <a:ea typeface="+mn-ea"/>
              <a:cs typeface="+mn-cs"/>
            </a:endParaRP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3A1C3BAA-8251-4450-AD09-C9A9E0B5C4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9877611"/>
              </p:ext>
            </p:extLst>
          </p:nvPr>
        </p:nvGraphicFramePr>
        <p:xfrm>
          <a:off x="304800" y="1154878"/>
          <a:ext cx="11410007" cy="265495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23406">
                  <a:extLst>
                    <a:ext uri="{9D8B030D-6E8A-4147-A177-3AD203B41FA5}">
                      <a16:colId xmlns:a16="http://schemas.microsoft.com/office/drawing/2014/main" val="480773604"/>
                    </a:ext>
                  </a:extLst>
                </a:gridCol>
                <a:gridCol w="2748523">
                  <a:extLst>
                    <a:ext uri="{9D8B030D-6E8A-4147-A177-3AD203B41FA5}">
                      <a16:colId xmlns:a16="http://schemas.microsoft.com/office/drawing/2014/main" val="2262631112"/>
                    </a:ext>
                  </a:extLst>
                </a:gridCol>
                <a:gridCol w="2169039">
                  <a:extLst>
                    <a:ext uri="{9D8B030D-6E8A-4147-A177-3AD203B41FA5}">
                      <a16:colId xmlns:a16="http://schemas.microsoft.com/office/drawing/2014/main" val="2297405528"/>
                    </a:ext>
                  </a:extLst>
                </a:gridCol>
                <a:gridCol w="2169039">
                  <a:extLst>
                    <a:ext uri="{9D8B030D-6E8A-4147-A177-3AD203B41FA5}">
                      <a16:colId xmlns:a16="http://schemas.microsoft.com/office/drawing/2014/main" val="2021486501"/>
                    </a:ext>
                  </a:extLst>
                </a:gridCol>
              </a:tblGrid>
              <a:tr h="238377">
                <a:tc>
                  <a:txBody>
                    <a:bodyPr/>
                    <a:lstStyle/>
                    <a:p>
                      <a:pPr 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НАИМЕНОВАНИЕ ЭТАПА</a:t>
                      </a:r>
                    </a:p>
                  </a:txBody>
                  <a:tcPr marL="45720" marR="4572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671" rtl="0" eaLnBrk="1" latinLnBrk="0" hangingPunct="1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СУММА ЗАТРАТ, ТЫС. РУБ.</a:t>
                      </a:r>
                    </a:p>
                  </a:txBody>
                  <a:tcPr marL="45720" marR="4572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671" rtl="0" eaLnBrk="1" latinLnBrk="0" hangingPunct="1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ИСТОЧНИК ФИНАНСИРОВАНИЯ*</a:t>
                      </a:r>
                    </a:p>
                  </a:txBody>
                  <a:tcPr marL="45720" marR="4572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671" rtl="0" eaLnBrk="1" latinLnBrk="0" hangingPunct="1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РЕЗУЛЬТАТ ЭТАПА</a:t>
                      </a:r>
                    </a:p>
                  </a:txBody>
                  <a:tcPr marL="45720" marR="4572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3302456"/>
                  </a:ext>
                </a:extLst>
              </a:tr>
              <a:tr h="230233">
                <a:tc>
                  <a:txBody>
                    <a:bodyPr/>
                    <a:lstStyle/>
                    <a:p>
                      <a:r>
                        <a:rPr lang="ru-RU" sz="1100" b="1" i="1" dirty="0"/>
                        <a:t>ЭТАП 1 </a:t>
                      </a:r>
                      <a:r>
                        <a:rPr lang="ru-RU" sz="1100" b="0" i="0" dirty="0"/>
                        <a:t>(ХХ.ХХ.20ХХ г.- ХХ.ХХ.20ХХ)</a:t>
                      </a:r>
                    </a:p>
                    <a:p>
                      <a:r>
                        <a:rPr lang="ru-RU" sz="1100" i="1" dirty="0"/>
                        <a:t>1.</a:t>
                      </a:r>
                    </a:p>
                    <a:p>
                      <a:r>
                        <a:rPr lang="ru-RU" sz="1100" i="1" dirty="0"/>
                        <a:t>2.</a:t>
                      </a:r>
                    </a:p>
                    <a:p>
                      <a:r>
                        <a:rPr lang="ru-RU" sz="1100" i="1" dirty="0"/>
                        <a:t>3…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ru-RU" sz="110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ru-RU" sz="110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ru-RU" sz="110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2050104380"/>
                  </a:ext>
                </a:extLst>
              </a:tr>
              <a:tr h="306397">
                <a:tc>
                  <a:txBody>
                    <a:bodyPr/>
                    <a:lstStyle/>
                    <a:p>
                      <a:pPr marL="0" marR="0" lvl="0" indent="0" algn="l" defTabSz="121967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1" dirty="0"/>
                        <a:t>ЭТАП 2 </a:t>
                      </a:r>
                      <a:r>
                        <a:rPr lang="ru-RU" sz="1100" b="0" i="0" dirty="0"/>
                        <a:t>(ХХ.ХХ.20ХХ г.- ХХ.ХХ.20ХХ)</a:t>
                      </a:r>
                      <a:endParaRPr lang="ru-RU" sz="1100" i="1" dirty="0"/>
                    </a:p>
                    <a:p>
                      <a:r>
                        <a:rPr lang="ru-RU" sz="1100" i="1" dirty="0"/>
                        <a:t>1.</a:t>
                      </a:r>
                    </a:p>
                    <a:p>
                      <a:r>
                        <a:rPr lang="ru-RU" sz="1100" i="1" dirty="0"/>
                        <a:t>2.</a:t>
                      </a:r>
                    </a:p>
                    <a:p>
                      <a:r>
                        <a:rPr lang="ru-RU" sz="1100" i="1" dirty="0"/>
                        <a:t>3…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2418772454"/>
                  </a:ext>
                </a:extLst>
              </a:tr>
              <a:tr h="30639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3082624034"/>
                  </a:ext>
                </a:extLst>
              </a:tr>
              <a:tr h="30639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ИТОГО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3904090146"/>
                  </a:ext>
                </a:extLst>
              </a:tr>
            </a:tbl>
          </a:graphicData>
        </a:graphic>
      </p:graphicFrame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4F9BA0DA-2E01-427A-AAD4-527AEF08421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957" y="536043"/>
            <a:ext cx="495223" cy="495223"/>
          </a:xfrm>
          <a:prstGeom prst="rect">
            <a:avLst/>
          </a:prstGeom>
        </p:spPr>
      </p:pic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CE505D41-0200-439A-B54B-5D5EC1E0A040}"/>
              </a:ext>
            </a:extLst>
          </p:cNvPr>
          <p:cNvSpPr/>
          <p:nvPr/>
        </p:nvSpPr>
        <p:spPr>
          <a:xfrm>
            <a:off x="651036" y="614377"/>
            <a:ext cx="946652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/>
              <a:t>ПЛАН-ГРАФИК РЕАЛИЗАЦИИ И БЮДЖЕТ ПРОЕКТА: </a:t>
            </a:r>
            <a:r>
              <a:rPr lang="ru-RU" sz="1200" i="1" dirty="0">
                <a:solidFill>
                  <a:schemeClr val="bg1">
                    <a:lumMod val="50000"/>
                  </a:schemeClr>
                </a:solidFill>
              </a:rPr>
              <a:t>(Краткое описание этапа, ожидаемый результат. затраты)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DD9A800-B0DB-4B56-8ECD-7D9FF594DA13}"/>
              </a:ext>
            </a:extLst>
          </p:cNvPr>
          <p:cNvSpPr txBox="1"/>
          <p:nvPr/>
        </p:nvSpPr>
        <p:spPr>
          <a:xfrm>
            <a:off x="205680" y="6479286"/>
            <a:ext cx="61413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*</a:t>
            </a:r>
            <a:r>
              <a:rPr lang="ru-RU" sz="1200" i="1" dirty="0"/>
              <a:t>(«Приоритет 2030», внебюджетные средства, другие гранты и т.д.)</a:t>
            </a:r>
          </a:p>
        </p:txBody>
      </p:sp>
    </p:spTree>
    <p:extLst>
      <p:ext uri="{BB962C8B-B14F-4D97-AF65-F5344CB8AC3E}">
        <p14:creationId xmlns:p14="http://schemas.microsoft.com/office/powerpoint/2010/main" val="27547252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085852B8-AD87-4EA0-A29A-1C34A2AA47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6147505"/>
              </p:ext>
            </p:extLst>
          </p:nvPr>
        </p:nvGraphicFramePr>
        <p:xfrm>
          <a:off x="155448" y="1224351"/>
          <a:ext cx="11655552" cy="52315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655552">
                  <a:extLst>
                    <a:ext uri="{9D8B030D-6E8A-4147-A177-3AD203B41FA5}">
                      <a16:colId xmlns:a16="http://schemas.microsoft.com/office/drawing/2014/main" val="3380276637"/>
                    </a:ext>
                  </a:extLst>
                </a:gridCol>
              </a:tblGrid>
              <a:tr h="2177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0" dirty="0">
                          <a:solidFill>
                            <a:srgbClr val="C00000"/>
                          </a:solidFill>
                          <a:effectLst/>
                        </a:rPr>
                        <a:t>а) </a:t>
                      </a:r>
                      <a:r>
                        <a:rPr lang="ru-RU" sz="1050" b="0" dirty="0">
                          <a:solidFill>
                            <a:schemeClr val="tx1"/>
                          </a:solidFill>
                          <a:effectLst/>
                        </a:rPr>
                        <a:t>подготовка кадров для приоритетных направлений научно-технологического развития Российской Федерации, субъектов Российской Федерации, отраслей экономики и социальной сферы;</a:t>
                      </a:r>
                      <a:endParaRPr lang="ru-RU" sz="105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33" marR="33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1426228"/>
                  </a:ext>
                </a:extLst>
              </a:tr>
              <a:tr h="2394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б) </a:t>
                      </a:r>
                      <a:r>
                        <a:rPr lang="ru-RU" sz="1050" b="0" dirty="0">
                          <a:solidFill>
                            <a:schemeClr val="tx1"/>
                          </a:solidFill>
                          <a:effectLst/>
                        </a:rPr>
                        <a:t>развитие и реализация прорывных научных исследований и разработок, в том числе получение по итогам прикладных научных исследований и (или) экспериментальных разработок результатов интеллектуальной деятельности, охраняемых в соответствии с Гражданским кодексом Российской Федерации;</a:t>
                      </a:r>
                      <a:endParaRPr lang="ru-RU" sz="105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33" marR="33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5675842"/>
                  </a:ext>
                </a:extLst>
              </a:tr>
              <a:tr h="1454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в) </a:t>
                      </a:r>
                      <a:r>
                        <a:rPr lang="ru-RU" sz="1050" b="0" dirty="0">
                          <a:solidFill>
                            <a:schemeClr val="tx1"/>
                          </a:solidFill>
                          <a:effectLst/>
                        </a:rPr>
                        <a:t>внедрение в экономику и социальную сферу высоких технологий, коммерциализация результатов интеллектуальной деятельности и трансфер технологий, а также создание студенческих технопарков и бизнес-инкубаторов;</a:t>
                      </a:r>
                      <a:endParaRPr lang="ru-RU" sz="105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33" marR="33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9832077"/>
                  </a:ext>
                </a:extLst>
              </a:tr>
              <a:tr h="1275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г) </a:t>
                      </a:r>
                      <a:r>
                        <a:rPr lang="ru-RU" sz="1050" b="0" dirty="0">
                          <a:solidFill>
                            <a:schemeClr val="tx1"/>
                          </a:solidFill>
                          <a:effectLst/>
                        </a:rPr>
                        <a:t>обновление, разработка и внедрение новых образовательных программ высшего образования и дополнительных профессиональных программ в интересах научно-технологического развития Российской Федерации, субъектов Российской Федерации, отраслей экономики и социальной сферы;</a:t>
                      </a:r>
                      <a:endParaRPr lang="ru-RU" sz="105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33" marR="33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055009"/>
                  </a:ext>
                </a:extLst>
              </a:tr>
              <a:tr h="79550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д) </a:t>
                      </a:r>
                      <a:r>
                        <a:rPr lang="ru-RU" sz="1050" b="0" dirty="0">
                          <a:solidFill>
                            <a:schemeClr val="tx1"/>
                          </a:solidFill>
                          <a:effectLst/>
                        </a:rPr>
                        <a:t>реализация образовательных программ высшего образования в сетевой форме, реализация творческих и социально-гуманитарных проектов с участием университетов, научных и других организаций реального сектора экономики и социальной сферы, в том числе на "цифровых кафедрах". Под "цифровой кафедрой" в рамках федерального проекта "Развитие кадрового потенциала ИТ-отрасли" национальной программы "Цифровая экономика Российской Федерации" и настоящих Правил понимается проект, реализуемый на базе университета - участника программы "Приоритет-2030", обеспечивающий получение дополнительной квалификации по ИТ-профилю в рамках обучения по образовательным программам высшего образования - по программам бакалавриата, программам специалитета, программам магистратуры, а также по дополнительным профессиональным программам профессиональной переподготовки ИТ-профиля, направленным на формирование цифровых компетенций в области создания алгоритмов и компьютерных программ, пригодных для практического применения, или навыков использования и формирования цифровых компетенций, необходимых для выполнения нового вида профессиональной деятельности;</a:t>
                      </a:r>
                      <a:endParaRPr lang="ru-RU" sz="105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33" marR="33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6834423"/>
                  </a:ext>
                </a:extLst>
              </a:tr>
              <a:tr h="350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е) </a:t>
                      </a:r>
                      <a:r>
                        <a:rPr lang="ru-RU" sz="1050" b="0" dirty="0">
                          <a:solidFill>
                            <a:schemeClr val="tx1"/>
                          </a:solidFill>
                          <a:effectLst/>
                        </a:rPr>
                        <a:t>развитие материально-технических условий осуществления образовательной, научной, творческой, социально-гуманитарной деятельности университетов, включая обновление приборной базы университетов;</a:t>
                      </a:r>
                      <a:endParaRPr lang="ru-RU" sz="105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33" marR="33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1541446"/>
                  </a:ext>
                </a:extLst>
              </a:tr>
              <a:tr h="1078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ж) </a:t>
                      </a:r>
                      <a:r>
                        <a:rPr lang="ru-RU" sz="1050" b="0" dirty="0">
                          <a:solidFill>
                            <a:schemeClr val="tx1"/>
                          </a:solidFill>
                          <a:effectLst/>
                        </a:rPr>
                        <a:t>развитие кадрового потенциала системы высшего образования, сектора исследований и разработок посредством обеспечения воспроизводства управленческих и научно-педагогических кадров, привлечение в университеты ведущих ученых и специалистов-практиков;</a:t>
                      </a:r>
                      <a:endParaRPr lang="ru-RU" sz="105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33" marR="33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979003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з) </a:t>
                      </a:r>
                      <a:r>
                        <a:rPr lang="ru-RU" sz="1050" b="0" dirty="0">
                          <a:solidFill>
                            <a:schemeClr val="tx1"/>
                          </a:solidFill>
                          <a:effectLst/>
                        </a:rPr>
                        <a:t>реализация программ внутрироссийской и международной академической мобильности научно-педагогических работников и обучающихся, в том числе в целях проведения совместных научных исследований, реализации творческих и социально-гуманитарных проектов;</a:t>
                      </a:r>
                      <a:endParaRPr lang="ru-RU" sz="105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3533" marR="33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683099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и) </a:t>
                      </a:r>
                      <a:r>
                        <a:rPr lang="ru-RU" sz="1050" b="0" dirty="0">
                          <a:solidFill>
                            <a:schemeClr val="tx1"/>
                          </a:solidFill>
                          <a:effectLst/>
                        </a:rPr>
                        <a:t>реализация мер по совершенствованию научно-исследовательской деятельности в магистратуре, аспирантуре и докторантуре;</a:t>
                      </a:r>
                      <a:endParaRPr lang="ru-RU" sz="105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33" marR="33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024127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к) </a:t>
                      </a:r>
                      <a:r>
                        <a:rPr lang="ru-RU" sz="1050" b="0" dirty="0">
                          <a:solidFill>
                            <a:schemeClr val="tx1"/>
                          </a:solidFill>
                          <a:effectLst/>
                        </a:rPr>
                        <a:t>продвижение образовательных программ и результатов научно-исследовательских и опытно-конструкторских работ;</a:t>
                      </a:r>
                      <a:endParaRPr lang="ru-RU" sz="105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33" marR="33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64688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л) </a:t>
                      </a:r>
                      <a:r>
                        <a:rPr lang="ru-RU" sz="1050" b="0" dirty="0">
                          <a:solidFill>
                            <a:schemeClr val="tx1"/>
                          </a:solidFill>
                          <a:effectLst/>
                        </a:rPr>
                        <a:t>привлечение иностранных граждан для обучения в университетах и содействие трудоустройству лучших из них в Российской Федерации;</a:t>
                      </a:r>
                      <a:endParaRPr lang="ru-RU" sz="105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33" marR="33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4546727"/>
                  </a:ext>
                </a:extLst>
              </a:tr>
              <a:tr h="326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м) </a:t>
                      </a:r>
                      <a:r>
                        <a:rPr lang="ru-RU" sz="1050" b="0" dirty="0">
                          <a:solidFill>
                            <a:schemeClr val="tx1"/>
                          </a:solidFill>
                          <a:effectLst/>
                        </a:rPr>
                        <a:t>содействие трудоустройству выпускников университетов в секторе исследований и разработок и высокотехнологичных отраслях экономики;</a:t>
                      </a:r>
                      <a:endParaRPr lang="ru-RU" sz="105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33" marR="33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7299508"/>
                  </a:ext>
                </a:extLst>
              </a:tr>
              <a:tr h="435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н) </a:t>
                      </a:r>
                      <a:r>
                        <a:rPr lang="ru-RU" sz="1050" b="0" dirty="0">
                          <a:solidFill>
                            <a:schemeClr val="tx1"/>
                          </a:solidFill>
                          <a:effectLst/>
                        </a:rPr>
                        <a:t>объединение с университетами и (или) научными организациями независимо от их ведомственной принадлежности;</a:t>
                      </a:r>
                      <a:endParaRPr lang="ru-RU" sz="105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33" marR="33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58234"/>
                  </a:ext>
                </a:extLst>
              </a:tr>
              <a:tr h="544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о) </a:t>
                      </a:r>
                      <a:r>
                        <a:rPr lang="ru-RU" sz="1050" b="0" dirty="0">
                          <a:solidFill>
                            <a:schemeClr val="tx1"/>
                          </a:solidFill>
                          <a:effectLst/>
                        </a:rPr>
                        <a:t>цифровая трансформация университетов и научных организаций;</a:t>
                      </a:r>
                      <a:endParaRPr lang="ru-RU" sz="105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33" marR="33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1534119"/>
                  </a:ext>
                </a:extLst>
              </a:tr>
              <a:tr h="1415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п) </a:t>
                      </a:r>
                      <a:r>
                        <a:rPr lang="ru-RU" sz="1050" b="0" dirty="0">
                          <a:solidFill>
                            <a:schemeClr val="tx1"/>
                          </a:solidFill>
                          <a:effectLst/>
                        </a:rPr>
                        <a:t>вовлечение обучающихся в научно-исследовательские и опытно- конструкторские и (или) инновационные работы и (или) социально ориентированные проекты, а также осуществление поддержки обучающихся;</a:t>
                      </a:r>
                      <a:endParaRPr lang="ru-RU" sz="105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33" marR="33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0920052"/>
                  </a:ext>
                </a:extLst>
              </a:tr>
              <a:tr h="619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р) </a:t>
                      </a:r>
                      <a:r>
                        <a:rPr lang="ru-RU" sz="1050" b="0" dirty="0">
                          <a:solidFill>
                            <a:schemeClr val="tx1"/>
                          </a:solidFill>
                          <a:effectLst/>
                        </a:rPr>
                        <a:t>реализация новых творческих, социально-гуманитарных проектов;</a:t>
                      </a:r>
                      <a:endParaRPr lang="ru-RU" sz="105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33" marR="33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6573051"/>
                  </a:ext>
                </a:extLst>
              </a:tr>
              <a:tr h="728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с) </a:t>
                      </a:r>
                      <a:r>
                        <a:rPr lang="ru-RU" sz="1050" b="0" dirty="0">
                          <a:solidFill>
                            <a:schemeClr val="tx1"/>
                          </a:solidFill>
                          <a:effectLst/>
                        </a:rPr>
                        <a:t>тиражирование лучших практик университета в других университетах, не являющихся участниками программы "Приоритет-2030";</a:t>
                      </a:r>
                      <a:endParaRPr lang="ru-RU" sz="105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33" marR="33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0111232"/>
                  </a:ext>
                </a:extLst>
              </a:tr>
              <a:tr h="1710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0" dirty="0">
                          <a:solidFill>
                            <a:srgbClr val="C00000"/>
                          </a:solidFill>
                          <a:effectLst/>
                        </a:rPr>
                        <a:t>т) </a:t>
                      </a:r>
                      <a:r>
                        <a:rPr lang="ru-RU" sz="1050" b="0" dirty="0">
                          <a:solidFill>
                            <a:schemeClr val="tx1"/>
                          </a:solidFill>
                          <a:effectLst/>
                        </a:rPr>
                        <a:t>реализация мер по поддержке молодых научно-педагогических работников.</a:t>
                      </a:r>
                      <a:endParaRPr lang="ru-RU" sz="105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33" marR="33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7998881"/>
                  </a:ext>
                </a:extLst>
              </a:tr>
            </a:tbl>
          </a:graphicData>
        </a:graphic>
      </p:graphicFrame>
      <p:sp>
        <p:nvSpPr>
          <p:cNvPr id="6" name="object 5">
            <a:extLst>
              <a:ext uri="{FF2B5EF4-FFF2-40B4-BE49-F238E27FC236}">
                <a16:creationId xmlns:a16="http://schemas.microsoft.com/office/drawing/2014/main" id="{45B760C0-B461-46B9-A3C9-053EEE3FD3C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55448" y="0"/>
            <a:ext cx="7917597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ru-RU" sz="2400" spc="-170" dirty="0"/>
              <a:t>СПРАВОЧНИК МЕРОПРИЯТИЙ</a:t>
            </a:r>
            <a:endParaRPr lang="ru-RU" sz="1600" i="1" kern="1200" dirty="0">
              <a:solidFill>
                <a:srgbClr val="C00000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BE75736-E9E0-4DEF-9992-21DF8EC5571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292" y="595248"/>
            <a:ext cx="525598" cy="523220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46E8A0C7-6F5E-40B6-B938-D7FEABA88379}"/>
              </a:ext>
            </a:extLst>
          </p:cNvPr>
          <p:cNvSpPr/>
          <p:nvPr/>
        </p:nvSpPr>
        <p:spPr>
          <a:xfrm>
            <a:off x="762000" y="569224"/>
            <a:ext cx="11194708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/>
              <a:t>СВЯЗЬ С ОДНИМ ИЛИ НЕСКОЛЬКИМИ МЕРОПРИЯТИЯМИ: </a:t>
            </a:r>
            <a:br>
              <a:rPr lang="ru-RU" sz="1400" b="1" dirty="0"/>
            </a:br>
            <a:r>
              <a:rPr lang="ru-RU" sz="1200" i="1" dirty="0">
                <a:solidFill>
                  <a:schemeClr val="bg1">
                    <a:lumMod val="50000"/>
                  </a:schemeClr>
                </a:solidFill>
              </a:rPr>
              <a:t>(определить с какими мероприятиями, представленными ниже связан проект, выделить красным шрифтом)</a:t>
            </a:r>
          </a:p>
        </p:txBody>
      </p:sp>
    </p:spTree>
    <p:extLst>
      <p:ext uri="{BB962C8B-B14F-4D97-AF65-F5344CB8AC3E}">
        <p14:creationId xmlns:p14="http://schemas.microsoft.com/office/powerpoint/2010/main" val="21651249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534</TotalTime>
  <Words>782</Words>
  <Application>Microsoft Office PowerPoint</Application>
  <PresentationFormat>Широкоэкранный</PresentationFormat>
  <Paragraphs>70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Calibri</vt:lpstr>
      <vt:lpstr>Tahoma</vt:lpstr>
      <vt:lpstr>Times New Roman</vt:lpstr>
      <vt:lpstr>Verdana</vt:lpstr>
      <vt:lpstr>Office Theme</vt:lpstr>
      <vt:lpstr>НАИМЕНОВАНИЕ ПРОЕКТА</vt:lpstr>
      <vt:lpstr>Презентация PowerPoint</vt:lpstr>
      <vt:lpstr>НАИМЕНОВАНИЕ ПРОЕКТА </vt:lpstr>
      <vt:lpstr>Презентация PowerPoint</vt:lpstr>
      <vt:lpstr>Презентация PowerPoint</vt:lpstr>
      <vt:lpstr>СПРАВОЧНИК МЕРОПРИЯТИЙ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Структура доклада и требования к презентации  университета</dc:title>
  <dc:creator>Сергей Зверев</dc:creator>
  <cp:lastModifiedBy>Урманова Дария Шавкатовна</cp:lastModifiedBy>
  <cp:revision>35</cp:revision>
  <dcterms:created xsi:type="dcterms:W3CDTF">2022-10-13T15:52:47Z</dcterms:created>
  <dcterms:modified xsi:type="dcterms:W3CDTF">2022-12-20T11:40:51Z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2022-10-13T00:00:00Z</vt:filetime>
  </property>
  <property fmtid="{D5CDD505-2E9C-101B-9397-08002B2CF9AE}" pid="3" name="LastSaved">
    <vt:filetime>2022-10-13T00:00:00Z</vt:filetime>
  </property>
</Properties>
</file>