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23"/>
  </p:notesMasterIdLst>
  <p:sldIdLst>
    <p:sldId id="302" r:id="rId2"/>
    <p:sldId id="303" r:id="rId3"/>
    <p:sldId id="259" r:id="rId4"/>
    <p:sldId id="304" r:id="rId5"/>
    <p:sldId id="308" r:id="rId6"/>
    <p:sldId id="323" r:id="rId7"/>
    <p:sldId id="306" r:id="rId8"/>
    <p:sldId id="307" r:id="rId9"/>
    <p:sldId id="1259" r:id="rId10"/>
    <p:sldId id="322" r:id="rId11"/>
    <p:sldId id="310" r:id="rId12"/>
    <p:sldId id="324" r:id="rId13"/>
    <p:sldId id="319" r:id="rId14"/>
    <p:sldId id="316" r:id="rId15"/>
    <p:sldId id="317" r:id="rId16"/>
    <p:sldId id="314" r:id="rId17"/>
    <p:sldId id="315" r:id="rId18"/>
    <p:sldId id="1256" r:id="rId19"/>
    <p:sldId id="1257" r:id="rId20"/>
    <p:sldId id="1260" r:id="rId21"/>
    <p:sldId id="318" r:id="rId22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" userDrawn="1">
          <p15:clr>
            <a:srgbClr val="A4A3A4"/>
          </p15:clr>
        </p15:guide>
        <p15:guide id="2" orient="horz" pos="527" userDrawn="1">
          <p15:clr>
            <a:srgbClr val="A4A3A4"/>
          </p15:clr>
        </p15:guide>
        <p15:guide id="3" pos="84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 Windows" initials="ПW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A839"/>
    <a:srgbClr val="735A6B"/>
    <a:srgbClr val="F04E41"/>
    <a:srgbClr val="6A5262"/>
    <a:srgbClr val="D9D9D9"/>
    <a:srgbClr val="C00000"/>
    <a:srgbClr val="DCD2D9"/>
    <a:srgbClr val="DEDC9A"/>
    <a:srgbClr val="E7DECF"/>
    <a:srgbClr val="ECEB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102"/>
      </p:cViewPr>
      <p:guideLst>
        <p:guide orient="horz" pos="255"/>
        <p:guide orient="horz" pos="527"/>
        <p:guide pos="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lang="ru-RU" b="0" dirty="0">
                <a:latin typeface="Impact" panose="020B0806030902050204" pitchFamily="34" charset="0"/>
              </a:defRPr>
            </a:pPr>
            <a:r>
              <a:rPr lang="ru-RU" b="0" dirty="0">
                <a:solidFill>
                  <a:srgbClr val="906F86"/>
                </a:solidFill>
                <a:latin typeface="Impact" panose="020B0806030902050204" pitchFamily="34" charset="0"/>
              </a:rPr>
              <a:t>Общее количество обученных по программам ДПО (чел.)</a:t>
            </a:r>
          </a:p>
        </c:rich>
      </c:tx>
      <c:layout>
        <c:manualLayout>
          <c:xMode val="edge"/>
          <c:yMode val="edge"/>
          <c:x val="0.3513359193778417"/>
          <c:y val="6.399952307258056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4361503932168472E-2"/>
          <c:y val="0.15964766061283406"/>
          <c:w val="0.94734115224871573"/>
          <c:h val="0.7001358101871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ABA83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6"/>
            <c:invertIfNegative val="0"/>
            <c:bubble3D val="0"/>
            <c:spPr>
              <a:solidFill>
                <a:srgbClr val="ABA8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0-F309-4EAE-B323-79B1F8946A90}"/>
              </c:ext>
            </c:extLst>
          </c:dPt>
          <c:dLbls>
            <c:dLbl>
              <c:idx val="0"/>
              <c:layout>
                <c:manualLayout>
                  <c:x val="-1.3778852455939535E-3"/>
                  <c:y val="-0.146790129352338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09-4EAE-B323-79B1F8946A90}"/>
                </c:ext>
              </c:extLst>
            </c:dLbl>
            <c:dLbl>
              <c:idx val="1"/>
              <c:layout>
                <c:manualLayout>
                  <c:x val="1.3778852455939409E-3"/>
                  <c:y val="-0.1545159256340399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309-4EAE-B323-79B1F8946A90}"/>
                </c:ext>
              </c:extLst>
            </c:dLbl>
            <c:dLbl>
              <c:idx val="2"/>
              <c:layout>
                <c:manualLayout>
                  <c:x val="-5.0521875372095699E-17"/>
                  <c:y val="-0.1776933144791459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09-4EAE-B323-79B1F8946A90}"/>
                </c:ext>
              </c:extLst>
            </c:dLbl>
            <c:dLbl>
              <c:idx val="3"/>
              <c:layout>
                <c:manualLayout>
                  <c:x val="0"/>
                  <c:y val="-0.146790129352338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309-4EAE-B323-79B1F8946A90}"/>
                </c:ext>
              </c:extLst>
            </c:dLbl>
            <c:dLbl>
              <c:idx val="4"/>
              <c:layout>
                <c:manualLayout>
                  <c:x val="0"/>
                  <c:y val="-0.2252775279398555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09-4EAE-B323-79B1F8946A90}"/>
                </c:ext>
              </c:extLst>
            </c:dLbl>
            <c:dLbl>
              <c:idx val="5"/>
              <c:layout>
                <c:manualLayout>
                  <c:x val="1.7377692516097041E-3"/>
                  <c:y val="-1.7777668281028263E-2"/>
                </c:manualLayout>
              </c:layout>
              <c:tx>
                <c:rich>
                  <a:bodyPr/>
                  <a:lstStyle/>
                  <a:p>
                    <a:fld id="{6D3E650B-6227-425C-AED5-F41AC4F89231}" type="VALUE">
                      <a:rPr lang="en-US">
                        <a:solidFill>
                          <a:srgbClr val="FFFFFF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309-4EAE-B323-79B1F8946A90}"/>
                </c:ext>
              </c:extLst>
            </c:dLbl>
            <c:dLbl>
              <c:idx val="6"/>
              <c:spPr>
                <a:noFill/>
                <a:ln w="25352"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FFFFFF"/>
                      </a:solidFill>
                      <a:latin typeface="Impact" panose="020B080603090205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309-4EAE-B323-79B1F8946A90}"/>
                </c:ext>
              </c:extLst>
            </c:dLbl>
            <c:dLbl>
              <c:idx val="7"/>
              <c:spPr>
                <a:noFill/>
                <a:ln w="25352"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FFFFFF"/>
                      </a:solidFill>
                      <a:latin typeface="Impact" panose="020B080603090205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5CC-4FFC-B4BA-8758FACDE6E9}"/>
                </c:ext>
              </c:extLst>
            </c:dLbl>
            <c:spPr>
              <a:noFill/>
              <a:ln w="25352">
                <a:noFill/>
              </a:ln>
            </c:spPr>
            <c:txPr>
              <a:bodyPr/>
              <a:lstStyle/>
              <a:p>
                <a:pPr>
                  <a:defRPr>
                    <a:latin typeface="Impact" panose="020B080603090205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3144</c:v>
                </c:pt>
                <c:pt idx="1">
                  <c:v>3418</c:v>
                </c:pt>
                <c:pt idx="2">
                  <c:v>3351</c:v>
                </c:pt>
                <c:pt idx="3">
                  <c:v>3277</c:v>
                </c:pt>
                <c:pt idx="4">
                  <c:v>5037</c:v>
                </c:pt>
                <c:pt idx="5">
                  <c:v>3510</c:v>
                </c:pt>
                <c:pt idx="6">
                  <c:v>2553</c:v>
                </c:pt>
                <c:pt idx="7">
                  <c:v>4791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309-4EAE-B323-79B1F8946A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906F8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5"/>
              <c:spPr>
                <a:noFill/>
                <a:ln w="25352"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FFFFFF"/>
                      </a:solidFill>
                      <a:latin typeface="Impact" panose="020B080603090205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5CC-4FFC-B4BA-8758FACDE6E9}"/>
                </c:ext>
              </c:extLst>
            </c:dLbl>
            <c:dLbl>
              <c:idx val="6"/>
              <c:spPr>
                <a:noFill/>
                <a:ln w="25352"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FFFFFF"/>
                      </a:solidFill>
                      <a:latin typeface="Impact" panose="020B080603090205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5CC-4FFC-B4BA-8758FACDE6E9}"/>
                </c:ext>
              </c:extLst>
            </c:dLbl>
            <c:dLbl>
              <c:idx val="7"/>
              <c:spPr>
                <a:noFill/>
                <a:ln w="25352"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FFFFFF"/>
                      </a:solidFill>
                      <a:latin typeface="Impact" panose="020B080603090205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85CC-4FFC-B4BA-8758FACDE6E9}"/>
                </c:ext>
              </c:extLst>
            </c:dLbl>
            <c:spPr>
              <a:noFill/>
              <a:ln w="25352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5">
                  <c:v>6216</c:v>
                </c:pt>
                <c:pt idx="6">
                  <c:v>5823</c:v>
                </c:pt>
                <c:pt idx="7">
                  <c:v>5851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09-4EAE-B323-79B1F8946A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3502592"/>
        <c:axId val="193537152"/>
      </c:barChart>
      <c:catAx>
        <c:axId val="19350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93537152"/>
        <c:crosses val="autoZero"/>
        <c:auto val="1"/>
        <c:lblAlgn val="ctr"/>
        <c:lblOffset val="100"/>
        <c:noMultiLvlLbl val="0"/>
      </c:catAx>
      <c:valAx>
        <c:axId val="193537152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1935025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00">
          <a:latin typeface="Century Gothic (Основной текст)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63290924465876E-2"/>
          <c:y val="0.15474862360972241"/>
          <c:w val="0.82396534313416958"/>
          <c:h val="0.7001358101871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06F86"/>
            </a:solidFill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906F86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CBE7-438C-A263-8264814775E5}"/>
              </c:ext>
            </c:extLst>
          </c:dPt>
          <c:dLbls>
            <c:dLbl>
              <c:idx val="0"/>
              <c:layout>
                <c:manualLayout>
                  <c:x val="-6.9510770064393273E-3"/>
                  <c:y val="-1.77140811514769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E7-438C-A263-8264814775E5}"/>
                </c:ext>
              </c:extLst>
            </c:dLbl>
            <c:dLbl>
              <c:idx val="1"/>
              <c:layout>
                <c:manualLayout>
                  <c:x val="6.9510770064392935E-3"/>
                  <c:y val="-3.47660832676589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E7-438C-A263-8264814775E5}"/>
                </c:ext>
              </c:extLst>
            </c:dLbl>
            <c:dLbl>
              <c:idx val="4"/>
              <c:layout>
                <c:manualLayout>
                  <c:x val="-1.2743493964542384E-16"/>
                  <c:y val="1.42221346248226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BE7-438C-A263-8264814775E5}"/>
                </c:ext>
              </c:extLst>
            </c:dLbl>
            <c:dLbl>
              <c:idx val="5"/>
              <c:layout>
                <c:manualLayout>
                  <c:x val="1.7377692516097037E-3"/>
                  <c:y val="-1.7777668281028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E7-438C-A263-8264814775E5}"/>
                </c:ext>
              </c:extLst>
            </c:dLbl>
            <c:spPr>
              <a:noFill/>
              <a:ln w="2538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>
                    <a:latin typeface="Impact" panose="020B080603090205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236</c:v>
                </c:pt>
                <c:pt idx="1">
                  <c:v>279</c:v>
                </c:pt>
                <c:pt idx="2">
                  <c:v>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E7-438C-A263-8264814775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658880"/>
        <c:axId val="193660416"/>
      </c:barChart>
      <c:catAx>
        <c:axId val="19365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Century Gothic (Основной текст)"/>
                <a:cs typeface="Times New Roman" pitchFamily="18" charset="0"/>
              </a:defRPr>
            </a:pPr>
            <a:endParaRPr lang="ru-RU"/>
          </a:p>
        </c:txPr>
        <c:crossAx val="193660416"/>
        <c:crosses val="autoZero"/>
        <c:auto val="1"/>
        <c:lblAlgn val="ctr"/>
        <c:lblOffset val="100"/>
        <c:noMultiLvlLbl val="0"/>
      </c:catAx>
      <c:valAx>
        <c:axId val="193660416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193658880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069155492943561E-2"/>
          <c:y val="2.9356964256904854E-2"/>
          <c:w val="0.83333856624626246"/>
          <c:h val="0.7393941465971827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06F8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4"/>
            <c:invertIfNegative val="0"/>
            <c:bubble3D val="0"/>
            <c:spPr>
              <a:solidFill>
                <a:srgbClr val="906F8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13D5-476E-BE3F-80FB65D8FEA7}"/>
              </c:ext>
            </c:extLst>
          </c:dPt>
          <c:dPt>
            <c:idx val="5"/>
            <c:invertIfNegative val="0"/>
            <c:bubble3D val="0"/>
            <c:spPr>
              <a:solidFill>
                <a:srgbClr val="906F8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13D5-476E-BE3F-80FB65D8FEA7}"/>
              </c:ext>
            </c:extLst>
          </c:dPt>
          <c:dPt>
            <c:idx val="6"/>
            <c:invertIfNegative val="0"/>
            <c:bubble3D val="0"/>
            <c:spPr>
              <a:solidFill>
                <a:srgbClr val="906F8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13D5-476E-BE3F-80FB65D8FEA7}"/>
              </c:ext>
            </c:extLst>
          </c:dPt>
          <c:dLbls>
            <c:dLbl>
              <c:idx val="0"/>
              <c:layout>
                <c:manualLayout>
                  <c:x val="5.5283605513345383E-3"/>
                  <c:y val="-0.1438507035512119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D5-476E-BE3F-80FB65D8FEA7}"/>
                </c:ext>
              </c:extLst>
            </c:dLbl>
            <c:dLbl>
              <c:idx val="1"/>
              <c:layout>
                <c:manualLayout>
                  <c:x val="-6.8645567091470934E-3"/>
                  <c:y val="-8.320642874702277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D5-476E-BE3F-80FB65D8FEA7}"/>
                </c:ext>
              </c:extLst>
            </c:dLbl>
            <c:dLbl>
              <c:idx val="2"/>
              <c:layout>
                <c:manualLayout>
                  <c:x val="4.8979289602326124E-3"/>
                  <c:y val="-9.15743169212084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3D5-476E-BE3F-80FB65D8FEA7}"/>
                </c:ext>
              </c:extLst>
            </c:dLbl>
            <c:dLbl>
              <c:idx val="3"/>
              <c:layout>
                <c:manualLayout>
                  <c:x val="-2.8056463935569156E-4"/>
                  <c:y val="-0.12240155683184968"/>
                </c:manualLayout>
              </c:layout>
              <c:spPr>
                <a:noFill/>
                <a:ln w="25348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="0">
                      <a:solidFill>
                        <a:schemeClr val="tx1"/>
                      </a:solidFill>
                      <a:latin typeface="Impact" panose="020B0806030902050204" pitchFamily="34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13D5-476E-BE3F-80FB65D8FEA7}"/>
                </c:ext>
              </c:extLst>
            </c:dLbl>
            <c:dLbl>
              <c:idx val="4"/>
              <c:layout>
                <c:manualLayout>
                  <c:x val="-1.418320669684045E-3"/>
                  <c:y val="-5.5284467184805557E-2"/>
                </c:manualLayout>
              </c:layout>
              <c:tx>
                <c:rich>
                  <a:bodyPr/>
                  <a:lstStyle/>
                  <a:p>
                    <a:fld id="{B7D471D0-C98E-4673-97E9-036A676099B6}" type="VALUE">
                      <a:rPr lang="en-US">
                        <a:solidFill>
                          <a:srgbClr val="FFFFFF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3D5-476E-BE3F-80FB65D8FEA7}"/>
                </c:ext>
              </c:extLst>
            </c:dLbl>
            <c:dLbl>
              <c:idx val="5"/>
              <c:layout>
                <c:manualLayout>
                  <c:x val="0"/>
                  <c:y val="-7.4765092525951163E-2"/>
                </c:manualLayout>
              </c:layout>
              <c:spPr>
                <a:noFill/>
                <a:ln w="25348">
                  <a:noFill/>
                </a:ln>
              </c:spPr>
              <c:txPr>
                <a:bodyPr/>
                <a:lstStyle/>
                <a:p>
                  <a:pPr>
                    <a:defRPr sz="900" b="0">
                      <a:solidFill>
                        <a:srgbClr val="FFFFFF"/>
                      </a:solidFill>
                      <a:latin typeface="Impact" panose="020B0806030902050204" pitchFamily="34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D5-476E-BE3F-80FB65D8FEA7}"/>
                </c:ext>
              </c:extLst>
            </c:dLbl>
            <c:dLbl>
              <c:idx val="6"/>
              <c:layout>
                <c:manualLayout>
                  <c:x val="5.1121534000247966E-3"/>
                  <c:y val="-0.10927212797611878"/>
                </c:manualLayout>
              </c:layout>
              <c:spPr>
                <a:noFill/>
                <a:ln w="25348">
                  <a:noFill/>
                </a:ln>
              </c:spPr>
              <c:txPr>
                <a:bodyPr/>
                <a:lstStyle/>
                <a:p>
                  <a:pPr>
                    <a:defRPr sz="900" b="0">
                      <a:solidFill>
                        <a:srgbClr val="FFFFFF"/>
                      </a:solidFill>
                      <a:latin typeface="Impact" panose="020B0806030902050204" pitchFamily="34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D5-476E-BE3F-80FB65D8FEA7}"/>
                </c:ext>
              </c:extLst>
            </c:dLbl>
            <c:spPr>
              <a:noFill/>
              <a:ln w="25348">
                <a:noFill/>
              </a:ln>
            </c:spPr>
            <c:txPr>
              <a:bodyPr/>
              <a:lstStyle/>
              <a:p>
                <a:pPr>
                  <a:defRPr sz="900" b="0">
                    <a:solidFill>
                      <a:schemeClr val="tx1"/>
                    </a:solidFill>
                    <a:latin typeface="Impact" panose="020B0806030902050204" pitchFamily="34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315</c:v>
                </c:pt>
                <c:pt idx="1">
                  <c:v>186</c:v>
                </c:pt>
                <c:pt idx="2">
                  <c:v>271</c:v>
                </c:pt>
                <c:pt idx="3">
                  <c:v>517</c:v>
                </c:pt>
                <c:pt idx="4">
                  <c:v>743</c:v>
                </c:pt>
                <c:pt idx="5">
                  <c:v>879</c:v>
                </c:pt>
                <c:pt idx="6">
                  <c:v>1072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D5-476E-BE3F-80FB65D8FEA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ABA839"/>
            </a:solidFill>
            <a:ln>
              <a:noFill/>
            </a:ln>
          </c:spPr>
          <c:invertIfNegative val="0"/>
          <c:dLbls>
            <c:dLbl>
              <c:idx val="4"/>
              <c:layout>
                <c:manualLayout>
                  <c:x val="0"/>
                  <c:y val="-0.1380281418006695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3D5-476E-BE3F-80FB65D8FEA7}"/>
                </c:ext>
              </c:extLst>
            </c:dLbl>
            <c:dLbl>
              <c:idx val="5"/>
              <c:layout>
                <c:manualLayout>
                  <c:x val="-2.556076700012492E-3"/>
                  <c:y val="-8.051641605039054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3D5-476E-BE3F-80FB65D8FEA7}"/>
                </c:ext>
              </c:extLst>
            </c:dLbl>
            <c:dLbl>
              <c:idx val="6"/>
              <c:layout>
                <c:manualLayout>
                  <c:x val="0"/>
                  <c:y val="-3.06729204001487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3D5-476E-BE3F-80FB65D8FEA7}"/>
                </c:ext>
              </c:extLst>
            </c:dLbl>
            <c:spPr>
              <a:noFill/>
              <a:ln w="2534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>
                    <a:solidFill>
                      <a:srgbClr val="FFFFFF"/>
                    </a:solidFill>
                    <a:latin typeface="Impact" panose="020B0806030902050204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4">
                  <c:v>1730</c:v>
                </c:pt>
                <c:pt idx="5">
                  <c:v>1222</c:v>
                </c:pt>
                <c:pt idx="6">
                  <c:v>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3D5-476E-BE3F-80FB65D8FE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3711104"/>
        <c:axId val="193721088"/>
      </c:barChart>
      <c:catAx>
        <c:axId val="193711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Century Gothic (Основной текст)"/>
              </a:defRPr>
            </a:pPr>
            <a:endParaRPr lang="ru-RU"/>
          </a:p>
        </c:txPr>
        <c:crossAx val="193721088"/>
        <c:crosses val="autoZero"/>
        <c:auto val="1"/>
        <c:lblAlgn val="ctr"/>
        <c:lblOffset val="100"/>
        <c:noMultiLvlLbl val="0"/>
      </c:catAx>
      <c:valAx>
        <c:axId val="193721088"/>
        <c:scaling>
          <c:orientation val="minMax"/>
          <c:max val="2500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193711104"/>
        <c:crosses val="autoZero"/>
        <c:crossBetween val="between"/>
      </c:valAx>
      <c:spPr>
        <a:noFill/>
        <a:ln w="25348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0.63121</cdr:x>
      <cdr:y>0.19877</cdr:y>
    </cdr:from>
    <cdr:to>
      <cdr:x>0.70152</cdr:x>
      <cdr:y>0.28638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45286" y="653502"/>
          <a:ext cx="617689" cy="288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900" kern="1200" dirty="0">
              <a:solidFill>
                <a:prstClr val="black"/>
              </a:solidFill>
              <a:latin typeface="Impact" panose="020B0806030902050204" pitchFamily="34" charset="0"/>
            </a:rPr>
            <a:t>9726</a:t>
          </a:r>
        </a:p>
      </cdr:txBody>
    </cdr:sp>
  </cdr:relSizeAnchor>
  <cdr:relSizeAnchor xmlns:cdr="http://schemas.openxmlformats.org/drawingml/2006/chartDrawing">
    <cdr:from>
      <cdr:x>0.74596</cdr:x>
      <cdr:y>0.29583</cdr:y>
    </cdr:from>
    <cdr:to>
      <cdr:x>0.82447</cdr:x>
      <cdr:y>0.38344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6553398" y="972590"/>
          <a:ext cx="689785" cy="288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kern="1200" dirty="0">
              <a:solidFill>
                <a:prstClr val="black"/>
              </a:solidFill>
              <a:latin typeface="Impact" panose="020B0806030902050204" pitchFamily="34" charset="0"/>
            </a:rPr>
            <a:t>8376</a:t>
          </a:r>
        </a:p>
      </cdr:txBody>
    </cdr:sp>
  </cdr:relSizeAnchor>
  <cdr:relSizeAnchor xmlns:cdr="http://schemas.openxmlformats.org/drawingml/2006/chartDrawing">
    <cdr:from>
      <cdr:x>0.85296</cdr:x>
      <cdr:y>0.14757</cdr:y>
    </cdr:from>
    <cdr:to>
      <cdr:x>0.95452</cdr:x>
      <cdr:y>0.30089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7493481" y="485160"/>
          <a:ext cx="892227" cy="50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kern="1200" dirty="0">
              <a:solidFill>
                <a:srgbClr val="C00000"/>
              </a:solidFill>
              <a:latin typeface="Impact" panose="020B0806030902050204" pitchFamily="34" charset="0"/>
            </a:rPr>
            <a:t>10642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0.77527</cdr:x>
      <cdr:y>0.03127</cdr:y>
    </cdr:from>
    <cdr:to>
      <cdr:x>0.92258</cdr:x>
      <cdr:y>0.13996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08512" y="73576"/>
          <a:ext cx="875644" cy="2558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kern="1200" dirty="0">
              <a:solidFill>
                <a:srgbClr val="C00000"/>
              </a:solidFill>
              <a:latin typeface="Impact" panose="020B0806030902050204" pitchFamily="34" charset="0"/>
            </a:rPr>
            <a:t>1975</a:t>
          </a:r>
        </a:p>
      </cdr:txBody>
    </cdr:sp>
  </cdr:relSizeAnchor>
  <cdr:relSizeAnchor xmlns:cdr="http://schemas.openxmlformats.org/drawingml/2006/chartDrawing">
    <cdr:from>
      <cdr:x>0.68583</cdr:x>
      <cdr:y>0.00624</cdr:y>
    </cdr:from>
    <cdr:to>
      <cdr:x>0.77527</cdr:x>
      <cdr:y>0.11493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076850" y="14674"/>
          <a:ext cx="531662" cy="255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kern="1200" dirty="0">
              <a:solidFill>
                <a:prstClr val="black"/>
              </a:solidFill>
              <a:latin typeface="Impact" panose="020B0806030902050204" pitchFamily="34" charset="0"/>
            </a:rPr>
            <a:t>2101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3868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626" y="0"/>
            <a:ext cx="2919565" cy="493868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C0AEA81E-B14C-4431-B9A9-B981BEBAAE67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262" y="4747760"/>
            <a:ext cx="5389240" cy="3884673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2445"/>
            <a:ext cx="2919565" cy="49386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626" y="9372445"/>
            <a:ext cx="2919565" cy="49386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C488BFA1-76DE-4C16-97FD-89E390613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75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9D7F1087-45DC-4A30-9CA6-B96E6A3E0F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377C36DF-DD0B-41D7-967F-301A077421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F16D12EB-8A00-49A5-B5A5-32947624D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4B7797E-91CA-4E1E-95D2-0605553A95D4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6687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100" b="1" dirty="0"/>
              <a:t>Инженерно-консультационные услуги</a:t>
            </a:r>
            <a:endParaRPr lang="ru-RU" sz="1100" dirty="0"/>
          </a:p>
          <a:p>
            <a:r>
              <a:rPr lang="ru-RU" sz="1100" b="1" dirty="0">
                <a:solidFill>
                  <a:schemeClr val="accent5">
                    <a:lumMod val="75000"/>
                  </a:schemeClr>
                </a:solidFill>
              </a:rPr>
              <a:t>Комплексное обследование промышленных предприятий</a:t>
            </a:r>
            <a:r>
              <a:rPr lang="ru-RU" sz="1100" b="1" dirty="0"/>
              <a:t> </a:t>
            </a:r>
            <a:r>
              <a:rPr lang="ru-RU" sz="1100" dirty="0"/>
              <a:t>- изучение опыта работы предприятий и подготовки рекомендаций по оптимизации производственных процессов, модернизации отдельных производств и расширению мощностей для улучшения экономической эффективности, совершенствованию системы качества и контроля продукции.</a:t>
            </a:r>
          </a:p>
          <a:p>
            <a:endParaRPr lang="ru-RU" sz="1100" dirty="0"/>
          </a:p>
          <a:p>
            <a:r>
              <a:rPr lang="ru-RU" sz="1100" b="1" dirty="0" err="1">
                <a:solidFill>
                  <a:schemeClr val="accent5">
                    <a:lumMod val="75000"/>
                  </a:schemeClr>
                </a:solidFill>
              </a:rPr>
              <a:t>Предпроектные</a:t>
            </a:r>
            <a:r>
              <a:rPr lang="ru-RU" sz="1100" b="1" dirty="0">
                <a:solidFill>
                  <a:schemeClr val="accent5">
                    <a:lumMod val="75000"/>
                  </a:schemeClr>
                </a:solidFill>
              </a:rPr>
              <a:t> работы - предварительное технико-экономическое обоснование (ТЭО), исходные данные для проектирования (ИДП), основные технические решения (ОТР) </a:t>
            </a:r>
            <a:r>
              <a:rPr lang="ru-RU" sz="1100" dirty="0"/>
              <a:t>- проводятся с целью снижения рисков, сроков и стоимости проекта, находящегося на стадии реализации.</a:t>
            </a:r>
          </a:p>
          <a:p>
            <a:endParaRPr lang="ru-RU" sz="1100" dirty="0"/>
          </a:p>
          <a:p>
            <a:r>
              <a:rPr lang="ru-RU" sz="1100" b="1" dirty="0">
                <a:solidFill>
                  <a:schemeClr val="accent5">
                    <a:lumMod val="75000"/>
                  </a:schemeClr>
                </a:solidFill>
              </a:rPr>
              <a:t>Инженерно-расчетные работы </a:t>
            </a:r>
            <a:r>
              <a:rPr lang="ru-RU" sz="1100" b="1" dirty="0"/>
              <a:t>– </a:t>
            </a:r>
            <a:r>
              <a:rPr lang="ru-RU" sz="1100" dirty="0"/>
              <a:t>позволяют сравнивать технические решения между собой, оцифровать выгоду от внедрения проекта.</a:t>
            </a:r>
          </a:p>
          <a:p>
            <a:endParaRPr lang="ru-RU" sz="1100" dirty="0"/>
          </a:p>
          <a:p>
            <a:r>
              <a:rPr lang="en-US" sz="1100" b="1" dirty="0">
                <a:solidFill>
                  <a:schemeClr val="accent5">
                    <a:lumMod val="75000"/>
                  </a:schemeClr>
                </a:solidFill>
              </a:rPr>
              <a:t>Value engineering</a:t>
            </a: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100" dirty="0"/>
              <a:t>– поиск баланса между себестоимостью и полезностью;</a:t>
            </a:r>
          </a:p>
          <a:p>
            <a:r>
              <a:rPr lang="en-US" sz="1100" b="1" dirty="0" err="1">
                <a:solidFill>
                  <a:schemeClr val="accent5">
                    <a:lumMod val="75000"/>
                  </a:schemeClr>
                </a:solidFill>
              </a:rPr>
              <a:t>Hazop</a:t>
            </a:r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100" dirty="0"/>
              <a:t>– проверка проектных решений на возникновение опасностей в результате различных отклонений, оценка и рекомендации по уменьшению их последствий.</a:t>
            </a:r>
          </a:p>
          <a:p>
            <a:r>
              <a:rPr lang="ru-RU" sz="1100" dirty="0"/>
              <a:t> </a:t>
            </a:r>
          </a:p>
          <a:p>
            <a:pPr algn="ctr"/>
            <a:r>
              <a:rPr lang="ru-RU" sz="1100" b="1" dirty="0"/>
              <a:t>Научно-технические услуги</a:t>
            </a:r>
            <a:endParaRPr lang="ru-RU" sz="1100" dirty="0"/>
          </a:p>
          <a:p>
            <a:r>
              <a:rPr lang="ru-RU" sz="1100" b="1" dirty="0">
                <a:solidFill>
                  <a:schemeClr val="accent5">
                    <a:lumMod val="75000"/>
                  </a:schemeClr>
                </a:solidFill>
              </a:rPr>
              <a:t>Изготовление изделий научно-технического характера</a:t>
            </a:r>
            <a:r>
              <a:rPr lang="ru-RU" sz="1100" b="1" dirty="0"/>
              <a:t> </a:t>
            </a:r>
            <a:r>
              <a:rPr lang="ru-RU" sz="1100" dirty="0"/>
              <a:t>– организация опытного производства химических продуктов; изготовление и поставка продукции малотоннажной химии и высокотехнологичных полимерных изделий;</a:t>
            </a:r>
          </a:p>
          <a:p>
            <a:endParaRPr lang="ru-RU" sz="1100" dirty="0"/>
          </a:p>
          <a:p>
            <a:r>
              <a:rPr lang="ru-RU" sz="1100" b="1" dirty="0">
                <a:solidFill>
                  <a:schemeClr val="accent5">
                    <a:lumMod val="75000"/>
                  </a:schemeClr>
                </a:solidFill>
              </a:rPr>
              <a:t>Разработка программных комплексов </a:t>
            </a:r>
            <a:r>
              <a:rPr lang="ru-RU" sz="1100" dirty="0"/>
              <a:t>для АСУ ТП позволяют достичь лучшей управляемости процессом и снизить риски аварий на производстве.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8BFA1-76DE-4C16-97FD-89E390613F8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952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8ED0-0147-4E62-9D88-B3415B06B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083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5C0C-3C7E-4702-9807-ABA1D927E12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8ED0-0147-4E62-9D88-B3415B06B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1200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5C0C-3C7E-4702-9807-ABA1D927E12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8ED0-0147-4E62-9D88-B3415B06B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63699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rgbClr val="6A5262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876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166185" y="6356350"/>
            <a:ext cx="2743200" cy="365125"/>
          </a:xfrm>
        </p:spPr>
        <p:txBody>
          <a:bodyPr lIns="0" tIns="0" rIns="0" bIns="0"/>
          <a:lstStyle>
            <a:lvl1pPr algn="r">
              <a:defRPr sz="1800">
                <a:solidFill>
                  <a:srgbClr val="ABA839"/>
                </a:solidFill>
                <a:latin typeface="+mj-lt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68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2864CA80-990D-4A5C-B63B-2A054349EF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717675"/>
            <a:ext cx="4341813" cy="36671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826760" cy="595608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200" kern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FD86445-7112-4434-80AC-5379C8DD7330}"/>
              </a:ext>
            </a:extLst>
          </p:cNvPr>
          <p:cNvGrpSpPr/>
          <p:nvPr userDrawn="1"/>
        </p:nvGrpSpPr>
        <p:grpSpPr>
          <a:xfrm>
            <a:off x="9753800" y="136525"/>
            <a:ext cx="2206251" cy="521001"/>
            <a:chOff x="9697240" y="235431"/>
            <a:chExt cx="2206251" cy="52100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19C5D8E-4D52-4E82-A289-0606EF4F59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3354" y="336332"/>
              <a:ext cx="1620137" cy="319201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CFFCA6A8-998A-4F3B-B0B8-B5CE7AFC8DFE}"/>
                </a:ext>
              </a:extLst>
            </p:cNvPr>
            <p:cNvCxnSpPr/>
            <p:nvPr userDrawn="1"/>
          </p:nvCxnSpPr>
          <p:spPr>
            <a:xfrm flipH="1">
              <a:off x="10196596" y="235431"/>
              <a:ext cx="1" cy="521001"/>
            </a:xfrm>
            <a:prstGeom prst="line">
              <a:avLst/>
            </a:prstGeom>
            <a:ln w="12700">
              <a:solidFill>
                <a:srgbClr val="504E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0526DBC-E559-4494-8552-4D60FA8609E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8101" y1="59098" x2="14311" y2="77713"/>
                          <a14:foregroundMark x1="19172" y1="83055" x2="19622" y2="83222"/>
                          <a14:foregroundMark x1="32763" y1="56177" x2="72547" y2="55509"/>
                          <a14:foregroundMark x1="36004" y1="41235" x2="67687" y2="42070"/>
                          <a14:foregroundMark x1="58686" y1="23539" x2="60756" y2="30801"/>
                          <a14:foregroundMark x1="52745" y1="22454" x2="52745" y2="28631"/>
                          <a14:foregroundMark x1="46535" y1="22705" x2="46985" y2="31636"/>
                          <a14:foregroundMark x1="40324" y1="21619" x2="41044" y2="35225"/>
                          <a14:foregroundMark x1="35734" y1="58932" x2="67237" y2="57846"/>
                          <a14:foregroundMark x1="74347" y1="64441" x2="75248" y2="32888"/>
                          <a14:foregroundMark x1="75248" y1="33806" x2="25113" y2="34808"/>
                          <a14:foregroundMark x1="26103" y1="35225" x2="25833" y2="64441"/>
                          <a14:foregroundMark x1="25833" y1="64441" x2="49955" y2="63189"/>
                          <a14:foregroundMark x1="54545" y1="46745" x2="71827" y2="46327"/>
                          <a14:foregroundMark x1="27903" y1="66194" x2="73177" y2="80467"/>
                          <a14:foregroundMark x1="26733" y1="81553" x2="74347" y2="64023"/>
                          <a14:foregroundMark x1="50945" y1="67446" x2="27903" y2="67279"/>
                          <a14:foregroundMark x1="30873" y1="46578" x2="49775" y2="50167"/>
                          <a14:foregroundMark x1="73447" y1="67696" x2="57606" y2="68280"/>
                          <a14:foregroundMark x1="71107" y1="72955" x2="72997" y2="83055"/>
                          <a14:foregroundMark x1="27183" y1="79633" x2="27903" y2="73873"/>
                          <a14:foregroundMark x1="22412" y1="54841" x2="1710" y2="55092"/>
                          <a14:foregroundMark x1="75698" y1="54841" x2="97840" y2="55092"/>
                          <a14:foregroundMark x1="90009" y1="57679" x2="75518" y2="83222"/>
                          <a14:foregroundMark x1="69037" y1="86394" x2="29793" y2="90067"/>
                          <a14:foregroundMark x1="25653" y1="83639" x2="11611" y2="65526"/>
                          <a14:foregroundMark x1="13861" y1="69616" x2="22142" y2="81970"/>
                          <a14:foregroundMark x1="40144" y1="90234" x2="51845" y2="90902"/>
                          <a14:foregroundMark x1="54815" y1="90902" x2="67957" y2="87312"/>
                          <a14:foregroundMark x1="79208" y1="80217" x2="86589" y2="70618"/>
                          <a14:foregroundMark x1="87939" y1="67279" x2="89559" y2="62354"/>
                          <a14:foregroundMark x1="97840" y1="55259" x2="99910" y2="55259"/>
                          <a14:foregroundMark x1="50675" y1="22037" x2="53195" y2="29716"/>
                          <a14:foregroundMark x1="57156" y1="23289" x2="58686" y2="313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7240" y="279180"/>
              <a:ext cx="412599" cy="444940"/>
            </a:xfrm>
            <a:prstGeom prst="rect">
              <a:avLst/>
            </a:prstGeom>
            <a:noFill/>
          </p:spPr>
        </p:pic>
      </p:grpSp>
      <p:sp>
        <p:nvSpPr>
          <p:cNvPr id="9" name="Объект 2">
            <a:extLst>
              <a:ext uri="{FF2B5EF4-FFF2-40B4-BE49-F238E27FC236}">
                <a16:creationId xmlns:a16="http://schemas.microsoft.com/office/drawing/2014/main" id="{31D63457-5F25-41C5-9FBA-C724DCEA4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280" y="1253331"/>
            <a:ext cx="4922520" cy="43513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ts val="1600"/>
              </a:lnSpc>
              <a:spcBef>
                <a:spcPct val="0"/>
              </a:spcBef>
              <a:buClr>
                <a:srgbClr val="EA0A2A"/>
              </a:buClr>
              <a:buFont typeface="Verdana" panose="020B0604030504040204" pitchFamily="34" charset="0"/>
              <a:buChar char="●"/>
              <a:defRPr lang="ru-RU" sz="1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marL="228600" indent="-228600" algn="l" defTabSz="914400" rtl="0" eaLnBrk="1" latinLnBrk="0" hangingPunct="1">
              <a:lnSpc>
                <a:spcPts val="1600"/>
              </a:lnSpc>
              <a:spcBef>
                <a:spcPct val="0"/>
              </a:spcBef>
              <a:buClr>
                <a:srgbClr val="EA0A2A"/>
              </a:buClr>
              <a:buFont typeface="Verdana" panose="020B0604030504040204" pitchFamily="34" charset="0"/>
              <a:buChar char="●"/>
              <a:defRPr lang="ru-RU" sz="1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2pPr>
            <a:lvl3pPr marL="228600" indent="-228600" algn="l" defTabSz="914400" rtl="0" eaLnBrk="1" latinLnBrk="0" hangingPunct="1">
              <a:lnSpc>
                <a:spcPts val="1600"/>
              </a:lnSpc>
              <a:spcBef>
                <a:spcPct val="0"/>
              </a:spcBef>
              <a:buClr>
                <a:srgbClr val="EA0A2A"/>
              </a:buClr>
              <a:buFont typeface="Verdana" panose="020B0604030504040204" pitchFamily="34" charset="0"/>
              <a:buChar char="●"/>
              <a:defRPr lang="ru-RU" sz="1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3pPr>
            <a:lvl4pPr marL="228600" indent="-228600" algn="l" defTabSz="914400" rtl="0" eaLnBrk="1" latinLnBrk="0" hangingPunct="1">
              <a:lnSpc>
                <a:spcPts val="1600"/>
              </a:lnSpc>
              <a:spcBef>
                <a:spcPct val="0"/>
              </a:spcBef>
              <a:buClr>
                <a:srgbClr val="EA0A2A"/>
              </a:buClr>
              <a:buFont typeface="Verdana" panose="020B0604030504040204" pitchFamily="34" charset="0"/>
              <a:buChar char="●"/>
              <a:defRPr lang="ru-RU" sz="1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4pPr>
            <a:lvl5pPr marL="228600" indent="-228600" algn="l" defTabSz="914400" rtl="0" eaLnBrk="1" latinLnBrk="0" hangingPunct="1">
              <a:lnSpc>
                <a:spcPts val="1600"/>
              </a:lnSpc>
              <a:spcBef>
                <a:spcPct val="0"/>
              </a:spcBef>
              <a:buClr>
                <a:srgbClr val="EA0A2A"/>
              </a:buClr>
              <a:buFont typeface="Verdana" panose="020B0604030504040204" pitchFamily="34" charset="0"/>
              <a:buChar char="●"/>
              <a:defRPr lang="ru-RU" sz="1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47292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92"/>
            <a:ext cx="10363200" cy="251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94"/>
            <a:ext cx="8534400" cy="251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43AD6F5C-7139-491F-83B8-8CEE6C5BB9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EF6BD39D-27D2-4F94-9246-006AD92FBA9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EC46021-2732-45C4-BEF3-102967BA7446}" type="datetime1">
              <a:rPr lang="en-US"/>
              <a:pPr>
                <a:defRPr/>
              </a:pPr>
              <a:t>7/29/2022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97B7A48D-F18F-4B06-85C8-31710B90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96B54-1829-4996-BCE8-735CF0812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1163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E23B00-A2BC-A04B-980A-9DD0014CD5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83148101-E09D-4FEC-BD0E-0C878991EB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59" y="338665"/>
            <a:ext cx="428092" cy="46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2832A-4D9C-43FC-8077-90217904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84" y="365126"/>
            <a:ext cx="4474633" cy="401108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76609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8ED0-0147-4E62-9D88-B3415B06B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62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5C0C-3C7E-4702-9807-ABA1D927E12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8ED0-0147-4E62-9D88-B3415B06B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15458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5C0C-3C7E-4702-9807-ABA1D927E12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8ED0-0147-4E62-9D88-B3415B06B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79651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5C0C-3C7E-4702-9807-ABA1D927E12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8ED0-0147-4E62-9D88-B3415B06B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27750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5C0C-3C7E-4702-9807-ABA1D927E12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8ED0-0147-4E62-9D88-B3415B06B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64683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5C0C-3C7E-4702-9807-ABA1D927E12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8ED0-0147-4E62-9D88-B3415B06B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08912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5C0C-3C7E-4702-9807-ABA1D927E12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8ED0-0147-4E62-9D88-B3415B06B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51149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5C0C-3C7E-4702-9807-ABA1D927E12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8ED0-0147-4E62-9D88-B3415B06B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74642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D5C0C-3C7E-4702-9807-ABA1D927E12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48ED0-0147-4E62-9D88-B3415B06B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56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ransition>
    <p:fade thruBlk="1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image" Target="../media/image24.jpeg"/><Relationship Id="rId16" Type="http://schemas.openxmlformats.org/officeDocument/2006/relationships/image" Target="../media/image38.jpe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815705" cy="6858000"/>
            <a:chOff x="0" y="0"/>
            <a:chExt cx="881570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208645" cy="6858000"/>
            </a:xfrm>
            <a:custGeom>
              <a:avLst/>
              <a:gdLst/>
              <a:ahLst/>
              <a:cxnLst/>
              <a:rect l="l" t="t" r="r" b="b"/>
              <a:pathLst>
                <a:path w="8208645" h="6858000">
                  <a:moveTo>
                    <a:pt x="820826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5726938" y="6857999"/>
                  </a:lnTo>
                  <a:lnTo>
                    <a:pt x="8208264" y="0"/>
                  </a:lnTo>
                  <a:close/>
                </a:path>
              </a:pathLst>
            </a:custGeom>
            <a:solidFill>
              <a:srgbClr val="0C09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3791" y="0"/>
              <a:ext cx="3621786" cy="685571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832342" y="6125667"/>
            <a:ext cx="14433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Century Gothic"/>
              </a:rPr>
              <a:t>www.knitu.ru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97909" y="2954287"/>
            <a:ext cx="4894091" cy="20903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dirty="0">
                <a:solidFill>
                  <a:srgbClr val="735A6B"/>
                </a:solidFill>
                <a:latin typeface="+mj-lt"/>
              </a:rPr>
              <a:t>Казанский национальный исследовательский технологический университет</a:t>
            </a:r>
          </a:p>
          <a:p>
            <a:pPr algn="ctr"/>
            <a:endParaRPr lang="en-US" b="1" dirty="0"/>
          </a:p>
          <a:p>
            <a:pPr algn="ctr"/>
            <a:endParaRPr lang="ru-RU" sz="1600" dirty="0"/>
          </a:p>
          <a:p>
            <a:pPr algn="ctr"/>
            <a:endParaRPr lang="ru-RU" sz="1700" dirty="0"/>
          </a:p>
        </p:txBody>
      </p:sp>
      <p:pic>
        <p:nvPicPr>
          <p:cNvPr id="8" name="object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68901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8DBE96-FD30-4A15-A4B6-31175C438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t="15792" r="28039" b="20519"/>
          <a:stretch/>
        </p:blipFill>
        <p:spPr>
          <a:xfrm>
            <a:off x="9260432" y="374318"/>
            <a:ext cx="1253955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22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35A6B"/>
                </a:solidFill>
              </a:rPr>
              <a:t>Наука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8ED0-0147-4E62-9D88-B3415B06B227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67" name="Полилиния: фигура 66">
            <a:extLst>
              <a:ext uri="{FF2B5EF4-FFF2-40B4-BE49-F238E27FC236}">
                <a16:creationId xmlns:a16="http://schemas.microsoft.com/office/drawing/2014/main" id="{664A40E4-2AD4-44A2-ADF2-86932D0DDC4C}"/>
              </a:ext>
            </a:extLst>
          </p:cNvPr>
          <p:cNvSpPr/>
          <p:nvPr/>
        </p:nvSpPr>
        <p:spPr>
          <a:xfrm>
            <a:off x="6073256" y="0"/>
            <a:ext cx="6118744" cy="6855713"/>
          </a:xfrm>
          <a:custGeom>
            <a:avLst/>
            <a:gdLst>
              <a:gd name="connsiteX0" fmla="*/ 0 w 6118744"/>
              <a:gd name="connsiteY0" fmla="*/ 0 h 6855713"/>
              <a:gd name="connsiteX1" fmla="*/ 6118744 w 6118744"/>
              <a:gd name="connsiteY1" fmla="*/ 0 h 6855713"/>
              <a:gd name="connsiteX2" fmla="*/ 6118744 w 6118744"/>
              <a:gd name="connsiteY2" fmla="*/ 6855713 h 6855713"/>
              <a:gd name="connsiteX3" fmla="*/ 2456802 w 6118744"/>
              <a:gd name="connsiteY3" fmla="*/ 6855713 h 6855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744" h="6855713">
                <a:moveTo>
                  <a:pt x="0" y="0"/>
                </a:moveTo>
                <a:lnTo>
                  <a:pt x="6118744" y="0"/>
                </a:lnTo>
                <a:lnTo>
                  <a:pt x="6118744" y="6855713"/>
                </a:lnTo>
                <a:lnTo>
                  <a:pt x="2456802" y="6855713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 l="-20000" r="-4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Параллелограмм 67">
            <a:extLst>
              <a:ext uri="{FF2B5EF4-FFF2-40B4-BE49-F238E27FC236}">
                <a16:creationId xmlns:a16="http://schemas.microsoft.com/office/drawing/2014/main" id="{D89137D0-5470-4213-8408-4A90ECB086F1}"/>
              </a:ext>
            </a:extLst>
          </p:cNvPr>
          <p:cNvSpPr/>
          <p:nvPr/>
        </p:nvSpPr>
        <p:spPr>
          <a:xfrm flipH="1">
            <a:off x="4908272" y="0"/>
            <a:ext cx="3621786" cy="6855713"/>
          </a:xfrm>
          <a:prstGeom prst="parallelogram">
            <a:avLst>
              <a:gd name="adj" fmla="val 67834"/>
            </a:avLst>
          </a:prstGeom>
          <a:solidFill>
            <a:srgbClr val="E7D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7EDFB96-0783-44BF-A7A3-E50EB88AECEE}"/>
              </a:ext>
            </a:extLst>
          </p:cNvPr>
          <p:cNvGrpSpPr/>
          <p:nvPr/>
        </p:nvGrpSpPr>
        <p:grpSpPr>
          <a:xfrm>
            <a:off x="1502477" y="2502048"/>
            <a:ext cx="2918801" cy="2689864"/>
            <a:chOff x="993266" y="2787771"/>
            <a:chExt cx="2918801" cy="2689864"/>
          </a:xfrm>
        </p:grpSpPr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F4F843CB-828B-409C-95DB-FAD972774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266" y="3710116"/>
              <a:ext cx="1170498" cy="1728936"/>
            </a:xfrm>
            <a:custGeom>
              <a:avLst/>
              <a:gdLst>
                <a:gd name="T0" fmla="*/ 4082 w 5501"/>
                <a:gd name="T1" fmla="*/ 6456 h 8297"/>
                <a:gd name="T2" fmla="*/ 4082 w 5501"/>
                <a:gd name="T3" fmla="*/ 6456 h 8297"/>
                <a:gd name="T4" fmla="*/ 5500 w 5501"/>
                <a:gd name="T5" fmla="*/ 4237 h 8297"/>
                <a:gd name="T6" fmla="*/ 4254 w 5501"/>
                <a:gd name="T7" fmla="*/ 3014 h 8297"/>
                <a:gd name="T8" fmla="*/ 4043 w 5501"/>
                <a:gd name="T9" fmla="*/ 2024 h 8297"/>
                <a:gd name="T10" fmla="*/ 4043 w 5501"/>
                <a:gd name="T11" fmla="*/ 2024 h 8297"/>
                <a:gd name="T12" fmla="*/ 2024 w 5501"/>
                <a:gd name="T13" fmla="*/ 0 h 8297"/>
                <a:gd name="T14" fmla="*/ 0 w 5501"/>
                <a:gd name="T15" fmla="*/ 2024 h 8297"/>
                <a:gd name="T16" fmla="*/ 0 w 5501"/>
                <a:gd name="T17" fmla="*/ 2024 h 8297"/>
                <a:gd name="T18" fmla="*/ 212 w 5501"/>
                <a:gd name="T19" fmla="*/ 3665 h 8297"/>
                <a:gd name="T20" fmla="*/ 3396 w 5501"/>
                <a:gd name="T21" fmla="*/ 7713 h 8297"/>
                <a:gd name="T22" fmla="*/ 4917 w 5501"/>
                <a:gd name="T23" fmla="*/ 8296 h 8297"/>
                <a:gd name="T24" fmla="*/ 4082 w 5501"/>
                <a:gd name="T25" fmla="*/ 6456 h 8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01" h="8297">
                  <a:moveTo>
                    <a:pt x="4082" y="6456"/>
                  </a:moveTo>
                  <a:lnTo>
                    <a:pt x="4082" y="6456"/>
                  </a:lnTo>
                  <a:cubicBezTo>
                    <a:pt x="4082" y="5478"/>
                    <a:pt x="4665" y="4626"/>
                    <a:pt x="5500" y="4237"/>
                  </a:cubicBezTo>
                  <a:cubicBezTo>
                    <a:pt x="4945" y="4003"/>
                    <a:pt x="4500" y="3563"/>
                    <a:pt x="4254" y="3014"/>
                  </a:cubicBezTo>
                  <a:cubicBezTo>
                    <a:pt x="4117" y="2710"/>
                    <a:pt x="4043" y="2379"/>
                    <a:pt x="4043" y="2024"/>
                  </a:cubicBezTo>
                  <a:lnTo>
                    <a:pt x="4043" y="2024"/>
                  </a:lnTo>
                  <a:cubicBezTo>
                    <a:pt x="4043" y="909"/>
                    <a:pt x="3139" y="0"/>
                    <a:pt x="2024" y="0"/>
                  </a:cubicBezTo>
                  <a:cubicBezTo>
                    <a:pt x="904" y="0"/>
                    <a:pt x="0" y="909"/>
                    <a:pt x="0" y="2024"/>
                  </a:cubicBezTo>
                  <a:lnTo>
                    <a:pt x="0" y="2024"/>
                  </a:lnTo>
                  <a:cubicBezTo>
                    <a:pt x="0" y="2590"/>
                    <a:pt x="74" y="3139"/>
                    <a:pt x="212" y="3665"/>
                  </a:cubicBezTo>
                  <a:cubicBezTo>
                    <a:pt x="669" y="5415"/>
                    <a:pt x="1841" y="6873"/>
                    <a:pt x="3396" y="7713"/>
                  </a:cubicBezTo>
                  <a:cubicBezTo>
                    <a:pt x="3871" y="7965"/>
                    <a:pt x="4379" y="8165"/>
                    <a:pt x="4917" y="8296"/>
                  </a:cubicBezTo>
                  <a:cubicBezTo>
                    <a:pt x="4402" y="7845"/>
                    <a:pt x="4082" y="7187"/>
                    <a:pt x="4082" y="645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89C0B92E-1624-42F9-A03F-8DECA84DE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2359" y="2810739"/>
              <a:ext cx="1161110" cy="1701376"/>
            </a:xfrm>
            <a:custGeom>
              <a:avLst/>
              <a:gdLst>
                <a:gd name="T0" fmla="*/ 5449 w 5456"/>
                <a:gd name="T1" fmla="*/ 6021 h 8166"/>
                <a:gd name="T2" fmla="*/ 5449 w 5456"/>
                <a:gd name="T3" fmla="*/ 6021 h 8166"/>
                <a:gd name="T4" fmla="*/ 5209 w 5456"/>
                <a:gd name="T5" fmla="*/ 4466 h 8166"/>
                <a:gd name="T6" fmla="*/ 2281 w 5456"/>
                <a:gd name="T7" fmla="*/ 681 h 8166"/>
                <a:gd name="T8" fmla="*/ 675 w 5456"/>
                <a:gd name="T9" fmla="*/ 0 h 8166"/>
                <a:gd name="T10" fmla="*/ 1469 w 5456"/>
                <a:gd name="T11" fmla="*/ 1807 h 8166"/>
                <a:gd name="T12" fmla="*/ 0 w 5456"/>
                <a:gd name="T13" fmla="*/ 4042 h 8166"/>
                <a:gd name="T14" fmla="*/ 114 w 5456"/>
                <a:gd name="T15" fmla="*/ 4100 h 8166"/>
                <a:gd name="T16" fmla="*/ 1177 w 5456"/>
                <a:gd name="T17" fmla="*/ 5204 h 8166"/>
                <a:gd name="T18" fmla="*/ 1406 w 5456"/>
                <a:gd name="T19" fmla="*/ 6141 h 8166"/>
                <a:gd name="T20" fmla="*/ 1412 w 5456"/>
                <a:gd name="T21" fmla="*/ 6141 h 8166"/>
                <a:gd name="T22" fmla="*/ 3431 w 5456"/>
                <a:gd name="T23" fmla="*/ 8165 h 8166"/>
                <a:gd name="T24" fmla="*/ 5455 w 5456"/>
                <a:gd name="T25" fmla="*/ 6181 h 8166"/>
                <a:gd name="T26" fmla="*/ 5455 w 5456"/>
                <a:gd name="T27" fmla="*/ 6141 h 8166"/>
                <a:gd name="T28" fmla="*/ 5449 w 5456"/>
                <a:gd name="T29" fmla="*/ 6021 h 8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56" h="8166">
                  <a:moveTo>
                    <a:pt x="5449" y="6021"/>
                  </a:moveTo>
                  <a:lnTo>
                    <a:pt x="5449" y="6021"/>
                  </a:lnTo>
                  <a:cubicBezTo>
                    <a:pt x="5432" y="5484"/>
                    <a:pt x="5352" y="4963"/>
                    <a:pt x="5209" y="4466"/>
                  </a:cubicBezTo>
                  <a:cubicBezTo>
                    <a:pt x="4751" y="2859"/>
                    <a:pt x="3688" y="1510"/>
                    <a:pt x="2281" y="681"/>
                  </a:cubicBezTo>
                  <a:cubicBezTo>
                    <a:pt x="1784" y="383"/>
                    <a:pt x="1246" y="155"/>
                    <a:pt x="675" y="0"/>
                  </a:cubicBezTo>
                  <a:cubicBezTo>
                    <a:pt x="1166" y="452"/>
                    <a:pt x="1469" y="1093"/>
                    <a:pt x="1469" y="1807"/>
                  </a:cubicBezTo>
                  <a:cubicBezTo>
                    <a:pt x="1469" y="2807"/>
                    <a:pt x="863" y="3665"/>
                    <a:pt x="0" y="4042"/>
                  </a:cubicBezTo>
                  <a:cubicBezTo>
                    <a:pt x="40" y="4060"/>
                    <a:pt x="80" y="4083"/>
                    <a:pt x="114" y="4100"/>
                  </a:cubicBezTo>
                  <a:cubicBezTo>
                    <a:pt x="577" y="4340"/>
                    <a:pt x="955" y="4728"/>
                    <a:pt x="1177" y="5204"/>
                  </a:cubicBezTo>
                  <a:cubicBezTo>
                    <a:pt x="1315" y="5489"/>
                    <a:pt x="1395" y="5804"/>
                    <a:pt x="1406" y="6141"/>
                  </a:cubicBezTo>
                  <a:cubicBezTo>
                    <a:pt x="1412" y="6141"/>
                    <a:pt x="1412" y="6141"/>
                    <a:pt x="1412" y="6141"/>
                  </a:cubicBezTo>
                  <a:cubicBezTo>
                    <a:pt x="1412" y="7256"/>
                    <a:pt x="2316" y="8165"/>
                    <a:pt x="3431" y="8165"/>
                  </a:cubicBezTo>
                  <a:cubicBezTo>
                    <a:pt x="4534" y="8165"/>
                    <a:pt x="5432" y="7279"/>
                    <a:pt x="5455" y="6181"/>
                  </a:cubicBezTo>
                  <a:cubicBezTo>
                    <a:pt x="5455" y="6170"/>
                    <a:pt x="5455" y="6153"/>
                    <a:pt x="5455" y="6141"/>
                  </a:cubicBezTo>
                  <a:cubicBezTo>
                    <a:pt x="5455" y="6101"/>
                    <a:pt x="5455" y="6061"/>
                    <a:pt x="5449" y="602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7B563D9E-24C7-4065-8C50-E3A80B7CA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321" y="2787771"/>
              <a:ext cx="1764664" cy="1139151"/>
            </a:xfrm>
            <a:custGeom>
              <a:avLst/>
              <a:gdLst>
                <a:gd name="T0" fmla="*/ 6323 w 8291"/>
                <a:gd name="T1" fmla="*/ 0 h 5467"/>
                <a:gd name="T2" fmla="*/ 6323 w 8291"/>
                <a:gd name="T3" fmla="*/ 0 h 5467"/>
                <a:gd name="T4" fmla="*/ 6312 w 8291"/>
                <a:gd name="T5" fmla="*/ 0 h 5467"/>
                <a:gd name="T6" fmla="*/ 6272 w 8291"/>
                <a:gd name="T7" fmla="*/ 0 h 5467"/>
                <a:gd name="T8" fmla="*/ 6260 w 8291"/>
                <a:gd name="T9" fmla="*/ 0 h 5467"/>
                <a:gd name="T10" fmla="*/ 6243 w 8291"/>
                <a:gd name="T11" fmla="*/ 0 h 5467"/>
                <a:gd name="T12" fmla="*/ 4643 w 8291"/>
                <a:gd name="T13" fmla="*/ 200 h 5467"/>
                <a:gd name="T14" fmla="*/ 348 w 8291"/>
                <a:gd name="T15" fmla="*/ 3825 h 5467"/>
                <a:gd name="T16" fmla="*/ 0 w 8291"/>
                <a:gd name="T17" fmla="*/ 4814 h 5467"/>
                <a:gd name="T18" fmla="*/ 1812 w 8291"/>
                <a:gd name="T19" fmla="*/ 4014 h 5467"/>
                <a:gd name="T20" fmla="*/ 4042 w 8291"/>
                <a:gd name="T21" fmla="*/ 5466 h 5467"/>
                <a:gd name="T22" fmla="*/ 5265 w 8291"/>
                <a:gd name="T23" fmla="*/ 4248 h 5467"/>
                <a:gd name="T24" fmla="*/ 6243 w 8291"/>
                <a:gd name="T25" fmla="*/ 4043 h 5467"/>
                <a:gd name="T26" fmla="*/ 6312 w 8291"/>
                <a:gd name="T27" fmla="*/ 4043 h 5467"/>
                <a:gd name="T28" fmla="*/ 6312 w 8291"/>
                <a:gd name="T29" fmla="*/ 4043 h 5467"/>
                <a:gd name="T30" fmla="*/ 8290 w 8291"/>
                <a:gd name="T31" fmla="*/ 2024 h 5467"/>
                <a:gd name="T32" fmla="*/ 6323 w 8291"/>
                <a:gd name="T33" fmla="*/ 0 h 5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91" h="5467">
                  <a:moveTo>
                    <a:pt x="6323" y="0"/>
                  </a:moveTo>
                  <a:lnTo>
                    <a:pt x="6323" y="0"/>
                  </a:lnTo>
                  <a:cubicBezTo>
                    <a:pt x="6318" y="0"/>
                    <a:pt x="6318" y="0"/>
                    <a:pt x="6312" y="0"/>
                  </a:cubicBezTo>
                  <a:cubicBezTo>
                    <a:pt x="6301" y="0"/>
                    <a:pt x="6284" y="0"/>
                    <a:pt x="6272" y="0"/>
                  </a:cubicBezTo>
                  <a:cubicBezTo>
                    <a:pt x="6266" y="0"/>
                    <a:pt x="6266" y="0"/>
                    <a:pt x="6260" y="0"/>
                  </a:cubicBezTo>
                  <a:cubicBezTo>
                    <a:pt x="6255" y="0"/>
                    <a:pt x="6249" y="0"/>
                    <a:pt x="6243" y="0"/>
                  </a:cubicBezTo>
                  <a:cubicBezTo>
                    <a:pt x="5688" y="0"/>
                    <a:pt x="5157" y="69"/>
                    <a:pt x="4643" y="200"/>
                  </a:cubicBezTo>
                  <a:cubicBezTo>
                    <a:pt x="2721" y="692"/>
                    <a:pt x="1143" y="2041"/>
                    <a:pt x="348" y="3825"/>
                  </a:cubicBezTo>
                  <a:cubicBezTo>
                    <a:pt x="205" y="4139"/>
                    <a:pt x="85" y="4471"/>
                    <a:pt x="0" y="4814"/>
                  </a:cubicBezTo>
                  <a:cubicBezTo>
                    <a:pt x="446" y="4323"/>
                    <a:pt x="1092" y="4014"/>
                    <a:pt x="1812" y="4014"/>
                  </a:cubicBezTo>
                  <a:cubicBezTo>
                    <a:pt x="2807" y="4014"/>
                    <a:pt x="3664" y="4609"/>
                    <a:pt x="4042" y="5466"/>
                  </a:cubicBezTo>
                  <a:cubicBezTo>
                    <a:pt x="4288" y="4923"/>
                    <a:pt x="4722" y="4488"/>
                    <a:pt x="5265" y="4248"/>
                  </a:cubicBezTo>
                  <a:cubicBezTo>
                    <a:pt x="5563" y="4117"/>
                    <a:pt x="5895" y="4043"/>
                    <a:pt x="6243" y="4043"/>
                  </a:cubicBezTo>
                  <a:cubicBezTo>
                    <a:pt x="6266" y="4043"/>
                    <a:pt x="6289" y="4043"/>
                    <a:pt x="6312" y="4043"/>
                  </a:cubicBezTo>
                  <a:lnTo>
                    <a:pt x="6312" y="4043"/>
                  </a:lnTo>
                  <a:cubicBezTo>
                    <a:pt x="7410" y="4020"/>
                    <a:pt x="8290" y="3122"/>
                    <a:pt x="8290" y="2024"/>
                  </a:cubicBezTo>
                  <a:cubicBezTo>
                    <a:pt x="8290" y="921"/>
                    <a:pt x="7415" y="28"/>
                    <a:pt x="6323" y="0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B95D42E4-53BA-4F6D-8733-94DEBA50E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568" y="4327460"/>
              <a:ext cx="1751522" cy="1150175"/>
            </a:xfrm>
            <a:custGeom>
              <a:avLst/>
              <a:gdLst>
                <a:gd name="T0" fmla="*/ 6382 w 8229"/>
                <a:gd name="T1" fmla="*/ 1412 h 5519"/>
                <a:gd name="T2" fmla="*/ 6382 w 8229"/>
                <a:gd name="T3" fmla="*/ 1412 h 5519"/>
                <a:gd name="T4" fmla="*/ 4175 w 8229"/>
                <a:gd name="T5" fmla="*/ 0 h 5519"/>
                <a:gd name="T6" fmla="*/ 2974 w 8229"/>
                <a:gd name="T7" fmla="*/ 1246 h 5519"/>
                <a:gd name="T8" fmla="*/ 2019 w 8229"/>
                <a:gd name="T9" fmla="*/ 1475 h 5519"/>
                <a:gd name="T10" fmla="*/ 2019 w 8229"/>
                <a:gd name="T11" fmla="*/ 1475 h 5519"/>
                <a:gd name="T12" fmla="*/ 0 w 8229"/>
                <a:gd name="T13" fmla="*/ 3494 h 5519"/>
                <a:gd name="T14" fmla="*/ 1991 w 8229"/>
                <a:gd name="T15" fmla="*/ 5518 h 5519"/>
                <a:gd name="T16" fmla="*/ 2019 w 8229"/>
                <a:gd name="T17" fmla="*/ 5518 h 5519"/>
                <a:gd name="T18" fmla="*/ 2128 w 8229"/>
                <a:gd name="T19" fmla="*/ 5518 h 5519"/>
                <a:gd name="T20" fmla="*/ 3688 w 8229"/>
                <a:gd name="T21" fmla="*/ 5283 h 5519"/>
                <a:gd name="T22" fmla="*/ 7891 w 8229"/>
                <a:gd name="T23" fmla="*/ 1601 h 5519"/>
                <a:gd name="T24" fmla="*/ 8228 w 8229"/>
                <a:gd name="T25" fmla="*/ 566 h 5519"/>
                <a:gd name="T26" fmla="*/ 6382 w 8229"/>
                <a:gd name="T27" fmla="*/ 1412 h 5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29" h="5519">
                  <a:moveTo>
                    <a:pt x="6382" y="1412"/>
                  </a:moveTo>
                  <a:lnTo>
                    <a:pt x="6382" y="1412"/>
                  </a:lnTo>
                  <a:cubicBezTo>
                    <a:pt x="5410" y="1412"/>
                    <a:pt x="4563" y="834"/>
                    <a:pt x="4175" y="0"/>
                  </a:cubicBezTo>
                  <a:cubicBezTo>
                    <a:pt x="3940" y="549"/>
                    <a:pt x="3511" y="995"/>
                    <a:pt x="2974" y="1246"/>
                  </a:cubicBezTo>
                  <a:cubicBezTo>
                    <a:pt x="2682" y="1383"/>
                    <a:pt x="2362" y="1464"/>
                    <a:pt x="2019" y="1475"/>
                  </a:cubicBezTo>
                  <a:lnTo>
                    <a:pt x="2019" y="1475"/>
                  </a:lnTo>
                  <a:cubicBezTo>
                    <a:pt x="904" y="1475"/>
                    <a:pt x="0" y="2379"/>
                    <a:pt x="0" y="3494"/>
                  </a:cubicBezTo>
                  <a:cubicBezTo>
                    <a:pt x="0" y="4603"/>
                    <a:pt x="887" y="5501"/>
                    <a:pt x="1991" y="5518"/>
                  </a:cubicBezTo>
                  <a:cubicBezTo>
                    <a:pt x="2002" y="5518"/>
                    <a:pt x="2008" y="5518"/>
                    <a:pt x="2019" y="5518"/>
                  </a:cubicBezTo>
                  <a:cubicBezTo>
                    <a:pt x="2059" y="5518"/>
                    <a:pt x="2093" y="5518"/>
                    <a:pt x="2128" y="5518"/>
                  </a:cubicBezTo>
                  <a:cubicBezTo>
                    <a:pt x="2665" y="5501"/>
                    <a:pt x="3191" y="5420"/>
                    <a:pt x="3688" y="5283"/>
                  </a:cubicBezTo>
                  <a:cubicBezTo>
                    <a:pt x="5581" y="4751"/>
                    <a:pt x="7124" y="3385"/>
                    <a:pt x="7891" y="1601"/>
                  </a:cubicBezTo>
                  <a:cubicBezTo>
                    <a:pt x="8028" y="1269"/>
                    <a:pt x="8143" y="920"/>
                    <a:pt x="8228" y="566"/>
                  </a:cubicBezTo>
                  <a:cubicBezTo>
                    <a:pt x="7782" y="1080"/>
                    <a:pt x="7119" y="1412"/>
                    <a:pt x="6382" y="141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BD14FF4B-45FA-4017-B487-A7BB183DD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470" y="2892499"/>
              <a:ext cx="634527" cy="619183"/>
            </a:xfrm>
            <a:custGeom>
              <a:avLst/>
              <a:gdLst>
                <a:gd name="T0" fmla="*/ 2980 w 2981"/>
                <a:gd name="T1" fmla="*/ 1487 h 2974"/>
                <a:gd name="T2" fmla="*/ 2980 w 2981"/>
                <a:gd name="T3" fmla="*/ 1487 h 2974"/>
                <a:gd name="T4" fmla="*/ 1493 w 2981"/>
                <a:gd name="T5" fmla="*/ 2973 h 2974"/>
                <a:gd name="T6" fmla="*/ 0 w 2981"/>
                <a:gd name="T7" fmla="*/ 1487 h 2974"/>
                <a:gd name="T8" fmla="*/ 1493 w 2981"/>
                <a:gd name="T9" fmla="*/ 0 h 2974"/>
                <a:gd name="T10" fmla="*/ 2980 w 2981"/>
                <a:gd name="T11" fmla="*/ 1487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1" h="2974">
                  <a:moveTo>
                    <a:pt x="2980" y="1487"/>
                  </a:moveTo>
                  <a:lnTo>
                    <a:pt x="2980" y="1487"/>
                  </a:lnTo>
                  <a:cubicBezTo>
                    <a:pt x="2980" y="2305"/>
                    <a:pt x="2310" y="2973"/>
                    <a:pt x="1493" y="2973"/>
                  </a:cubicBezTo>
                  <a:cubicBezTo>
                    <a:pt x="670" y="2973"/>
                    <a:pt x="0" y="2305"/>
                    <a:pt x="0" y="1487"/>
                  </a:cubicBezTo>
                  <a:cubicBezTo>
                    <a:pt x="0" y="664"/>
                    <a:pt x="670" y="0"/>
                    <a:pt x="1493" y="0"/>
                  </a:cubicBezTo>
                  <a:cubicBezTo>
                    <a:pt x="2310" y="0"/>
                    <a:pt x="2980" y="664"/>
                    <a:pt x="2980" y="148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A28254D1-6B1B-463B-936F-FEE0C27A7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371" y="4764748"/>
              <a:ext cx="634527" cy="619183"/>
            </a:xfrm>
            <a:custGeom>
              <a:avLst/>
              <a:gdLst>
                <a:gd name="T0" fmla="*/ 2979 w 2980"/>
                <a:gd name="T1" fmla="*/ 1486 h 2973"/>
                <a:gd name="T2" fmla="*/ 2979 w 2980"/>
                <a:gd name="T3" fmla="*/ 1486 h 2973"/>
                <a:gd name="T4" fmla="*/ 1493 w 2980"/>
                <a:gd name="T5" fmla="*/ 2972 h 2973"/>
                <a:gd name="T6" fmla="*/ 0 w 2980"/>
                <a:gd name="T7" fmla="*/ 1486 h 2973"/>
                <a:gd name="T8" fmla="*/ 1493 w 2980"/>
                <a:gd name="T9" fmla="*/ 0 h 2973"/>
                <a:gd name="T10" fmla="*/ 2979 w 2980"/>
                <a:gd name="T11" fmla="*/ 1486 h 2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0" h="2973">
                  <a:moveTo>
                    <a:pt x="2979" y="1486"/>
                  </a:moveTo>
                  <a:lnTo>
                    <a:pt x="2979" y="1486"/>
                  </a:lnTo>
                  <a:cubicBezTo>
                    <a:pt x="2979" y="2309"/>
                    <a:pt x="2310" y="2972"/>
                    <a:pt x="1493" y="2972"/>
                  </a:cubicBezTo>
                  <a:cubicBezTo>
                    <a:pt x="669" y="2972"/>
                    <a:pt x="0" y="2309"/>
                    <a:pt x="0" y="1486"/>
                  </a:cubicBezTo>
                  <a:cubicBezTo>
                    <a:pt x="0" y="663"/>
                    <a:pt x="669" y="0"/>
                    <a:pt x="1493" y="0"/>
                  </a:cubicBezTo>
                  <a:cubicBezTo>
                    <a:pt x="2310" y="0"/>
                    <a:pt x="2979" y="663"/>
                    <a:pt x="2979" y="14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E96F4B23-B4E7-43AD-B14C-21B5B637E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027" y="3801982"/>
              <a:ext cx="632651" cy="619183"/>
            </a:xfrm>
            <a:custGeom>
              <a:avLst/>
              <a:gdLst>
                <a:gd name="T0" fmla="*/ 2973 w 2974"/>
                <a:gd name="T1" fmla="*/ 1486 h 2974"/>
                <a:gd name="T2" fmla="*/ 2973 w 2974"/>
                <a:gd name="T3" fmla="*/ 1486 h 2974"/>
                <a:gd name="T4" fmla="*/ 1486 w 2974"/>
                <a:gd name="T5" fmla="*/ 2973 h 2974"/>
                <a:gd name="T6" fmla="*/ 0 w 2974"/>
                <a:gd name="T7" fmla="*/ 1486 h 2974"/>
                <a:gd name="T8" fmla="*/ 1486 w 2974"/>
                <a:gd name="T9" fmla="*/ 0 h 2974"/>
                <a:gd name="T10" fmla="*/ 2973 w 2974"/>
                <a:gd name="T11" fmla="*/ 1486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4" h="2974">
                  <a:moveTo>
                    <a:pt x="2973" y="1486"/>
                  </a:moveTo>
                  <a:lnTo>
                    <a:pt x="2973" y="1486"/>
                  </a:lnTo>
                  <a:cubicBezTo>
                    <a:pt x="2973" y="2310"/>
                    <a:pt x="2304" y="2973"/>
                    <a:pt x="1486" y="2973"/>
                  </a:cubicBezTo>
                  <a:cubicBezTo>
                    <a:pt x="663" y="2973"/>
                    <a:pt x="0" y="2310"/>
                    <a:pt x="0" y="1486"/>
                  </a:cubicBezTo>
                  <a:cubicBezTo>
                    <a:pt x="0" y="663"/>
                    <a:pt x="663" y="0"/>
                    <a:pt x="1486" y="0"/>
                  </a:cubicBezTo>
                  <a:cubicBezTo>
                    <a:pt x="2304" y="0"/>
                    <a:pt x="2973" y="663"/>
                    <a:pt x="2973" y="14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77" name="Freeform 42">
              <a:extLst>
                <a:ext uri="{FF2B5EF4-FFF2-40B4-BE49-F238E27FC236}">
                  <a16:creationId xmlns:a16="http://schemas.microsoft.com/office/drawing/2014/main" id="{512E8A71-1D93-4EFC-8B7C-DC4FA189FC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1041" y="3822193"/>
              <a:ext cx="632651" cy="619183"/>
            </a:xfrm>
            <a:custGeom>
              <a:avLst/>
              <a:gdLst>
                <a:gd name="T0" fmla="*/ 2973 w 2974"/>
                <a:gd name="T1" fmla="*/ 1486 h 2974"/>
                <a:gd name="T2" fmla="*/ 2973 w 2974"/>
                <a:gd name="T3" fmla="*/ 1486 h 2974"/>
                <a:gd name="T4" fmla="*/ 1487 w 2974"/>
                <a:gd name="T5" fmla="*/ 2973 h 2974"/>
                <a:gd name="T6" fmla="*/ 0 w 2974"/>
                <a:gd name="T7" fmla="*/ 1486 h 2974"/>
                <a:gd name="T8" fmla="*/ 1487 w 2974"/>
                <a:gd name="T9" fmla="*/ 0 h 2974"/>
                <a:gd name="T10" fmla="*/ 2973 w 2974"/>
                <a:gd name="T11" fmla="*/ 1486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4" h="2974">
                  <a:moveTo>
                    <a:pt x="2973" y="1486"/>
                  </a:moveTo>
                  <a:lnTo>
                    <a:pt x="2973" y="1486"/>
                  </a:lnTo>
                  <a:cubicBezTo>
                    <a:pt x="2973" y="2309"/>
                    <a:pt x="2310" y="2973"/>
                    <a:pt x="1487" y="2973"/>
                  </a:cubicBezTo>
                  <a:cubicBezTo>
                    <a:pt x="663" y="2973"/>
                    <a:pt x="0" y="2309"/>
                    <a:pt x="0" y="1486"/>
                  </a:cubicBezTo>
                  <a:cubicBezTo>
                    <a:pt x="0" y="663"/>
                    <a:pt x="663" y="0"/>
                    <a:pt x="1487" y="0"/>
                  </a:cubicBezTo>
                  <a:cubicBezTo>
                    <a:pt x="2310" y="0"/>
                    <a:pt x="2973" y="663"/>
                    <a:pt x="2973" y="14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3388371F-B75D-4EDC-812A-C5EB5BDDF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1745" y="4938376"/>
              <a:ext cx="125780" cy="91866"/>
            </a:xfrm>
            <a:custGeom>
              <a:avLst/>
              <a:gdLst>
                <a:gd name="T0" fmla="*/ 588 w 589"/>
                <a:gd name="T1" fmla="*/ 441 h 442"/>
                <a:gd name="T2" fmla="*/ 0 w 589"/>
                <a:gd name="T3" fmla="*/ 441 h 442"/>
                <a:gd name="T4" fmla="*/ 0 w 589"/>
                <a:gd name="T5" fmla="*/ 0 h 442"/>
                <a:gd name="T6" fmla="*/ 588 w 589"/>
                <a:gd name="T7" fmla="*/ 0 h 442"/>
                <a:gd name="T8" fmla="*/ 588 w 589"/>
                <a:gd name="T9" fmla="*/ 44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442">
                  <a:moveTo>
                    <a:pt x="588" y="441"/>
                  </a:moveTo>
                  <a:lnTo>
                    <a:pt x="0" y="441"/>
                  </a:lnTo>
                  <a:lnTo>
                    <a:pt x="0" y="0"/>
                  </a:lnTo>
                  <a:lnTo>
                    <a:pt x="588" y="0"/>
                  </a:lnTo>
                  <a:lnTo>
                    <a:pt x="588" y="441"/>
                  </a:lnTo>
                </a:path>
              </a:pathLst>
            </a:custGeom>
            <a:noFill/>
            <a:ln w="9525" cap="flat">
              <a:solidFill>
                <a:srgbClr val="D9D9D9"/>
              </a:solidFill>
              <a:bevel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5431AD53-7B68-48AB-A700-5355B30CA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819" y="4978798"/>
              <a:ext cx="37545" cy="18373"/>
            </a:xfrm>
            <a:custGeom>
              <a:avLst/>
              <a:gdLst>
                <a:gd name="T0" fmla="*/ 177 w 178"/>
                <a:gd name="T1" fmla="*/ 87 h 88"/>
                <a:gd name="T2" fmla="*/ 177 w 178"/>
                <a:gd name="T3" fmla="*/ 0 h 88"/>
                <a:gd name="T4" fmla="*/ 0 w 178"/>
                <a:gd name="T5" fmla="*/ 0 h 88"/>
                <a:gd name="T6" fmla="*/ 0 w 178"/>
                <a:gd name="T7" fmla="*/ 87 h 88"/>
                <a:gd name="T8" fmla="*/ 177 w 178"/>
                <a:gd name="T9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88">
                  <a:moveTo>
                    <a:pt x="177" y="87"/>
                  </a:moveTo>
                  <a:lnTo>
                    <a:pt x="17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7" y="8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912D7A3F-4726-40A9-82B4-B47AFC7E5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966" y="4978798"/>
              <a:ext cx="37545" cy="18373"/>
            </a:xfrm>
            <a:custGeom>
              <a:avLst/>
              <a:gdLst>
                <a:gd name="T0" fmla="*/ 177 w 178"/>
                <a:gd name="T1" fmla="*/ 87 h 88"/>
                <a:gd name="T2" fmla="*/ 177 w 178"/>
                <a:gd name="T3" fmla="*/ 0 h 88"/>
                <a:gd name="T4" fmla="*/ 0 w 178"/>
                <a:gd name="T5" fmla="*/ 0 h 88"/>
                <a:gd name="T6" fmla="*/ 0 w 178"/>
                <a:gd name="T7" fmla="*/ 87 h 88"/>
                <a:gd name="T8" fmla="*/ 177 w 178"/>
                <a:gd name="T9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88">
                  <a:moveTo>
                    <a:pt x="177" y="87"/>
                  </a:moveTo>
                  <a:lnTo>
                    <a:pt x="17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7" y="8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FF5A1056-EEFB-48F6-B771-7D8D76E13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844" y="4994414"/>
              <a:ext cx="373583" cy="237934"/>
            </a:xfrm>
            <a:custGeom>
              <a:avLst/>
              <a:gdLst>
                <a:gd name="T0" fmla="*/ 1756 w 1757"/>
                <a:gd name="T1" fmla="*/ 1143 h 1144"/>
                <a:gd name="T2" fmla="*/ 0 w 1757"/>
                <a:gd name="T3" fmla="*/ 1143 h 1144"/>
                <a:gd name="T4" fmla="*/ 0 w 1757"/>
                <a:gd name="T5" fmla="*/ 0 h 1144"/>
                <a:gd name="T6" fmla="*/ 1756 w 1757"/>
                <a:gd name="T7" fmla="*/ 0 h 1144"/>
                <a:gd name="T8" fmla="*/ 1756 w 1757"/>
                <a:gd name="T9" fmla="*/ 1143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7" h="1144">
                  <a:moveTo>
                    <a:pt x="1756" y="1143"/>
                  </a:moveTo>
                  <a:lnTo>
                    <a:pt x="0" y="1143"/>
                  </a:lnTo>
                  <a:lnTo>
                    <a:pt x="0" y="0"/>
                  </a:lnTo>
                  <a:lnTo>
                    <a:pt x="1756" y="0"/>
                  </a:lnTo>
                  <a:lnTo>
                    <a:pt x="1756" y="114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F43E03FC-BF85-43E0-B1BD-4C3642E91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028" y="3922327"/>
              <a:ext cx="304122" cy="400539"/>
            </a:xfrm>
            <a:custGeom>
              <a:avLst/>
              <a:gdLst>
                <a:gd name="T0" fmla="*/ 1429 w 1430"/>
                <a:gd name="T1" fmla="*/ 1921 h 1922"/>
                <a:gd name="T2" fmla="*/ 0 w 1430"/>
                <a:gd name="T3" fmla="*/ 1921 h 1922"/>
                <a:gd name="T4" fmla="*/ 0 w 1430"/>
                <a:gd name="T5" fmla="*/ 0 h 1922"/>
                <a:gd name="T6" fmla="*/ 1429 w 1430"/>
                <a:gd name="T7" fmla="*/ 0 h 1922"/>
                <a:gd name="T8" fmla="*/ 1429 w 1430"/>
                <a:gd name="T9" fmla="*/ 1921 h 1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0" h="1922">
                  <a:moveTo>
                    <a:pt x="1429" y="1921"/>
                  </a:moveTo>
                  <a:lnTo>
                    <a:pt x="0" y="1921"/>
                  </a:lnTo>
                  <a:lnTo>
                    <a:pt x="0" y="0"/>
                  </a:lnTo>
                  <a:lnTo>
                    <a:pt x="1429" y="0"/>
                  </a:lnTo>
                  <a:lnTo>
                    <a:pt x="1429" y="192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5A001E0F-0C30-49A9-86DF-193635EAD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677" y="3945295"/>
              <a:ext cx="264699" cy="354606"/>
            </a:xfrm>
            <a:custGeom>
              <a:avLst/>
              <a:gdLst>
                <a:gd name="T0" fmla="*/ 0 w 1242"/>
                <a:gd name="T1" fmla="*/ 1703 h 1704"/>
                <a:gd name="T2" fmla="*/ 0 w 1242"/>
                <a:gd name="T3" fmla="*/ 0 h 1704"/>
                <a:gd name="T4" fmla="*/ 1241 w 1242"/>
                <a:gd name="T5" fmla="*/ 0 h 1704"/>
                <a:gd name="T6" fmla="*/ 1241 w 1242"/>
                <a:gd name="T7" fmla="*/ 1703 h 1704"/>
                <a:gd name="T8" fmla="*/ 0 w 1242"/>
                <a:gd name="T9" fmla="*/ 1703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2" h="1704">
                  <a:moveTo>
                    <a:pt x="0" y="1703"/>
                  </a:moveTo>
                  <a:lnTo>
                    <a:pt x="0" y="0"/>
                  </a:lnTo>
                  <a:lnTo>
                    <a:pt x="1241" y="0"/>
                  </a:lnTo>
                  <a:lnTo>
                    <a:pt x="1241" y="1703"/>
                  </a:lnTo>
                  <a:lnTo>
                    <a:pt x="0" y="170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1A9FABEF-844F-49BC-B771-901D4524F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058" y="3861695"/>
              <a:ext cx="152062" cy="95541"/>
            </a:xfrm>
            <a:custGeom>
              <a:avLst/>
              <a:gdLst>
                <a:gd name="T0" fmla="*/ 525 w 715"/>
                <a:gd name="T1" fmla="*/ 206 h 458"/>
                <a:gd name="T2" fmla="*/ 525 w 715"/>
                <a:gd name="T3" fmla="*/ 206 h 458"/>
                <a:gd name="T4" fmla="*/ 525 w 715"/>
                <a:gd name="T5" fmla="*/ 172 h 458"/>
                <a:gd name="T6" fmla="*/ 359 w 715"/>
                <a:gd name="T7" fmla="*/ 0 h 458"/>
                <a:gd name="T8" fmla="*/ 188 w 715"/>
                <a:gd name="T9" fmla="*/ 166 h 458"/>
                <a:gd name="T10" fmla="*/ 188 w 715"/>
                <a:gd name="T11" fmla="*/ 206 h 458"/>
                <a:gd name="T12" fmla="*/ 102 w 715"/>
                <a:gd name="T13" fmla="*/ 206 h 458"/>
                <a:gd name="T14" fmla="*/ 0 w 715"/>
                <a:gd name="T15" fmla="*/ 309 h 458"/>
                <a:gd name="T16" fmla="*/ 0 w 715"/>
                <a:gd name="T17" fmla="*/ 457 h 458"/>
                <a:gd name="T18" fmla="*/ 714 w 715"/>
                <a:gd name="T19" fmla="*/ 457 h 458"/>
                <a:gd name="T20" fmla="*/ 714 w 715"/>
                <a:gd name="T21" fmla="*/ 309 h 458"/>
                <a:gd name="T22" fmla="*/ 611 w 715"/>
                <a:gd name="T23" fmla="*/ 206 h 458"/>
                <a:gd name="T24" fmla="*/ 525 w 715"/>
                <a:gd name="T25" fmla="*/ 206 h 458"/>
                <a:gd name="T26" fmla="*/ 359 w 715"/>
                <a:gd name="T27" fmla="*/ 86 h 458"/>
                <a:gd name="T28" fmla="*/ 359 w 715"/>
                <a:gd name="T29" fmla="*/ 86 h 458"/>
                <a:gd name="T30" fmla="*/ 400 w 715"/>
                <a:gd name="T31" fmla="*/ 132 h 458"/>
                <a:gd name="T32" fmla="*/ 359 w 715"/>
                <a:gd name="T33" fmla="*/ 177 h 458"/>
                <a:gd name="T34" fmla="*/ 314 w 715"/>
                <a:gd name="T35" fmla="*/ 132 h 458"/>
                <a:gd name="T36" fmla="*/ 359 w 715"/>
                <a:gd name="T37" fmla="*/ 86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5" h="458">
                  <a:moveTo>
                    <a:pt x="525" y="206"/>
                  </a:moveTo>
                  <a:lnTo>
                    <a:pt x="525" y="206"/>
                  </a:lnTo>
                  <a:cubicBezTo>
                    <a:pt x="525" y="172"/>
                    <a:pt x="525" y="172"/>
                    <a:pt x="525" y="172"/>
                  </a:cubicBezTo>
                  <a:cubicBezTo>
                    <a:pt x="525" y="80"/>
                    <a:pt x="451" y="0"/>
                    <a:pt x="359" y="0"/>
                  </a:cubicBezTo>
                  <a:cubicBezTo>
                    <a:pt x="268" y="0"/>
                    <a:pt x="188" y="74"/>
                    <a:pt x="188" y="166"/>
                  </a:cubicBezTo>
                  <a:cubicBezTo>
                    <a:pt x="188" y="206"/>
                    <a:pt x="188" y="206"/>
                    <a:pt x="188" y="206"/>
                  </a:cubicBezTo>
                  <a:cubicBezTo>
                    <a:pt x="102" y="206"/>
                    <a:pt x="102" y="206"/>
                    <a:pt x="102" y="206"/>
                  </a:cubicBezTo>
                  <a:cubicBezTo>
                    <a:pt x="45" y="206"/>
                    <a:pt x="0" y="252"/>
                    <a:pt x="0" y="309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714" y="457"/>
                    <a:pt x="714" y="457"/>
                    <a:pt x="714" y="457"/>
                  </a:cubicBezTo>
                  <a:cubicBezTo>
                    <a:pt x="714" y="309"/>
                    <a:pt x="714" y="309"/>
                    <a:pt x="714" y="309"/>
                  </a:cubicBezTo>
                  <a:cubicBezTo>
                    <a:pt x="714" y="252"/>
                    <a:pt x="668" y="206"/>
                    <a:pt x="611" y="206"/>
                  </a:cubicBezTo>
                  <a:lnTo>
                    <a:pt x="525" y="206"/>
                  </a:lnTo>
                  <a:close/>
                  <a:moveTo>
                    <a:pt x="359" y="86"/>
                  </a:moveTo>
                  <a:lnTo>
                    <a:pt x="359" y="86"/>
                  </a:lnTo>
                  <a:cubicBezTo>
                    <a:pt x="382" y="86"/>
                    <a:pt x="400" y="109"/>
                    <a:pt x="400" y="132"/>
                  </a:cubicBezTo>
                  <a:cubicBezTo>
                    <a:pt x="400" y="155"/>
                    <a:pt x="382" y="177"/>
                    <a:pt x="359" y="177"/>
                  </a:cubicBezTo>
                  <a:cubicBezTo>
                    <a:pt x="331" y="177"/>
                    <a:pt x="314" y="155"/>
                    <a:pt x="314" y="132"/>
                  </a:cubicBezTo>
                  <a:cubicBezTo>
                    <a:pt x="314" y="109"/>
                    <a:pt x="331" y="86"/>
                    <a:pt x="359" y="8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85" name="Line 19">
              <a:extLst>
                <a:ext uri="{FF2B5EF4-FFF2-40B4-BE49-F238E27FC236}">
                  <a16:creationId xmlns:a16="http://schemas.microsoft.com/office/drawing/2014/main" id="{082CF471-B332-4CE4-A5FD-BE3F78CC3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162" y="4050023"/>
              <a:ext cx="185852" cy="918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86" name="Line 20">
              <a:extLst>
                <a:ext uri="{FF2B5EF4-FFF2-40B4-BE49-F238E27FC236}">
                  <a16:creationId xmlns:a16="http://schemas.microsoft.com/office/drawing/2014/main" id="{0F9F56B7-B262-4A3E-B363-52B88CF108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162" y="4082176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87" name="Line 21">
              <a:extLst>
                <a:ext uri="{FF2B5EF4-FFF2-40B4-BE49-F238E27FC236}">
                  <a16:creationId xmlns:a16="http://schemas.microsoft.com/office/drawing/2014/main" id="{E8822CBE-3D9C-48B8-B1DE-4EAC627E73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162" y="4118004"/>
              <a:ext cx="185852" cy="918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88" name="Line 22">
              <a:extLst>
                <a:ext uri="{FF2B5EF4-FFF2-40B4-BE49-F238E27FC236}">
                  <a16:creationId xmlns:a16="http://schemas.microsoft.com/office/drawing/2014/main" id="{F24AC91D-DA7F-4CCB-AB2D-C5DE722A55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162" y="4151994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89" name="Line 23">
              <a:extLst>
                <a:ext uri="{FF2B5EF4-FFF2-40B4-BE49-F238E27FC236}">
                  <a16:creationId xmlns:a16="http://schemas.microsoft.com/office/drawing/2014/main" id="{AC5665F1-57A9-4AC3-8ED0-1F57C42F34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162" y="4185067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90" name="Line 24">
              <a:extLst>
                <a:ext uri="{FF2B5EF4-FFF2-40B4-BE49-F238E27FC236}">
                  <a16:creationId xmlns:a16="http://schemas.microsoft.com/office/drawing/2014/main" id="{B8FCF3EC-7513-4C62-84E3-3B3B56A8D9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162" y="4219976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9C068D26-5547-462A-BEE3-F139C078C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696" y="3167181"/>
              <a:ext cx="176467" cy="183734"/>
            </a:xfrm>
            <a:custGeom>
              <a:avLst/>
              <a:gdLst>
                <a:gd name="T0" fmla="*/ 829 w 830"/>
                <a:gd name="T1" fmla="*/ 823 h 882"/>
                <a:gd name="T2" fmla="*/ 766 w 830"/>
                <a:gd name="T3" fmla="*/ 881 h 882"/>
                <a:gd name="T4" fmla="*/ 0 w 830"/>
                <a:gd name="T5" fmla="*/ 57 h 882"/>
                <a:gd name="T6" fmla="*/ 63 w 830"/>
                <a:gd name="T7" fmla="*/ 0 h 882"/>
                <a:gd name="T8" fmla="*/ 829 w 830"/>
                <a:gd name="T9" fmla="*/ 823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0" h="882">
                  <a:moveTo>
                    <a:pt x="829" y="823"/>
                  </a:moveTo>
                  <a:lnTo>
                    <a:pt x="766" y="881"/>
                  </a:lnTo>
                  <a:lnTo>
                    <a:pt x="0" y="57"/>
                  </a:lnTo>
                  <a:lnTo>
                    <a:pt x="63" y="0"/>
                  </a:lnTo>
                  <a:lnTo>
                    <a:pt x="829" y="823"/>
                  </a:lnTo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02484FEC-8FA0-4566-915F-511ABE2A0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366" y="3205766"/>
              <a:ext cx="201810" cy="207619"/>
            </a:xfrm>
            <a:custGeom>
              <a:avLst/>
              <a:gdLst>
                <a:gd name="T0" fmla="*/ 949 w 950"/>
                <a:gd name="T1" fmla="*/ 824 h 996"/>
                <a:gd name="T2" fmla="*/ 766 w 950"/>
                <a:gd name="T3" fmla="*/ 995 h 996"/>
                <a:gd name="T4" fmla="*/ 0 w 950"/>
                <a:gd name="T5" fmla="*/ 171 h 996"/>
                <a:gd name="T6" fmla="*/ 183 w 950"/>
                <a:gd name="T7" fmla="*/ 0 h 996"/>
                <a:gd name="T8" fmla="*/ 949 w 950"/>
                <a:gd name="T9" fmla="*/ 824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0" h="996">
                  <a:moveTo>
                    <a:pt x="949" y="824"/>
                  </a:moveTo>
                  <a:lnTo>
                    <a:pt x="766" y="995"/>
                  </a:lnTo>
                  <a:lnTo>
                    <a:pt x="0" y="171"/>
                  </a:lnTo>
                  <a:lnTo>
                    <a:pt x="183" y="0"/>
                  </a:lnTo>
                  <a:lnTo>
                    <a:pt x="949" y="824"/>
                  </a:lnTo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C4366C2A-E7B6-4FE1-A7DE-4A3C6787C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819" y="2976098"/>
              <a:ext cx="230907" cy="259476"/>
            </a:xfrm>
            <a:custGeom>
              <a:avLst/>
              <a:gdLst>
                <a:gd name="T0" fmla="*/ 240 w 1248"/>
                <a:gd name="T1" fmla="*/ 211 h 1247"/>
                <a:gd name="T2" fmla="*/ 240 w 1248"/>
                <a:gd name="T3" fmla="*/ 211 h 1247"/>
                <a:gd name="T4" fmla="*/ 212 w 1248"/>
                <a:gd name="T5" fmla="*/ 1006 h 1247"/>
                <a:gd name="T6" fmla="*/ 1006 w 1248"/>
                <a:gd name="T7" fmla="*/ 1034 h 1247"/>
                <a:gd name="T8" fmla="*/ 1035 w 1248"/>
                <a:gd name="T9" fmla="*/ 239 h 1247"/>
                <a:gd name="T10" fmla="*/ 240 w 1248"/>
                <a:gd name="T11" fmla="*/ 211 h 1247"/>
                <a:gd name="T12" fmla="*/ 892 w 1248"/>
                <a:gd name="T13" fmla="*/ 914 h 1247"/>
                <a:gd name="T14" fmla="*/ 892 w 1248"/>
                <a:gd name="T15" fmla="*/ 914 h 1247"/>
                <a:gd name="T16" fmla="*/ 332 w 1248"/>
                <a:gd name="T17" fmla="*/ 891 h 1247"/>
                <a:gd name="T18" fmla="*/ 354 w 1248"/>
                <a:gd name="T19" fmla="*/ 331 h 1247"/>
                <a:gd name="T20" fmla="*/ 915 w 1248"/>
                <a:gd name="T21" fmla="*/ 354 h 1247"/>
                <a:gd name="T22" fmla="*/ 892 w 1248"/>
                <a:gd name="T23" fmla="*/ 914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8" h="1247">
                  <a:moveTo>
                    <a:pt x="240" y="211"/>
                  </a:moveTo>
                  <a:lnTo>
                    <a:pt x="240" y="211"/>
                  </a:lnTo>
                  <a:cubicBezTo>
                    <a:pt x="12" y="423"/>
                    <a:pt x="0" y="777"/>
                    <a:pt x="212" y="1006"/>
                  </a:cubicBezTo>
                  <a:cubicBezTo>
                    <a:pt x="423" y="1235"/>
                    <a:pt x="778" y="1246"/>
                    <a:pt x="1006" y="1034"/>
                  </a:cubicBezTo>
                  <a:cubicBezTo>
                    <a:pt x="1235" y="823"/>
                    <a:pt x="1247" y="468"/>
                    <a:pt x="1035" y="239"/>
                  </a:cubicBezTo>
                  <a:cubicBezTo>
                    <a:pt x="824" y="11"/>
                    <a:pt x="469" y="0"/>
                    <a:pt x="240" y="211"/>
                  </a:cubicBezTo>
                  <a:close/>
                  <a:moveTo>
                    <a:pt x="892" y="914"/>
                  </a:moveTo>
                  <a:lnTo>
                    <a:pt x="892" y="914"/>
                  </a:lnTo>
                  <a:cubicBezTo>
                    <a:pt x="732" y="1063"/>
                    <a:pt x="480" y="1057"/>
                    <a:pt x="332" y="891"/>
                  </a:cubicBezTo>
                  <a:cubicBezTo>
                    <a:pt x="183" y="731"/>
                    <a:pt x="194" y="479"/>
                    <a:pt x="354" y="331"/>
                  </a:cubicBezTo>
                  <a:cubicBezTo>
                    <a:pt x="515" y="182"/>
                    <a:pt x="766" y="194"/>
                    <a:pt x="915" y="354"/>
                  </a:cubicBezTo>
                  <a:cubicBezTo>
                    <a:pt x="1064" y="514"/>
                    <a:pt x="1058" y="765"/>
                    <a:pt x="892" y="914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94" name="Заголовок 1">
              <a:extLst>
                <a:ext uri="{FF2B5EF4-FFF2-40B4-BE49-F238E27FC236}">
                  <a16:creationId xmlns:a16="http://schemas.microsoft.com/office/drawing/2014/main" id="{F539BA75-2AA7-4BEB-85F1-2675EC9C7846}"/>
                </a:ext>
              </a:extLst>
            </p:cNvPr>
            <p:cNvSpPr txBox="1">
              <a:spLocks/>
            </p:cNvSpPr>
            <p:nvPr/>
          </p:nvSpPr>
          <p:spPr>
            <a:xfrm>
              <a:off x="2508928" y="4680432"/>
              <a:ext cx="1140823" cy="1669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ОБРАЗОВАНИЕ</a:t>
              </a:r>
            </a:p>
          </p:txBody>
        </p:sp>
        <p:sp>
          <p:nvSpPr>
            <p:cNvPr id="95" name="Заголовок 1">
              <a:extLst>
                <a:ext uri="{FF2B5EF4-FFF2-40B4-BE49-F238E27FC236}">
                  <a16:creationId xmlns:a16="http://schemas.microsoft.com/office/drawing/2014/main" id="{A99EEEE4-35CF-4975-AE82-C3DE791ABEF6}"/>
                </a:ext>
              </a:extLst>
            </p:cNvPr>
            <p:cNvSpPr txBox="1">
              <a:spLocks/>
            </p:cNvSpPr>
            <p:nvPr/>
          </p:nvSpPr>
          <p:spPr>
            <a:xfrm>
              <a:off x="1037595" y="4494317"/>
              <a:ext cx="1195012" cy="2375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ПОВЫШЕНИЕ</a:t>
              </a:r>
            </a:p>
            <a:p>
              <a:r>
                <a:rPr lang="ru-RU" sz="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КВАЛИФИКАЦИИ</a:t>
              </a:r>
            </a:p>
          </p:txBody>
        </p:sp>
        <p:sp>
          <p:nvSpPr>
            <p:cNvPr id="96" name="Заголовок 1">
              <a:extLst>
                <a:ext uri="{FF2B5EF4-FFF2-40B4-BE49-F238E27FC236}">
                  <a16:creationId xmlns:a16="http://schemas.microsoft.com/office/drawing/2014/main" id="{425D997E-7901-4615-B008-BBEE5AE605AA}"/>
                </a:ext>
              </a:extLst>
            </p:cNvPr>
            <p:cNvSpPr txBox="1">
              <a:spLocks/>
            </p:cNvSpPr>
            <p:nvPr/>
          </p:nvSpPr>
          <p:spPr>
            <a:xfrm>
              <a:off x="1475485" y="3308615"/>
              <a:ext cx="1014461" cy="1680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НИОКР</a:t>
              </a:r>
            </a:p>
          </p:txBody>
        </p:sp>
        <p:sp>
          <p:nvSpPr>
            <p:cNvPr id="97" name="Shape 2550">
              <a:extLst>
                <a:ext uri="{FF2B5EF4-FFF2-40B4-BE49-F238E27FC236}">
                  <a16:creationId xmlns:a16="http://schemas.microsoft.com/office/drawing/2014/main" id="{0329EB28-C6CF-42A0-8E33-073DB7418B94}"/>
                </a:ext>
              </a:extLst>
            </p:cNvPr>
            <p:cNvSpPr/>
            <p:nvPr/>
          </p:nvSpPr>
          <p:spPr>
            <a:xfrm>
              <a:off x="3161080" y="3935507"/>
              <a:ext cx="361312" cy="399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7364"/>
                  </a:moveTo>
                  <a:cubicBezTo>
                    <a:pt x="20838" y="7364"/>
                    <a:pt x="20618" y="7584"/>
                    <a:pt x="20618" y="7855"/>
                  </a:cubicBezTo>
                  <a:lnTo>
                    <a:pt x="20618" y="18655"/>
                  </a:lnTo>
                  <a:cubicBezTo>
                    <a:pt x="20618" y="19739"/>
                    <a:pt x="19739" y="20618"/>
                    <a:pt x="18655" y="20618"/>
                  </a:cubicBezTo>
                  <a:lnTo>
                    <a:pt x="2945" y="20618"/>
                  </a:lnTo>
                  <a:cubicBezTo>
                    <a:pt x="1861" y="20618"/>
                    <a:pt x="982" y="19739"/>
                    <a:pt x="982" y="18655"/>
                  </a:cubicBezTo>
                  <a:lnTo>
                    <a:pt x="982" y="2945"/>
                  </a:lnTo>
                  <a:cubicBezTo>
                    <a:pt x="982" y="1861"/>
                    <a:pt x="1861" y="982"/>
                    <a:pt x="2945" y="982"/>
                  </a:cubicBezTo>
                  <a:lnTo>
                    <a:pt x="13745" y="982"/>
                  </a:lnTo>
                  <a:cubicBezTo>
                    <a:pt x="14017" y="982"/>
                    <a:pt x="14236" y="762"/>
                    <a:pt x="14236" y="491"/>
                  </a:cubicBezTo>
                  <a:cubicBezTo>
                    <a:pt x="14236" y="220"/>
                    <a:pt x="14017" y="0"/>
                    <a:pt x="13745" y="0"/>
                  </a:cubicBezTo>
                  <a:lnTo>
                    <a:pt x="2945" y="0"/>
                  </a:lnTo>
                  <a:cubicBezTo>
                    <a:pt x="1318" y="0"/>
                    <a:pt x="0" y="1319"/>
                    <a:pt x="0" y="2945"/>
                  </a:cubicBezTo>
                  <a:lnTo>
                    <a:pt x="0" y="18655"/>
                  </a:lnTo>
                  <a:cubicBezTo>
                    <a:pt x="0" y="20282"/>
                    <a:pt x="1318" y="21600"/>
                    <a:pt x="2945" y="21600"/>
                  </a:cubicBezTo>
                  <a:lnTo>
                    <a:pt x="18655" y="21600"/>
                  </a:lnTo>
                  <a:cubicBezTo>
                    <a:pt x="20282" y="21600"/>
                    <a:pt x="21600" y="20282"/>
                    <a:pt x="21600" y="18655"/>
                  </a:cubicBezTo>
                  <a:lnTo>
                    <a:pt x="21600" y="7855"/>
                  </a:lnTo>
                  <a:cubicBezTo>
                    <a:pt x="21600" y="7584"/>
                    <a:pt x="21380" y="7364"/>
                    <a:pt x="21109" y="7364"/>
                  </a:cubicBezTo>
                  <a:moveTo>
                    <a:pt x="7006" y="12764"/>
                  </a:moveTo>
                  <a:lnTo>
                    <a:pt x="8836" y="12764"/>
                  </a:lnTo>
                  <a:lnTo>
                    <a:pt x="8836" y="14594"/>
                  </a:lnTo>
                  <a:lnTo>
                    <a:pt x="6627" y="14973"/>
                  </a:lnTo>
                  <a:cubicBezTo>
                    <a:pt x="6627" y="14973"/>
                    <a:pt x="7006" y="12764"/>
                    <a:pt x="7006" y="12764"/>
                  </a:cubicBezTo>
                  <a:close/>
                  <a:moveTo>
                    <a:pt x="16775" y="2742"/>
                  </a:moveTo>
                  <a:lnTo>
                    <a:pt x="18858" y="4825"/>
                  </a:lnTo>
                  <a:lnTo>
                    <a:pt x="9818" y="13865"/>
                  </a:lnTo>
                  <a:lnTo>
                    <a:pt x="9818" y="11782"/>
                  </a:lnTo>
                  <a:lnTo>
                    <a:pt x="7736" y="11782"/>
                  </a:lnTo>
                  <a:cubicBezTo>
                    <a:pt x="7736" y="11782"/>
                    <a:pt x="16775" y="2742"/>
                    <a:pt x="16775" y="2742"/>
                  </a:cubicBezTo>
                  <a:close/>
                  <a:moveTo>
                    <a:pt x="18104" y="1414"/>
                  </a:moveTo>
                  <a:cubicBezTo>
                    <a:pt x="18371" y="1147"/>
                    <a:pt x="18739" y="982"/>
                    <a:pt x="19145" y="982"/>
                  </a:cubicBezTo>
                  <a:cubicBezTo>
                    <a:pt x="19959" y="982"/>
                    <a:pt x="20618" y="1642"/>
                    <a:pt x="20618" y="2455"/>
                  </a:cubicBezTo>
                  <a:cubicBezTo>
                    <a:pt x="20618" y="2861"/>
                    <a:pt x="20453" y="3230"/>
                    <a:pt x="20187" y="3496"/>
                  </a:cubicBezTo>
                  <a:lnTo>
                    <a:pt x="19552" y="4131"/>
                  </a:lnTo>
                  <a:lnTo>
                    <a:pt x="17469" y="2048"/>
                  </a:lnTo>
                  <a:cubicBezTo>
                    <a:pt x="17469" y="2048"/>
                    <a:pt x="18104" y="1414"/>
                    <a:pt x="18104" y="1414"/>
                  </a:cubicBezTo>
                  <a:close/>
                  <a:moveTo>
                    <a:pt x="5400" y="16200"/>
                  </a:moveTo>
                  <a:lnTo>
                    <a:pt x="9590" y="15481"/>
                  </a:lnTo>
                  <a:lnTo>
                    <a:pt x="20881" y="4190"/>
                  </a:lnTo>
                  <a:cubicBezTo>
                    <a:pt x="21325" y="3746"/>
                    <a:pt x="21600" y="3133"/>
                    <a:pt x="21600" y="2455"/>
                  </a:cubicBezTo>
                  <a:cubicBezTo>
                    <a:pt x="21600" y="1099"/>
                    <a:pt x="20501" y="0"/>
                    <a:pt x="19145" y="0"/>
                  </a:cubicBezTo>
                  <a:cubicBezTo>
                    <a:pt x="18468" y="0"/>
                    <a:pt x="17854" y="275"/>
                    <a:pt x="17410" y="719"/>
                  </a:cubicBezTo>
                  <a:lnTo>
                    <a:pt x="6119" y="12010"/>
                  </a:lnTo>
                  <a:cubicBezTo>
                    <a:pt x="6119" y="12010"/>
                    <a:pt x="5400" y="16200"/>
                    <a:pt x="5400" y="162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00">
                <a:ea typeface="Calibri" charset="0"/>
                <a:cs typeface="Calibri" charset="0"/>
              </a:endParaRPr>
            </a:p>
          </p:txBody>
        </p:sp>
        <p:sp>
          <p:nvSpPr>
            <p:cNvPr id="98" name="object 2">
              <a:extLst>
                <a:ext uri="{FF2B5EF4-FFF2-40B4-BE49-F238E27FC236}">
                  <a16:creationId xmlns:a16="http://schemas.microsoft.com/office/drawing/2014/main" id="{3D8B30D2-F263-48FC-B1E5-4E2B0FB6AA22}"/>
                </a:ext>
              </a:extLst>
            </p:cNvPr>
            <p:cNvSpPr/>
            <p:nvPr/>
          </p:nvSpPr>
          <p:spPr>
            <a:xfrm>
              <a:off x="2013456" y="3804809"/>
              <a:ext cx="653330" cy="671737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Заголовок 1">
              <a:extLst>
                <a:ext uri="{FF2B5EF4-FFF2-40B4-BE49-F238E27FC236}">
                  <a16:creationId xmlns:a16="http://schemas.microsoft.com/office/drawing/2014/main" id="{3D47EA56-2764-46C1-855B-256FF70E0070}"/>
                </a:ext>
              </a:extLst>
            </p:cNvPr>
            <p:cNvSpPr txBox="1">
              <a:spLocks/>
            </p:cNvSpPr>
            <p:nvPr/>
          </p:nvSpPr>
          <p:spPr>
            <a:xfrm>
              <a:off x="2594529" y="3590402"/>
              <a:ext cx="1317538" cy="2009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ПРОЕКТИРОВАНИЕ</a:t>
              </a:r>
            </a:p>
          </p:txBody>
        </p:sp>
      </p:grp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410A9B66-6E8D-404C-9C2E-CE3386982454}"/>
              </a:ext>
            </a:extLst>
          </p:cNvPr>
          <p:cNvSpPr/>
          <p:nvPr/>
        </p:nvSpPr>
        <p:spPr>
          <a:xfrm>
            <a:off x="2052013" y="5406669"/>
            <a:ext cx="18197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+mj-lt"/>
              </a:rPr>
              <a:t> Университет </a:t>
            </a:r>
          </a:p>
          <a:p>
            <a:pPr algn="ctr"/>
            <a:r>
              <a:rPr lang="ru-RU" sz="2000" dirty="0">
                <a:latin typeface="+mj-lt"/>
              </a:rPr>
              <a:t>полного цикла</a:t>
            </a:r>
          </a:p>
        </p:txBody>
      </p:sp>
      <p:sp>
        <p:nvSpPr>
          <p:cNvPr id="38" name="Holder 4">
            <a:extLst>
              <a:ext uri="{FF2B5EF4-FFF2-40B4-BE49-F238E27FC236}">
                <a16:creationId xmlns:a16="http://schemas.microsoft.com/office/drawing/2014/main" id="{3A0545F3-B0CF-4228-85F8-4D57990C3234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8818A06-6781-4B02-A256-522C4C76BE52}" type="slidenum">
              <a:rPr lang="ru-RU" altLang="ru-RU">
                <a:solidFill>
                  <a:srgbClr val="ABA839"/>
                </a:solidFill>
                <a:latin typeface="Impact" panose="020B0806030902050204" pitchFamily="34" charset="0"/>
              </a:rPr>
              <a:pPr algn="r" eaLnBrk="1" hangingPunct="1"/>
              <a:t>10</a:t>
            </a:fld>
            <a:endParaRPr lang="ru-RU" altLang="ru-RU">
              <a:solidFill>
                <a:srgbClr val="ABA839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78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669407" y="441326"/>
            <a:ext cx="8960493" cy="595574"/>
          </a:xfrm>
        </p:spPr>
        <p:txBody>
          <a:bodyPr>
            <a:normAutofit fontScale="90000"/>
          </a:bodyPr>
          <a:lstStyle/>
          <a:p>
            <a:pPr marR="5080" algn="ctr">
              <a:spcBef>
                <a:spcPts val="100"/>
              </a:spcBef>
              <a:tabLst>
                <a:tab pos="636270" algn="l"/>
                <a:tab pos="3319145" algn="l"/>
                <a:tab pos="4062095" algn="l"/>
                <a:tab pos="4140200" algn="l"/>
              </a:tabLst>
            </a:pPr>
            <a:r>
              <a:rPr lang="ru-RU" sz="3000" dirty="0">
                <a:solidFill>
                  <a:srgbClr val="876A7E"/>
                </a:solidFill>
                <a:latin typeface="Impact" panose="020B0806030902050204" pitchFamily="34" charset="0"/>
                <a:ea typeface="+mn-ea"/>
                <a:cs typeface="+mn-cs"/>
              </a:rPr>
              <a:t>Наука в КНИТУ: приоритетные направления развития</a:t>
            </a:r>
            <a:br>
              <a:rPr lang="ru-RU" sz="3000" dirty="0">
                <a:solidFill>
                  <a:srgbClr val="876A7E"/>
                </a:solidFill>
                <a:latin typeface="Impact" panose="020B0806030902050204" pitchFamily="34" charset="0"/>
                <a:ea typeface="+mn-ea"/>
                <a:cs typeface="+mn-cs"/>
              </a:rPr>
            </a:br>
            <a:endParaRPr lang="ru-RU" sz="3000" dirty="0">
              <a:solidFill>
                <a:srgbClr val="ABA839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A9DCC05-FD93-42F5-A9B9-2F5D4EE200B4}"/>
              </a:ext>
            </a:extLst>
          </p:cNvPr>
          <p:cNvGrpSpPr/>
          <p:nvPr/>
        </p:nvGrpSpPr>
        <p:grpSpPr>
          <a:xfrm>
            <a:off x="691092" y="1290553"/>
            <a:ext cx="10911013" cy="4812143"/>
            <a:chOff x="691092" y="1470124"/>
            <a:chExt cx="10911013" cy="481214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91092" y="1470124"/>
              <a:ext cx="5929842" cy="4812143"/>
            </a:xfrm>
            <a:prstGeom prst="rect">
              <a:avLst/>
            </a:prstGeom>
            <a:solidFill>
              <a:srgbClr val="DCD2D9">
                <a:alpha val="31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ХИМИЯ И ТЕХНОЛОГИИ ПЕРСПЕКТИВНЫХ МАТЕРИАЛОВ</a:t>
              </a:r>
            </a:p>
            <a:p>
              <a:pPr marL="171450" indent="-171450" algn="just">
                <a:lnSpc>
                  <a:spcPct val="120000"/>
                </a:lnSpc>
                <a:spcBef>
                  <a:spcPts val="1200"/>
                </a:spcBef>
                <a:buClr>
                  <a:srgbClr val="ABA839"/>
                </a:buClr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tx1"/>
                  </a:solidFill>
                  <a:cs typeface="Times New Roman" pitchFamily="18" charset="0"/>
                </a:rPr>
                <a:t>Химия перспективных полимеров и каучуков, технологии переработки полимеров, эластомеров и композитов, химия и технология растительных полимеров, технологии вторичной переработки полимеров, системы </a:t>
              </a:r>
              <a:r>
                <a:rPr lang="ru-RU" sz="1400" dirty="0" err="1">
                  <a:solidFill>
                    <a:schemeClr val="tx1"/>
                  </a:solidFill>
                  <a:cs typeface="Times New Roman" pitchFamily="18" charset="0"/>
                </a:rPr>
                <a:t>супрамолекулярной</a:t>
              </a:r>
              <a:r>
                <a:rPr lang="ru-RU" sz="1400" dirty="0">
                  <a:solidFill>
                    <a:schemeClr val="tx1"/>
                  </a:solidFill>
                  <a:cs typeface="Times New Roman" pitchFamily="18" charset="0"/>
                </a:rPr>
                <a:t> химии и </a:t>
              </a:r>
              <a:r>
                <a:rPr lang="en-US" sz="1400" dirty="0">
                  <a:solidFill>
                    <a:schemeClr val="tx1"/>
                  </a:solidFill>
                  <a:cs typeface="Times New Roman" pitchFamily="18" charset="0"/>
                </a:rPr>
                <a:t>smart materials</a:t>
              </a:r>
              <a:endParaRPr lang="ru-RU" sz="14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marL="171450" indent="-171450" algn="just">
                <a:lnSpc>
                  <a:spcPct val="120000"/>
                </a:lnSpc>
                <a:spcBef>
                  <a:spcPts val="1200"/>
                </a:spcBef>
                <a:buClr>
                  <a:srgbClr val="ABA839"/>
                </a:buClr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tx1"/>
                  </a:solidFill>
                  <a:cs typeface="Times New Roman" pitchFamily="18" charset="0"/>
                </a:rPr>
                <a:t>Мембраны и мембранные технологии</a:t>
              </a:r>
            </a:p>
            <a:p>
              <a:pPr marL="171450" indent="-171450" algn="just">
                <a:lnSpc>
                  <a:spcPct val="120000"/>
                </a:lnSpc>
                <a:spcBef>
                  <a:spcPts val="1200"/>
                </a:spcBef>
                <a:buClr>
                  <a:srgbClr val="ABA839"/>
                </a:buClr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tx1"/>
                  </a:solidFill>
                  <a:cs typeface="Times New Roman" pitchFamily="18" charset="0"/>
                </a:rPr>
                <a:t>Синтез и исследование свойств ультрадисперсных неорганических и органических материалов, композитов, катализаторов, керамических, силикатных материалов, наноматериалов и покрытий</a:t>
              </a:r>
              <a:endParaRPr lang="en-US" sz="14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marL="171450" indent="-171450" algn="just">
                <a:lnSpc>
                  <a:spcPct val="120000"/>
                </a:lnSpc>
                <a:spcBef>
                  <a:spcPts val="1200"/>
                </a:spcBef>
                <a:buClr>
                  <a:srgbClr val="ABA839"/>
                </a:buClr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tx1"/>
                  </a:solidFill>
                  <a:cs typeface="Times New Roman" pitchFamily="18" charset="0"/>
                </a:rPr>
                <a:t>Защита материалов от коррозии и старения, прогнозирование свойств новых материалов и управление химическими процессами: теория и компьютерное моделирование</a:t>
              </a:r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69998CE3-4218-4FA2-B4A2-D499A06E8965}"/>
                </a:ext>
              </a:extLst>
            </p:cNvPr>
            <p:cNvGrpSpPr/>
            <p:nvPr/>
          </p:nvGrpSpPr>
          <p:grpSpPr>
            <a:xfrm>
              <a:off x="7196667" y="1470124"/>
              <a:ext cx="4405438" cy="4812143"/>
              <a:chOff x="7196667" y="1471880"/>
              <a:chExt cx="4405438" cy="4313099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7196667" y="1471880"/>
                <a:ext cx="4405438" cy="570342"/>
              </a:xfrm>
              <a:prstGeom prst="rect">
                <a:avLst/>
              </a:prstGeom>
              <a:solidFill>
                <a:srgbClr val="ABA83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ХИМИЧЕСКОЕ МАШИНОСТРОЕНИЕ</a:t>
                </a:r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7213599" y="2382884"/>
                <a:ext cx="4385734" cy="1427116"/>
              </a:xfrm>
              <a:prstGeom prst="rect">
                <a:avLst/>
              </a:prstGeom>
              <a:solidFill>
                <a:srgbClr val="735A6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НОВЫЕ ТЕХНОЛОГИИ НЕФТЕГАЗОХИМИИ, </a:t>
                </a:r>
              </a:p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ЭНЕРГО- И РЕСУРСОСБЕРЕЖЕНИЕ, </a:t>
                </a:r>
              </a:p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ЗЕЛЕНАЯ ХИМИЯ</a:t>
                </a: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7205133" y="4273196"/>
                <a:ext cx="4394200" cy="1511783"/>
              </a:xfrm>
              <a:prstGeom prst="rect">
                <a:avLst/>
              </a:prstGeom>
              <a:solidFill>
                <a:srgbClr val="ABA83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ВЫСОКОЭФФЕКТИВНЫЕ ЭНЕРГОНАСЫЩЕННЫЕ МАТЕРИАЛЫ, ИЗДЕЛИЯ И ИННОВАЦИОННЫЕ ТЕХНОЛОГИИ ИХ ИЗГОТОВЛЕНИЯ</a:t>
                </a:r>
              </a:p>
            </p:txBody>
          </p:sp>
        </p:grpSp>
      </p:grpSp>
      <p:sp>
        <p:nvSpPr>
          <p:cNvPr id="11" name="Holder 4">
            <a:extLst>
              <a:ext uri="{FF2B5EF4-FFF2-40B4-BE49-F238E27FC236}">
                <a16:creationId xmlns:a16="http://schemas.microsoft.com/office/drawing/2014/main" id="{FDB325FA-1B02-4A02-971D-B16DF1DE3AF4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8818A06-6781-4B02-A256-522C4C76BE52}" type="slidenum">
              <a:rPr lang="ru-RU" altLang="ru-RU">
                <a:solidFill>
                  <a:srgbClr val="ABA839"/>
                </a:solidFill>
                <a:latin typeface="Impact" panose="020B0806030902050204" pitchFamily="34" charset="0"/>
              </a:rPr>
              <a:pPr algn="r" eaLnBrk="1" hangingPunct="1"/>
              <a:t>11</a:t>
            </a:fld>
            <a:endParaRPr lang="ru-RU" altLang="ru-RU">
              <a:solidFill>
                <a:srgbClr val="ABA839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35A6B"/>
                </a:solidFill>
              </a:rPr>
              <a:t>Проектирование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8ED0-0147-4E62-9D88-B3415B06B227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67" name="Полилиния: фигура 66">
            <a:extLst>
              <a:ext uri="{FF2B5EF4-FFF2-40B4-BE49-F238E27FC236}">
                <a16:creationId xmlns:a16="http://schemas.microsoft.com/office/drawing/2014/main" id="{BBF9BA04-5EEF-4AAD-8C7B-A26E21816030}"/>
              </a:ext>
            </a:extLst>
          </p:cNvPr>
          <p:cNvSpPr/>
          <p:nvPr/>
        </p:nvSpPr>
        <p:spPr>
          <a:xfrm>
            <a:off x="6073256" y="0"/>
            <a:ext cx="6118744" cy="6855713"/>
          </a:xfrm>
          <a:custGeom>
            <a:avLst/>
            <a:gdLst>
              <a:gd name="connsiteX0" fmla="*/ 0 w 6118744"/>
              <a:gd name="connsiteY0" fmla="*/ 0 h 6855713"/>
              <a:gd name="connsiteX1" fmla="*/ 6118744 w 6118744"/>
              <a:gd name="connsiteY1" fmla="*/ 0 h 6855713"/>
              <a:gd name="connsiteX2" fmla="*/ 6118744 w 6118744"/>
              <a:gd name="connsiteY2" fmla="*/ 6855713 h 6855713"/>
              <a:gd name="connsiteX3" fmla="*/ 2456802 w 6118744"/>
              <a:gd name="connsiteY3" fmla="*/ 6855713 h 6855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744" h="6855713">
                <a:moveTo>
                  <a:pt x="0" y="0"/>
                </a:moveTo>
                <a:lnTo>
                  <a:pt x="6118744" y="0"/>
                </a:lnTo>
                <a:lnTo>
                  <a:pt x="6118744" y="6855713"/>
                </a:lnTo>
                <a:lnTo>
                  <a:pt x="2456802" y="6855713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 l="-80000" r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Параллелограмм 67">
            <a:extLst>
              <a:ext uri="{FF2B5EF4-FFF2-40B4-BE49-F238E27FC236}">
                <a16:creationId xmlns:a16="http://schemas.microsoft.com/office/drawing/2014/main" id="{6B919996-1645-4425-96A5-C5329D9BED1E}"/>
              </a:ext>
            </a:extLst>
          </p:cNvPr>
          <p:cNvSpPr/>
          <p:nvPr/>
        </p:nvSpPr>
        <p:spPr>
          <a:xfrm flipH="1">
            <a:off x="4908272" y="0"/>
            <a:ext cx="3621786" cy="6855713"/>
          </a:xfrm>
          <a:prstGeom prst="parallelogram">
            <a:avLst>
              <a:gd name="adj" fmla="val 67834"/>
            </a:avLst>
          </a:prstGeom>
          <a:solidFill>
            <a:srgbClr val="DED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550007C-97D6-44FB-9A00-07DD30C17D45}"/>
              </a:ext>
            </a:extLst>
          </p:cNvPr>
          <p:cNvGrpSpPr/>
          <p:nvPr/>
        </p:nvGrpSpPr>
        <p:grpSpPr>
          <a:xfrm>
            <a:off x="1502477" y="2502048"/>
            <a:ext cx="2918801" cy="2689864"/>
            <a:chOff x="993266" y="2787771"/>
            <a:chExt cx="2918801" cy="2689864"/>
          </a:xfrm>
        </p:grpSpPr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598E9321-7CCC-4179-B1E9-FB902134F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266" y="3710116"/>
              <a:ext cx="1170498" cy="1728936"/>
            </a:xfrm>
            <a:custGeom>
              <a:avLst/>
              <a:gdLst>
                <a:gd name="T0" fmla="*/ 4082 w 5501"/>
                <a:gd name="T1" fmla="*/ 6456 h 8297"/>
                <a:gd name="T2" fmla="*/ 4082 w 5501"/>
                <a:gd name="T3" fmla="*/ 6456 h 8297"/>
                <a:gd name="T4" fmla="*/ 5500 w 5501"/>
                <a:gd name="T5" fmla="*/ 4237 h 8297"/>
                <a:gd name="T6" fmla="*/ 4254 w 5501"/>
                <a:gd name="T7" fmla="*/ 3014 h 8297"/>
                <a:gd name="T8" fmla="*/ 4043 w 5501"/>
                <a:gd name="T9" fmla="*/ 2024 h 8297"/>
                <a:gd name="T10" fmla="*/ 4043 w 5501"/>
                <a:gd name="T11" fmla="*/ 2024 h 8297"/>
                <a:gd name="T12" fmla="*/ 2024 w 5501"/>
                <a:gd name="T13" fmla="*/ 0 h 8297"/>
                <a:gd name="T14" fmla="*/ 0 w 5501"/>
                <a:gd name="T15" fmla="*/ 2024 h 8297"/>
                <a:gd name="T16" fmla="*/ 0 w 5501"/>
                <a:gd name="T17" fmla="*/ 2024 h 8297"/>
                <a:gd name="T18" fmla="*/ 212 w 5501"/>
                <a:gd name="T19" fmla="*/ 3665 h 8297"/>
                <a:gd name="T20" fmla="*/ 3396 w 5501"/>
                <a:gd name="T21" fmla="*/ 7713 h 8297"/>
                <a:gd name="T22" fmla="*/ 4917 w 5501"/>
                <a:gd name="T23" fmla="*/ 8296 h 8297"/>
                <a:gd name="T24" fmla="*/ 4082 w 5501"/>
                <a:gd name="T25" fmla="*/ 6456 h 8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01" h="8297">
                  <a:moveTo>
                    <a:pt x="4082" y="6456"/>
                  </a:moveTo>
                  <a:lnTo>
                    <a:pt x="4082" y="6456"/>
                  </a:lnTo>
                  <a:cubicBezTo>
                    <a:pt x="4082" y="5478"/>
                    <a:pt x="4665" y="4626"/>
                    <a:pt x="5500" y="4237"/>
                  </a:cubicBezTo>
                  <a:cubicBezTo>
                    <a:pt x="4945" y="4003"/>
                    <a:pt x="4500" y="3563"/>
                    <a:pt x="4254" y="3014"/>
                  </a:cubicBezTo>
                  <a:cubicBezTo>
                    <a:pt x="4117" y="2710"/>
                    <a:pt x="4043" y="2379"/>
                    <a:pt x="4043" y="2024"/>
                  </a:cubicBezTo>
                  <a:lnTo>
                    <a:pt x="4043" y="2024"/>
                  </a:lnTo>
                  <a:cubicBezTo>
                    <a:pt x="4043" y="909"/>
                    <a:pt x="3139" y="0"/>
                    <a:pt x="2024" y="0"/>
                  </a:cubicBezTo>
                  <a:cubicBezTo>
                    <a:pt x="904" y="0"/>
                    <a:pt x="0" y="909"/>
                    <a:pt x="0" y="2024"/>
                  </a:cubicBezTo>
                  <a:lnTo>
                    <a:pt x="0" y="2024"/>
                  </a:lnTo>
                  <a:cubicBezTo>
                    <a:pt x="0" y="2590"/>
                    <a:pt x="74" y="3139"/>
                    <a:pt x="212" y="3665"/>
                  </a:cubicBezTo>
                  <a:cubicBezTo>
                    <a:pt x="669" y="5415"/>
                    <a:pt x="1841" y="6873"/>
                    <a:pt x="3396" y="7713"/>
                  </a:cubicBezTo>
                  <a:cubicBezTo>
                    <a:pt x="3871" y="7965"/>
                    <a:pt x="4379" y="8165"/>
                    <a:pt x="4917" y="8296"/>
                  </a:cubicBezTo>
                  <a:cubicBezTo>
                    <a:pt x="4402" y="7845"/>
                    <a:pt x="4082" y="7187"/>
                    <a:pt x="4082" y="645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09630DDF-2362-4DC6-B994-20DB78F5F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2359" y="2810739"/>
              <a:ext cx="1161110" cy="1701376"/>
            </a:xfrm>
            <a:custGeom>
              <a:avLst/>
              <a:gdLst>
                <a:gd name="T0" fmla="*/ 5449 w 5456"/>
                <a:gd name="T1" fmla="*/ 6021 h 8166"/>
                <a:gd name="T2" fmla="*/ 5449 w 5456"/>
                <a:gd name="T3" fmla="*/ 6021 h 8166"/>
                <a:gd name="T4" fmla="*/ 5209 w 5456"/>
                <a:gd name="T5" fmla="*/ 4466 h 8166"/>
                <a:gd name="T6" fmla="*/ 2281 w 5456"/>
                <a:gd name="T7" fmla="*/ 681 h 8166"/>
                <a:gd name="T8" fmla="*/ 675 w 5456"/>
                <a:gd name="T9" fmla="*/ 0 h 8166"/>
                <a:gd name="T10" fmla="*/ 1469 w 5456"/>
                <a:gd name="T11" fmla="*/ 1807 h 8166"/>
                <a:gd name="T12" fmla="*/ 0 w 5456"/>
                <a:gd name="T13" fmla="*/ 4042 h 8166"/>
                <a:gd name="T14" fmla="*/ 114 w 5456"/>
                <a:gd name="T15" fmla="*/ 4100 h 8166"/>
                <a:gd name="T16" fmla="*/ 1177 w 5456"/>
                <a:gd name="T17" fmla="*/ 5204 h 8166"/>
                <a:gd name="T18" fmla="*/ 1406 w 5456"/>
                <a:gd name="T19" fmla="*/ 6141 h 8166"/>
                <a:gd name="T20" fmla="*/ 1412 w 5456"/>
                <a:gd name="T21" fmla="*/ 6141 h 8166"/>
                <a:gd name="T22" fmla="*/ 3431 w 5456"/>
                <a:gd name="T23" fmla="*/ 8165 h 8166"/>
                <a:gd name="T24" fmla="*/ 5455 w 5456"/>
                <a:gd name="T25" fmla="*/ 6181 h 8166"/>
                <a:gd name="T26" fmla="*/ 5455 w 5456"/>
                <a:gd name="T27" fmla="*/ 6141 h 8166"/>
                <a:gd name="T28" fmla="*/ 5449 w 5456"/>
                <a:gd name="T29" fmla="*/ 6021 h 8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56" h="8166">
                  <a:moveTo>
                    <a:pt x="5449" y="6021"/>
                  </a:moveTo>
                  <a:lnTo>
                    <a:pt x="5449" y="6021"/>
                  </a:lnTo>
                  <a:cubicBezTo>
                    <a:pt x="5432" y="5484"/>
                    <a:pt x="5352" y="4963"/>
                    <a:pt x="5209" y="4466"/>
                  </a:cubicBezTo>
                  <a:cubicBezTo>
                    <a:pt x="4751" y="2859"/>
                    <a:pt x="3688" y="1510"/>
                    <a:pt x="2281" y="681"/>
                  </a:cubicBezTo>
                  <a:cubicBezTo>
                    <a:pt x="1784" y="383"/>
                    <a:pt x="1246" y="155"/>
                    <a:pt x="675" y="0"/>
                  </a:cubicBezTo>
                  <a:cubicBezTo>
                    <a:pt x="1166" y="452"/>
                    <a:pt x="1469" y="1093"/>
                    <a:pt x="1469" y="1807"/>
                  </a:cubicBezTo>
                  <a:cubicBezTo>
                    <a:pt x="1469" y="2807"/>
                    <a:pt x="863" y="3665"/>
                    <a:pt x="0" y="4042"/>
                  </a:cubicBezTo>
                  <a:cubicBezTo>
                    <a:pt x="40" y="4060"/>
                    <a:pt x="80" y="4083"/>
                    <a:pt x="114" y="4100"/>
                  </a:cubicBezTo>
                  <a:cubicBezTo>
                    <a:pt x="577" y="4340"/>
                    <a:pt x="955" y="4728"/>
                    <a:pt x="1177" y="5204"/>
                  </a:cubicBezTo>
                  <a:cubicBezTo>
                    <a:pt x="1315" y="5489"/>
                    <a:pt x="1395" y="5804"/>
                    <a:pt x="1406" y="6141"/>
                  </a:cubicBezTo>
                  <a:cubicBezTo>
                    <a:pt x="1412" y="6141"/>
                    <a:pt x="1412" y="6141"/>
                    <a:pt x="1412" y="6141"/>
                  </a:cubicBezTo>
                  <a:cubicBezTo>
                    <a:pt x="1412" y="7256"/>
                    <a:pt x="2316" y="8165"/>
                    <a:pt x="3431" y="8165"/>
                  </a:cubicBezTo>
                  <a:cubicBezTo>
                    <a:pt x="4534" y="8165"/>
                    <a:pt x="5432" y="7279"/>
                    <a:pt x="5455" y="6181"/>
                  </a:cubicBezTo>
                  <a:cubicBezTo>
                    <a:pt x="5455" y="6170"/>
                    <a:pt x="5455" y="6153"/>
                    <a:pt x="5455" y="6141"/>
                  </a:cubicBezTo>
                  <a:cubicBezTo>
                    <a:pt x="5455" y="6101"/>
                    <a:pt x="5455" y="6061"/>
                    <a:pt x="5449" y="6021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AF9BA4AD-9417-4EB2-BF6F-9CB031326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321" y="2787771"/>
              <a:ext cx="1764664" cy="1139151"/>
            </a:xfrm>
            <a:custGeom>
              <a:avLst/>
              <a:gdLst>
                <a:gd name="T0" fmla="*/ 6323 w 8291"/>
                <a:gd name="T1" fmla="*/ 0 h 5467"/>
                <a:gd name="T2" fmla="*/ 6323 w 8291"/>
                <a:gd name="T3" fmla="*/ 0 h 5467"/>
                <a:gd name="T4" fmla="*/ 6312 w 8291"/>
                <a:gd name="T5" fmla="*/ 0 h 5467"/>
                <a:gd name="T6" fmla="*/ 6272 w 8291"/>
                <a:gd name="T7" fmla="*/ 0 h 5467"/>
                <a:gd name="T8" fmla="*/ 6260 w 8291"/>
                <a:gd name="T9" fmla="*/ 0 h 5467"/>
                <a:gd name="T10" fmla="*/ 6243 w 8291"/>
                <a:gd name="T11" fmla="*/ 0 h 5467"/>
                <a:gd name="T12" fmla="*/ 4643 w 8291"/>
                <a:gd name="T13" fmla="*/ 200 h 5467"/>
                <a:gd name="T14" fmla="*/ 348 w 8291"/>
                <a:gd name="T15" fmla="*/ 3825 h 5467"/>
                <a:gd name="T16" fmla="*/ 0 w 8291"/>
                <a:gd name="T17" fmla="*/ 4814 h 5467"/>
                <a:gd name="T18" fmla="*/ 1812 w 8291"/>
                <a:gd name="T19" fmla="*/ 4014 h 5467"/>
                <a:gd name="T20" fmla="*/ 4042 w 8291"/>
                <a:gd name="T21" fmla="*/ 5466 h 5467"/>
                <a:gd name="T22" fmla="*/ 5265 w 8291"/>
                <a:gd name="T23" fmla="*/ 4248 h 5467"/>
                <a:gd name="T24" fmla="*/ 6243 w 8291"/>
                <a:gd name="T25" fmla="*/ 4043 h 5467"/>
                <a:gd name="T26" fmla="*/ 6312 w 8291"/>
                <a:gd name="T27" fmla="*/ 4043 h 5467"/>
                <a:gd name="T28" fmla="*/ 6312 w 8291"/>
                <a:gd name="T29" fmla="*/ 4043 h 5467"/>
                <a:gd name="T30" fmla="*/ 8290 w 8291"/>
                <a:gd name="T31" fmla="*/ 2024 h 5467"/>
                <a:gd name="T32" fmla="*/ 6323 w 8291"/>
                <a:gd name="T33" fmla="*/ 0 h 5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91" h="5467">
                  <a:moveTo>
                    <a:pt x="6323" y="0"/>
                  </a:moveTo>
                  <a:lnTo>
                    <a:pt x="6323" y="0"/>
                  </a:lnTo>
                  <a:cubicBezTo>
                    <a:pt x="6318" y="0"/>
                    <a:pt x="6318" y="0"/>
                    <a:pt x="6312" y="0"/>
                  </a:cubicBezTo>
                  <a:cubicBezTo>
                    <a:pt x="6301" y="0"/>
                    <a:pt x="6284" y="0"/>
                    <a:pt x="6272" y="0"/>
                  </a:cubicBezTo>
                  <a:cubicBezTo>
                    <a:pt x="6266" y="0"/>
                    <a:pt x="6266" y="0"/>
                    <a:pt x="6260" y="0"/>
                  </a:cubicBezTo>
                  <a:cubicBezTo>
                    <a:pt x="6255" y="0"/>
                    <a:pt x="6249" y="0"/>
                    <a:pt x="6243" y="0"/>
                  </a:cubicBezTo>
                  <a:cubicBezTo>
                    <a:pt x="5688" y="0"/>
                    <a:pt x="5157" y="69"/>
                    <a:pt x="4643" y="200"/>
                  </a:cubicBezTo>
                  <a:cubicBezTo>
                    <a:pt x="2721" y="692"/>
                    <a:pt x="1143" y="2041"/>
                    <a:pt x="348" y="3825"/>
                  </a:cubicBezTo>
                  <a:cubicBezTo>
                    <a:pt x="205" y="4139"/>
                    <a:pt x="85" y="4471"/>
                    <a:pt x="0" y="4814"/>
                  </a:cubicBezTo>
                  <a:cubicBezTo>
                    <a:pt x="446" y="4323"/>
                    <a:pt x="1092" y="4014"/>
                    <a:pt x="1812" y="4014"/>
                  </a:cubicBezTo>
                  <a:cubicBezTo>
                    <a:pt x="2807" y="4014"/>
                    <a:pt x="3664" y="4609"/>
                    <a:pt x="4042" y="5466"/>
                  </a:cubicBezTo>
                  <a:cubicBezTo>
                    <a:pt x="4288" y="4923"/>
                    <a:pt x="4722" y="4488"/>
                    <a:pt x="5265" y="4248"/>
                  </a:cubicBezTo>
                  <a:cubicBezTo>
                    <a:pt x="5563" y="4117"/>
                    <a:pt x="5895" y="4043"/>
                    <a:pt x="6243" y="4043"/>
                  </a:cubicBezTo>
                  <a:cubicBezTo>
                    <a:pt x="6266" y="4043"/>
                    <a:pt x="6289" y="4043"/>
                    <a:pt x="6312" y="4043"/>
                  </a:cubicBezTo>
                  <a:lnTo>
                    <a:pt x="6312" y="4043"/>
                  </a:lnTo>
                  <a:cubicBezTo>
                    <a:pt x="7410" y="4020"/>
                    <a:pt x="8290" y="3122"/>
                    <a:pt x="8290" y="2024"/>
                  </a:cubicBezTo>
                  <a:cubicBezTo>
                    <a:pt x="8290" y="921"/>
                    <a:pt x="7415" y="28"/>
                    <a:pt x="6323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14470E29-776A-4D58-AA30-158B3A44D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568" y="4327460"/>
              <a:ext cx="1751522" cy="1150175"/>
            </a:xfrm>
            <a:custGeom>
              <a:avLst/>
              <a:gdLst>
                <a:gd name="T0" fmla="*/ 6382 w 8229"/>
                <a:gd name="T1" fmla="*/ 1412 h 5519"/>
                <a:gd name="T2" fmla="*/ 6382 w 8229"/>
                <a:gd name="T3" fmla="*/ 1412 h 5519"/>
                <a:gd name="T4" fmla="*/ 4175 w 8229"/>
                <a:gd name="T5" fmla="*/ 0 h 5519"/>
                <a:gd name="T6" fmla="*/ 2974 w 8229"/>
                <a:gd name="T7" fmla="*/ 1246 h 5519"/>
                <a:gd name="T8" fmla="*/ 2019 w 8229"/>
                <a:gd name="T9" fmla="*/ 1475 h 5519"/>
                <a:gd name="T10" fmla="*/ 2019 w 8229"/>
                <a:gd name="T11" fmla="*/ 1475 h 5519"/>
                <a:gd name="T12" fmla="*/ 0 w 8229"/>
                <a:gd name="T13" fmla="*/ 3494 h 5519"/>
                <a:gd name="T14" fmla="*/ 1991 w 8229"/>
                <a:gd name="T15" fmla="*/ 5518 h 5519"/>
                <a:gd name="T16" fmla="*/ 2019 w 8229"/>
                <a:gd name="T17" fmla="*/ 5518 h 5519"/>
                <a:gd name="T18" fmla="*/ 2128 w 8229"/>
                <a:gd name="T19" fmla="*/ 5518 h 5519"/>
                <a:gd name="T20" fmla="*/ 3688 w 8229"/>
                <a:gd name="T21" fmla="*/ 5283 h 5519"/>
                <a:gd name="T22" fmla="*/ 7891 w 8229"/>
                <a:gd name="T23" fmla="*/ 1601 h 5519"/>
                <a:gd name="T24" fmla="*/ 8228 w 8229"/>
                <a:gd name="T25" fmla="*/ 566 h 5519"/>
                <a:gd name="T26" fmla="*/ 6382 w 8229"/>
                <a:gd name="T27" fmla="*/ 1412 h 5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29" h="5519">
                  <a:moveTo>
                    <a:pt x="6382" y="1412"/>
                  </a:moveTo>
                  <a:lnTo>
                    <a:pt x="6382" y="1412"/>
                  </a:lnTo>
                  <a:cubicBezTo>
                    <a:pt x="5410" y="1412"/>
                    <a:pt x="4563" y="834"/>
                    <a:pt x="4175" y="0"/>
                  </a:cubicBezTo>
                  <a:cubicBezTo>
                    <a:pt x="3940" y="549"/>
                    <a:pt x="3511" y="995"/>
                    <a:pt x="2974" y="1246"/>
                  </a:cubicBezTo>
                  <a:cubicBezTo>
                    <a:pt x="2682" y="1383"/>
                    <a:pt x="2362" y="1464"/>
                    <a:pt x="2019" y="1475"/>
                  </a:cubicBezTo>
                  <a:lnTo>
                    <a:pt x="2019" y="1475"/>
                  </a:lnTo>
                  <a:cubicBezTo>
                    <a:pt x="904" y="1475"/>
                    <a:pt x="0" y="2379"/>
                    <a:pt x="0" y="3494"/>
                  </a:cubicBezTo>
                  <a:cubicBezTo>
                    <a:pt x="0" y="4603"/>
                    <a:pt x="887" y="5501"/>
                    <a:pt x="1991" y="5518"/>
                  </a:cubicBezTo>
                  <a:cubicBezTo>
                    <a:pt x="2002" y="5518"/>
                    <a:pt x="2008" y="5518"/>
                    <a:pt x="2019" y="5518"/>
                  </a:cubicBezTo>
                  <a:cubicBezTo>
                    <a:pt x="2059" y="5518"/>
                    <a:pt x="2093" y="5518"/>
                    <a:pt x="2128" y="5518"/>
                  </a:cubicBezTo>
                  <a:cubicBezTo>
                    <a:pt x="2665" y="5501"/>
                    <a:pt x="3191" y="5420"/>
                    <a:pt x="3688" y="5283"/>
                  </a:cubicBezTo>
                  <a:cubicBezTo>
                    <a:pt x="5581" y="4751"/>
                    <a:pt x="7124" y="3385"/>
                    <a:pt x="7891" y="1601"/>
                  </a:cubicBezTo>
                  <a:cubicBezTo>
                    <a:pt x="8028" y="1269"/>
                    <a:pt x="8143" y="920"/>
                    <a:pt x="8228" y="566"/>
                  </a:cubicBezTo>
                  <a:cubicBezTo>
                    <a:pt x="7782" y="1080"/>
                    <a:pt x="7119" y="1412"/>
                    <a:pt x="6382" y="141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4F09966D-093A-4857-91AC-39A9CD976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470" y="2892499"/>
              <a:ext cx="634527" cy="619183"/>
            </a:xfrm>
            <a:custGeom>
              <a:avLst/>
              <a:gdLst>
                <a:gd name="T0" fmla="*/ 2980 w 2981"/>
                <a:gd name="T1" fmla="*/ 1487 h 2974"/>
                <a:gd name="T2" fmla="*/ 2980 w 2981"/>
                <a:gd name="T3" fmla="*/ 1487 h 2974"/>
                <a:gd name="T4" fmla="*/ 1493 w 2981"/>
                <a:gd name="T5" fmla="*/ 2973 h 2974"/>
                <a:gd name="T6" fmla="*/ 0 w 2981"/>
                <a:gd name="T7" fmla="*/ 1487 h 2974"/>
                <a:gd name="T8" fmla="*/ 1493 w 2981"/>
                <a:gd name="T9" fmla="*/ 0 h 2974"/>
                <a:gd name="T10" fmla="*/ 2980 w 2981"/>
                <a:gd name="T11" fmla="*/ 1487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1" h="2974">
                  <a:moveTo>
                    <a:pt x="2980" y="1487"/>
                  </a:moveTo>
                  <a:lnTo>
                    <a:pt x="2980" y="1487"/>
                  </a:lnTo>
                  <a:cubicBezTo>
                    <a:pt x="2980" y="2305"/>
                    <a:pt x="2310" y="2973"/>
                    <a:pt x="1493" y="2973"/>
                  </a:cubicBezTo>
                  <a:cubicBezTo>
                    <a:pt x="670" y="2973"/>
                    <a:pt x="0" y="2305"/>
                    <a:pt x="0" y="1487"/>
                  </a:cubicBezTo>
                  <a:cubicBezTo>
                    <a:pt x="0" y="664"/>
                    <a:pt x="670" y="0"/>
                    <a:pt x="1493" y="0"/>
                  </a:cubicBezTo>
                  <a:cubicBezTo>
                    <a:pt x="2310" y="0"/>
                    <a:pt x="2980" y="664"/>
                    <a:pt x="2980" y="148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FB4D2053-E563-4847-9D2F-9EA734462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371" y="4764748"/>
              <a:ext cx="634527" cy="619183"/>
            </a:xfrm>
            <a:custGeom>
              <a:avLst/>
              <a:gdLst>
                <a:gd name="T0" fmla="*/ 2979 w 2980"/>
                <a:gd name="T1" fmla="*/ 1486 h 2973"/>
                <a:gd name="T2" fmla="*/ 2979 w 2980"/>
                <a:gd name="T3" fmla="*/ 1486 h 2973"/>
                <a:gd name="T4" fmla="*/ 1493 w 2980"/>
                <a:gd name="T5" fmla="*/ 2972 h 2973"/>
                <a:gd name="T6" fmla="*/ 0 w 2980"/>
                <a:gd name="T7" fmla="*/ 1486 h 2973"/>
                <a:gd name="T8" fmla="*/ 1493 w 2980"/>
                <a:gd name="T9" fmla="*/ 0 h 2973"/>
                <a:gd name="T10" fmla="*/ 2979 w 2980"/>
                <a:gd name="T11" fmla="*/ 1486 h 2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0" h="2973">
                  <a:moveTo>
                    <a:pt x="2979" y="1486"/>
                  </a:moveTo>
                  <a:lnTo>
                    <a:pt x="2979" y="1486"/>
                  </a:lnTo>
                  <a:cubicBezTo>
                    <a:pt x="2979" y="2309"/>
                    <a:pt x="2310" y="2972"/>
                    <a:pt x="1493" y="2972"/>
                  </a:cubicBezTo>
                  <a:cubicBezTo>
                    <a:pt x="669" y="2972"/>
                    <a:pt x="0" y="2309"/>
                    <a:pt x="0" y="1486"/>
                  </a:cubicBezTo>
                  <a:cubicBezTo>
                    <a:pt x="0" y="663"/>
                    <a:pt x="669" y="0"/>
                    <a:pt x="1493" y="0"/>
                  </a:cubicBezTo>
                  <a:cubicBezTo>
                    <a:pt x="2310" y="0"/>
                    <a:pt x="2979" y="663"/>
                    <a:pt x="2979" y="14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233EFA00-4347-4A77-BF76-C2556D4EE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027" y="3801982"/>
              <a:ext cx="632651" cy="619183"/>
            </a:xfrm>
            <a:custGeom>
              <a:avLst/>
              <a:gdLst>
                <a:gd name="T0" fmla="*/ 2973 w 2974"/>
                <a:gd name="T1" fmla="*/ 1486 h 2974"/>
                <a:gd name="T2" fmla="*/ 2973 w 2974"/>
                <a:gd name="T3" fmla="*/ 1486 h 2974"/>
                <a:gd name="T4" fmla="*/ 1486 w 2974"/>
                <a:gd name="T5" fmla="*/ 2973 h 2974"/>
                <a:gd name="T6" fmla="*/ 0 w 2974"/>
                <a:gd name="T7" fmla="*/ 1486 h 2974"/>
                <a:gd name="T8" fmla="*/ 1486 w 2974"/>
                <a:gd name="T9" fmla="*/ 0 h 2974"/>
                <a:gd name="T10" fmla="*/ 2973 w 2974"/>
                <a:gd name="T11" fmla="*/ 1486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4" h="2974">
                  <a:moveTo>
                    <a:pt x="2973" y="1486"/>
                  </a:moveTo>
                  <a:lnTo>
                    <a:pt x="2973" y="1486"/>
                  </a:lnTo>
                  <a:cubicBezTo>
                    <a:pt x="2973" y="2310"/>
                    <a:pt x="2304" y="2973"/>
                    <a:pt x="1486" y="2973"/>
                  </a:cubicBezTo>
                  <a:cubicBezTo>
                    <a:pt x="663" y="2973"/>
                    <a:pt x="0" y="2310"/>
                    <a:pt x="0" y="1486"/>
                  </a:cubicBezTo>
                  <a:cubicBezTo>
                    <a:pt x="0" y="663"/>
                    <a:pt x="663" y="0"/>
                    <a:pt x="1486" y="0"/>
                  </a:cubicBezTo>
                  <a:cubicBezTo>
                    <a:pt x="2304" y="0"/>
                    <a:pt x="2973" y="663"/>
                    <a:pt x="2973" y="14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77" name="Freeform 42">
              <a:extLst>
                <a:ext uri="{FF2B5EF4-FFF2-40B4-BE49-F238E27FC236}">
                  <a16:creationId xmlns:a16="http://schemas.microsoft.com/office/drawing/2014/main" id="{2E60CD10-909C-4067-BDF0-9DA33406A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1041" y="3822193"/>
              <a:ext cx="632651" cy="619183"/>
            </a:xfrm>
            <a:custGeom>
              <a:avLst/>
              <a:gdLst>
                <a:gd name="T0" fmla="*/ 2973 w 2974"/>
                <a:gd name="T1" fmla="*/ 1486 h 2974"/>
                <a:gd name="T2" fmla="*/ 2973 w 2974"/>
                <a:gd name="T3" fmla="*/ 1486 h 2974"/>
                <a:gd name="T4" fmla="*/ 1487 w 2974"/>
                <a:gd name="T5" fmla="*/ 2973 h 2974"/>
                <a:gd name="T6" fmla="*/ 0 w 2974"/>
                <a:gd name="T7" fmla="*/ 1486 h 2974"/>
                <a:gd name="T8" fmla="*/ 1487 w 2974"/>
                <a:gd name="T9" fmla="*/ 0 h 2974"/>
                <a:gd name="T10" fmla="*/ 2973 w 2974"/>
                <a:gd name="T11" fmla="*/ 1486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4" h="2974">
                  <a:moveTo>
                    <a:pt x="2973" y="1486"/>
                  </a:moveTo>
                  <a:lnTo>
                    <a:pt x="2973" y="1486"/>
                  </a:lnTo>
                  <a:cubicBezTo>
                    <a:pt x="2973" y="2309"/>
                    <a:pt x="2310" y="2973"/>
                    <a:pt x="1487" y="2973"/>
                  </a:cubicBezTo>
                  <a:cubicBezTo>
                    <a:pt x="663" y="2973"/>
                    <a:pt x="0" y="2309"/>
                    <a:pt x="0" y="1486"/>
                  </a:cubicBezTo>
                  <a:cubicBezTo>
                    <a:pt x="0" y="663"/>
                    <a:pt x="663" y="0"/>
                    <a:pt x="1487" y="0"/>
                  </a:cubicBezTo>
                  <a:cubicBezTo>
                    <a:pt x="2310" y="0"/>
                    <a:pt x="2973" y="663"/>
                    <a:pt x="2973" y="14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1ED054DE-FC4B-4576-B69F-AFF677620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1745" y="4938376"/>
              <a:ext cx="125780" cy="91866"/>
            </a:xfrm>
            <a:custGeom>
              <a:avLst/>
              <a:gdLst>
                <a:gd name="T0" fmla="*/ 588 w 589"/>
                <a:gd name="T1" fmla="*/ 441 h 442"/>
                <a:gd name="T2" fmla="*/ 0 w 589"/>
                <a:gd name="T3" fmla="*/ 441 h 442"/>
                <a:gd name="T4" fmla="*/ 0 w 589"/>
                <a:gd name="T5" fmla="*/ 0 h 442"/>
                <a:gd name="T6" fmla="*/ 588 w 589"/>
                <a:gd name="T7" fmla="*/ 0 h 442"/>
                <a:gd name="T8" fmla="*/ 588 w 589"/>
                <a:gd name="T9" fmla="*/ 44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442">
                  <a:moveTo>
                    <a:pt x="588" y="441"/>
                  </a:moveTo>
                  <a:lnTo>
                    <a:pt x="0" y="441"/>
                  </a:lnTo>
                  <a:lnTo>
                    <a:pt x="0" y="0"/>
                  </a:lnTo>
                  <a:lnTo>
                    <a:pt x="588" y="0"/>
                  </a:lnTo>
                  <a:lnTo>
                    <a:pt x="588" y="441"/>
                  </a:lnTo>
                </a:path>
              </a:pathLst>
            </a:custGeom>
            <a:noFill/>
            <a:ln w="9525" cap="flat">
              <a:solidFill>
                <a:srgbClr val="D9D9D9"/>
              </a:solidFill>
              <a:bevel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5BEBA10C-43ED-475B-90B6-5107A6A1D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819" y="4978798"/>
              <a:ext cx="37545" cy="18373"/>
            </a:xfrm>
            <a:custGeom>
              <a:avLst/>
              <a:gdLst>
                <a:gd name="T0" fmla="*/ 177 w 178"/>
                <a:gd name="T1" fmla="*/ 87 h 88"/>
                <a:gd name="T2" fmla="*/ 177 w 178"/>
                <a:gd name="T3" fmla="*/ 0 h 88"/>
                <a:gd name="T4" fmla="*/ 0 w 178"/>
                <a:gd name="T5" fmla="*/ 0 h 88"/>
                <a:gd name="T6" fmla="*/ 0 w 178"/>
                <a:gd name="T7" fmla="*/ 87 h 88"/>
                <a:gd name="T8" fmla="*/ 177 w 178"/>
                <a:gd name="T9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88">
                  <a:moveTo>
                    <a:pt x="177" y="87"/>
                  </a:moveTo>
                  <a:lnTo>
                    <a:pt x="17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7" y="87"/>
                  </a:lnTo>
                </a:path>
              </a:pathLst>
            </a:custGeom>
            <a:noFill/>
            <a:ln>
              <a:solidFill>
                <a:srgbClr val="D9D9D9"/>
              </a:solidFill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FB5D76A8-01F9-47F7-BB25-4B328C22A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966" y="4978798"/>
              <a:ext cx="37545" cy="18373"/>
            </a:xfrm>
            <a:custGeom>
              <a:avLst/>
              <a:gdLst>
                <a:gd name="T0" fmla="*/ 177 w 178"/>
                <a:gd name="T1" fmla="*/ 87 h 88"/>
                <a:gd name="T2" fmla="*/ 177 w 178"/>
                <a:gd name="T3" fmla="*/ 0 h 88"/>
                <a:gd name="T4" fmla="*/ 0 w 178"/>
                <a:gd name="T5" fmla="*/ 0 h 88"/>
                <a:gd name="T6" fmla="*/ 0 w 178"/>
                <a:gd name="T7" fmla="*/ 87 h 88"/>
                <a:gd name="T8" fmla="*/ 177 w 178"/>
                <a:gd name="T9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88">
                  <a:moveTo>
                    <a:pt x="177" y="87"/>
                  </a:moveTo>
                  <a:lnTo>
                    <a:pt x="17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7" y="87"/>
                  </a:lnTo>
                </a:path>
              </a:pathLst>
            </a:custGeom>
            <a:noFill/>
            <a:ln>
              <a:solidFill>
                <a:srgbClr val="D9D9D9"/>
              </a:solidFill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43AD9B35-102D-493E-BA4D-C2C4C0A68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844" y="4994414"/>
              <a:ext cx="373583" cy="237934"/>
            </a:xfrm>
            <a:custGeom>
              <a:avLst/>
              <a:gdLst>
                <a:gd name="T0" fmla="*/ 1756 w 1757"/>
                <a:gd name="T1" fmla="*/ 1143 h 1144"/>
                <a:gd name="T2" fmla="*/ 0 w 1757"/>
                <a:gd name="T3" fmla="*/ 1143 h 1144"/>
                <a:gd name="T4" fmla="*/ 0 w 1757"/>
                <a:gd name="T5" fmla="*/ 0 h 1144"/>
                <a:gd name="T6" fmla="*/ 1756 w 1757"/>
                <a:gd name="T7" fmla="*/ 0 h 1144"/>
                <a:gd name="T8" fmla="*/ 1756 w 1757"/>
                <a:gd name="T9" fmla="*/ 1143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7" h="1144">
                  <a:moveTo>
                    <a:pt x="1756" y="1143"/>
                  </a:moveTo>
                  <a:lnTo>
                    <a:pt x="0" y="1143"/>
                  </a:lnTo>
                  <a:lnTo>
                    <a:pt x="0" y="0"/>
                  </a:lnTo>
                  <a:lnTo>
                    <a:pt x="1756" y="0"/>
                  </a:lnTo>
                  <a:lnTo>
                    <a:pt x="1756" y="114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E4195DD4-BAFA-4DC8-B42A-5E354CF8B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028" y="3922327"/>
              <a:ext cx="304122" cy="400539"/>
            </a:xfrm>
            <a:custGeom>
              <a:avLst/>
              <a:gdLst>
                <a:gd name="T0" fmla="*/ 1429 w 1430"/>
                <a:gd name="T1" fmla="*/ 1921 h 1922"/>
                <a:gd name="T2" fmla="*/ 0 w 1430"/>
                <a:gd name="T3" fmla="*/ 1921 h 1922"/>
                <a:gd name="T4" fmla="*/ 0 w 1430"/>
                <a:gd name="T5" fmla="*/ 0 h 1922"/>
                <a:gd name="T6" fmla="*/ 1429 w 1430"/>
                <a:gd name="T7" fmla="*/ 0 h 1922"/>
                <a:gd name="T8" fmla="*/ 1429 w 1430"/>
                <a:gd name="T9" fmla="*/ 1921 h 1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0" h="1922">
                  <a:moveTo>
                    <a:pt x="1429" y="1921"/>
                  </a:moveTo>
                  <a:lnTo>
                    <a:pt x="0" y="1921"/>
                  </a:lnTo>
                  <a:lnTo>
                    <a:pt x="0" y="0"/>
                  </a:lnTo>
                  <a:lnTo>
                    <a:pt x="1429" y="0"/>
                  </a:lnTo>
                  <a:lnTo>
                    <a:pt x="1429" y="192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860EB939-AFB2-4405-910D-2B5CBCD58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677" y="3945295"/>
              <a:ext cx="264699" cy="354606"/>
            </a:xfrm>
            <a:custGeom>
              <a:avLst/>
              <a:gdLst>
                <a:gd name="T0" fmla="*/ 0 w 1242"/>
                <a:gd name="T1" fmla="*/ 1703 h 1704"/>
                <a:gd name="T2" fmla="*/ 0 w 1242"/>
                <a:gd name="T3" fmla="*/ 0 h 1704"/>
                <a:gd name="T4" fmla="*/ 1241 w 1242"/>
                <a:gd name="T5" fmla="*/ 0 h 1704"/>
                <a:gd name="T6" fmla="*/ 1241 w 1242"/>
                <a:gd name="T7" fmla="*/ 1703 h 1704"/>
                <a:gd name="T8" fmla="*/ 0 w 1242"/>
                <a:gd name="T9" fmla="*/ 1703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2" h="1704">
                  <a:moveTo>
                    <a:pt x="0" y="1703"/>
                  </a:moveTo>
                  <a:lnTo>
                    <a:pt x="0" y="0"/>
                  </a:lnTo>
                  <a:lnTo>
                    <a:pt x="1241" y="0"/>
                  </a:lnTo>
                  <a:lnTo>
                    <a:pt x="1241" y="1703"/>
                  </a:lnTo>
                  <a:lnTo>
                    <a:pt x="0" y="170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5DEDBE9A-15E4-46E2-82DA-35349B313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058" y="3861695"/>
              <a:ext cx="152062" cy="95541"/>
            </a:xfrm>
            <a:custGeom>
              <a:avLst/>
              <a:gdLst>
                <a:gd name="T0" fmla="*/ 525 w 715"/>
                <a:gd name="T1" fmla="*/ 206 h 458"/>
                <a:gd name="T2" fmla="*/ 525 w 715"/>
                <a:gd name="T3" fmla="*/ 206 h 458"/>
                <a:gd name="T4" fmla="*/ 525 w 715"/>
                <a:gd name="T5" fmla="*/ 172 h 458"/>
                <a:gd name="T6" fmla="*/ 359 w 715"/>
                <a:gd name="T7" fmla="*/ 0 h 458"/>
                <a:gd name="T8" fmla="*/ 188 w 715"/>
                <a:gd name="T9" fmla="*/ 166 h 458"/>
                <a:gd name="T10" fmla="*/ 188 w 715"/>
                <a:gd name="T11" fmla="*/ 206 h 458"/>
                <a:gd name="T12" fmla="*/ 102 w 715"/>
                <a:gd name="T13" fmla="*/ 206 h 458"/>
                <a:gd name="T14" fmla="*/ 0 w 715"/>
                <a:gd name="T15" fmla="*/ 309 h 458"/>
                <a:gd name="T16" fmla="*/ 0 w 715"/>
                <a:gd name="T17" fmla="*/ 457 h 458"/>
                <a:gd name="T18" fmla="*/ 714 w 715"/>
                <a:gd name="T19" fmla="*/ 457 h 458"/>
                <a:gd name="T20" fmla="*/ 714 w 715"/>
                <a:gd name="T21" fmla="*/ 309 h 458"/>
                <a:gd name="T22" fmla="*/ 611 w 715"/>
                <a:gd name="T23" fmla="*/ 206 h 458"/>
                <a:gd name="T24" fmla="*/ 525 w 715"/>
                <a:gd name="T25" fmla="*/ 206 h 458"/>
                <a:gd name="T26" fmla="*/ 359 w 715"/>
                <a:gd name="T27" fmla="*/ 86 h 458"/>
                <a:gd name="T28" fmla="*/ 359 w 715"/>
                <a:gd name="T29" fmla="*/ 86 h 458"/>
                <a:gd name="T30" fmla="*/ 400 w 715"/>
                <a:gd name="T31" fmla="*/ 132 h 458"/>
                <a:gd name="T32" fmla="*/ 359 w 715"/>
                <a:gd name="T33" fmla="*/ 177 h 458"/>
                <a:gd name="T34" fmla="*/ 314 w 715"/>
                <a:gd name="T35" fmla="*/ 132 h 458"/>
                <a:gd name="T36" fmla="*/ 359 w 715"/>
                <a:gd name="T37" fmla="*/ 86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5" h="458">
                  <a:moveTo>
                    <a:pt x="525" y="206"/>
                  </a:moveTo>
                  <a:lnTo>
                    <a:pt x="525" y="206"/>
                  </a:lnTo>
                  <a:cubicBezTo>
                    <a:pt x="525" y="172"/>
                    <a:pt x="525" y="172"/>
                    <a:pt x="525" y="172"/>
                  </a:cubicBezTo>
                  <a:cubicBezTo>
                    <a:pt x="525" y="80"/>
                    <a:pt x="451" y="0"/>
                    <a:pt x="359" y="0"/>
                  </a:cubicBezTo>
                  <a:cubicBezTo>
                    <a:pt x="268" y="0"/>
                    <a:pt x="188" y="74"/>
                    <a:pt x="188" y="166"/>
                  </a:cubicBezTo>
                  <a:cubicBezTo>
                    <a:pt x="188" y="206"/>
                    <a:pt x="188" y="206"/>
                    <a:pt x="188" y="206"/>
                  </a:cubicBezTo>
                  <a:cubicBezTo>
                    <a:pt x="102" y="206"/>
                    <a:pt x="102" y="206"/>
                    <a:pt x="102" y="206"/>
                  </a:cubicBezTo>
                  <a:cubicBezTo>
                    <a:pt x="45" y="206"/>
                    <a:pt x="0" y="252"/>
                    <a:pt x="0" y="309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714" y="457"/>
                    <a:pt x="714" y="457"/>
                    <a:pt x="714" y="457"/>
                  </a:cubicBezTo>
                  <a:cubicBezTo>
                    <a:pt x="714" y="309"/>
                    <a:pt x="714" y="309"/>
                    <a:pt x="714" y="309"/>
                  </a:cubicBezTo>
                  <a:cubicBezTo>
                    <a:pt x="714" y="252"/>
                    <a:pt x="668" y="206"/>
                    <a:pt x="611" y="206"/>
                  </a:cubicBezTo>
                  <a:lnTo>
                    <a:pt x="525" y="206"/>
                  </a:lnTo>
                  <a:close/>
                  <a:moveTo>
                    <a:pt x="359" y="86"/>
                  </a:moveTo>
                  <a:lnTo>
                    <a:pt x="359" y="86"/>
                  </a:lnTo>
                  <a:cubicBezTo>
                    <a:pt x="382" y="86"/>
                    <a:pt x="400" y="109"/>
                    <a:pt x="400" y="132"/>
                  </a:cubicBezTo>
                  <a:cubicBezTo>
                    <a:pt x="400" y="155"/>
                    <a:pt x="382" y="177"/>
                    <a:pt x="359" y="177"/>
                  </a:cubicBezTo>
                  <a:cubicBezTo>
                    <a:pt x="331" y="177"/>
                    <a:pt x="314" y="155"/>
                    <a:pt x="314" y="132"/>
                  </a:cubicBezTo>
                  <a:cubicBezTo>
                    <a:pt x="314" y="109"/>
                    <a:pt x="331" y="86"/>
                    <a:pt x="359" y="8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85" name="Line 19">
              <a:extLst>
                <a:ext uri="{FF2B5EF4-FFF2-40B4-BE49-F238E27FC236}">
                  <a16:creationId xmlns:a16="http://schemas.microsoft.com/office/drawing/2014/main" id="{F2E543D3-C189-46CB-96E4-F287564944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162" y="4050023"/>
              <a:ext cx="185852" cy="918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86" name="Line 20">
              <a:extLst>
                <a:ext uri="{FF2B5EF4-FFF2-40B4-BE49-F238E27FC236}">
                  <a16:creationId xmlns:a16="http://schemas.microsoft.com/office/drawing/2014/main" id="{B936689B-F1E5-4E06-9A06-996F991EF2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162" y="4082176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87" name="Line 21">
              <a:extLst>
                <a:ext uri="{FF2B5EF4-FFF2-40B4-BE49-F238E27FC236}">
                  <a16:creationId xmlns:a16="http://schemas.microsoft.com/office/drawing/2014/main" id="{10B32DA8-B239-4BF3-A01C-39FF2E374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162" y="4118004"/>
              <a:ext cx="185852" cy="918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88" name="Line 22">
              <a:extLst>
                <a:ext uri="{FF2B5EF4-FFF2-40B4-BE49-F238E27FC236}">
                  <a16:creationId xmlns:a16="http://schemas.microsoft.com/office/drawing/2014/main" id="{C86012E2-AAB0-4810-B434-68F877BFA2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162" y="4151994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89" name="Line 23">
              <a:extLst>
                <a:ext uri="{FF2B5EF4-FFF2-40B4-BE49-F238E27FC236}">
                  <a16:creationId xmlns:a16="http://schemas.microsoft.com/office/drawing/2014/main" id="{33691E41-E46D-4998-80AE-B660BCE55E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162" y="4185067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90" name="Line 24">
              <a:extLst>
                <a:ext uri="{FF2B5EF4-FFF2-40B4-BE49-F238E27FC236}">
                  <a16:creationId xmlns:a16="http://schemas.microsoft.com/office/drawing/2014/main" id="{B4735322-96B5-4D03-B99A-03655490D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162" y="4219976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903C20B1-7ADB-4A89-BD06-DE0818759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696" y="3167181"/>
              <a:ext cx="176467" cy="183734"/>
            </a:xfrm>
            <a:custGeom>
              <a:avLst/>
              <a:gdLst>
                <a:gd name="T0" fmla="*/ 829 w 830"/>
                <a:gd name="T1" fmla="*/ 823 h 882"/>
                <a:gd name="T2" fmla="*/ 766 w 830"/>
                <a:gd name="T3" fmla="*/ 881 h 882"/>
                <a:gd name="T4" fmla="*/ 0 w 830"/>
                <a:gd name="T5" fmla="*/ 57 h 882"/>
                <a:gd name="T6" fmla="*/ 63 w 830"/>
                <a:gd name="T7" fmla="*/ 0 h 882"/>
                <a:gd name="T8" fmla="*/ 829 w 830"/>
                <a:gd name="T9" fmla="*/ 823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0" h="882">
                  <a:moveTo>
                    <a:pt x="829" y="823"/>
                  </a:moveTo>
                  <a:lnTo>
                    <a:pt x="766" y="881"/>
                  </a:lnTo>
                  <a:lnTo>
                    <a:pt x="0" y="57"/>
                  </a:lnTo>
                  <a:lnTo>
                    <a:pt x="63" y="0"/>
                  </a:lnTo>
                  <a:lnTo>
                    <a:pt x="829" y="82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2CE4ED4F-391F-4178-9083-48423DD9D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366" y="3205766"/>
              <a:ext cx="201810" cy="207619"/>
            </a:xfrm>
            <a:custGeom>
              <a:avLst/>
              <a:gdLst>
                <a:gd name="T0" fmla="*/ 949 w 950"/>
                <a:gd name="T1" fmla="*/ 824 h 996"/>
                <a:gd name="T2" fmla="*/ 766 w 950"/>
                <a:gd name="T3" fmla="*/ 995 h 996"/>
                <a:gd name="T4" fmla="*/ 0 w 950"/>
                <a:gd name="T5" fmla="*/ 171 h 996"/>
                <a:gd name="T6" fmla="*/ 183 w 950"/>
                <a:gd name="T7" fmla="*/ 0 h 996"/>
                <a:gd name="T8" fmla="*/ 949 w 950"/>
                <a:gd name="T9" fmla="*/ 824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0" h="996">
                  <a:moveTo>
                    <a:pt x="949" y="824"/>
                  </a:moveTo>
                  <a:lnTo>
                    <a:pt x="766" y="995"/>
                  </a:lnTo>
                  <a:lnTo>
                    <a:pt x="0" y="171"/>
                  </a:lnTo>
                  <a:lnTo>
                    <a:pt x="183" y="0"/>
                  </a:lnTo>
                  <a:lnTo>
                    <a:pt x="949" y="82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3E99DF5-59D1-4C1B-9101-85EEF39B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819" y="2976098"/>
              <a:ext cx="230907" cy="259476"/>
            </a:xfrm>
            <a:custGeom>
              <a:avLst/>
              <a:gdLst>
                <a:gd name="T0" fmla="*/ 240 w 1248"/>
                <a:gd name="T1" fmla="*/ 211 h 1247"/>
                <a:gd name="T2" fmla="*/ 240 w 1248"/>
                <a:gd name="T3" fmla="*/ 211 h 1247"/>
                <a:gd name="T4" fmla="*/ 212 w 1248"/>
                <a:gd name="T5" fmla="*/ 1006 h 1247"/>
                <a:gd name="T6" fmla="*/ 1006 w 1248"/>
                <a:gd name="T7" fmla="*/ 1034 h 1247"/>
                <a:gd name="T8" fmla="*/ 1035 w 1248"/>
                <a:gd name="T9" fmla="*/ 239 h 1247"/>
                <a:gd name="T10" fmla="*/ 240 w 1248"/>
                <a:gd name="T11" fmla="*/ 211 h 1247"/>
                <a:gd name="T12" fmla="*/ 892 w 1248"/>
                <a:gd name="T13" fmla="*/ 914 h 1247"/>
                <a:gd name="T14" fmla="*/ 892 w 1248"/>
                <a:gd name="T15" fmla="*/ 914 h 1247"/>
                <a:gd name="T16" fmla="*/ 332 w 1248"/>
                <a:gd name="T17" fmla="*/ 891 h 1247"/>
                <a:gd name="T18" fmla="*/ 354 w 1248"/>
                <a:gd name="T19" fmla="*/ 331 h 1247"/>
                <a:gd name="T20" fmla="*/ 915 w 1248"/>
                <a:gd name="T21" fmla="*/ 354 h 1247"/>
                <a:gd name="T22" fmla="*/ 892 w 1248"/>
                <a:gd name="T23" fmla="*/ 914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8" h="1247">
                  <a:moveTo>
                    <a:pt x="240" y="211"/>
                  </a:moveTo>
                  <a:lnTo>
                    <a:pt x="240" y="211"/>
                  </a:lnTo>
                  <a:cubicBezTo>
                    <a:pt x="12" y="423"/>
                    <a:pt x="0" y="777"/>
                    <a:pt x="212" y="1006"/>
                  </a:cubicBezTo>
                  <a:cubicBezTo>
                    <a:pt x="423" y="1235"/>
                    <a:pt x="778" y="1246"/>
                    <a:pt x="1006" y="1034"/>
                  </a:cubicBezTo>
                  <a:cubicBezTo>
                    <a:pt x="1235" y="823"/>
                    <a:pt x="1247" y="468"/>
                    <a:pt x="1035" y="239"/>
                  </a:cubicBezTo>
                  <a:cubicBezTo>
                    <a:pt x="824" y="11"/>
                    <a:pt x="469" y="0"/>
                    <a:pt x="240" y="211"/>
                  </a:cubicBezTo>
                  <a:close/>
                  <a:moveTo>
                    <a:pt x="892" y="914"/>
                  </a:moveTo>
                  <a:lnTo>
                    <a:pt x="892" y="914"/>
                  </a:lnTo>
                  <a:cubicBezTo>
                    <a:pt x="732" y="1063"/>
                    <a:pt x="480" y="1057"/>
                    <a:pt x="332" y="891"/>
                  </a:cubicBezTo>
                  <a:cubicBezTo>
                    <a:pt x="183" y="731"/>
                    <a:pt x="194" y="479"/>
                    <a:pt x="354" y="331"/>
                  </a:cubicBezTo>
                  <a:cubicBezTo>
                    <a:pt x="515" y="182"/>
                    <a:pt x="766" y="194"/>
                    <a:pt x="915" y="354"/>
                  </a:cubicBezTo>
                  <a:cubicBezTo>
                    <a:pt x="1064" y="514"/>
                    <a:pt x="1058" y="765"/>
                    <a:pt x="892" y="9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94" name="Заголовок 1">
              <a:extLst>
                <a:ext uri="{FF2B5EF4-FFF2-40B4-BE49-F238E27FC236}">
                  <a16:creationId xmlns:a16="http://schemas.microsoft.com/office/drawing/2014/main" id="{377D8E85-AA07-44D3-9379-2A55B177D19E}"/>
                </a:ext>
              </a:extLst>
            </p:cNvPr>
            <p:cNvSpPr txBox="1">
              <a:spLocks/>
            </p:cNvSpPr>
            <p:nvPr/>
          </p:nvSpPr>
          <p:spPr>
            <a:xfrm>
              <a:off x="2508928" y="4680432"/>
              <a:ext cx="1140823" cy="1669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ОБРАЗОВАНИЕ</a:t>
              </a:r>
            </a:p>
          </p:txBody>
        </p:sp>
        <p:sp>
          <p:nvSpPr>
            <p:cNvPr id="95" name="Заголовок 1">
              <a:extLst>
                <a:ext uri="{FF2B5EF4-FFF2-40B4-BE49-F238E27FC236}">
                  <a16:creationId xmlns:a16="http://schemas.microsoft.com/office/drawing/2014/main" id="{72EF0E5B-8500-4408-98EF-9AF3538763C4}"/>
                </a:ext>
              </a:extLst>
            </p:cNvPr>
            <p:cNvSpPr txBox="1">
              <a:spLocks/>
            </p:cNvSpPr>
            <p:nvPr/>
          </p:nvSpPr>
          <p:spPr>
            <a:xfrm>
              <a:off x="1037595" y="4494317"/>
              <a:ext cx="1195012" cy="2375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ПОВЫШЕНИЕ</a:t>
              </a:r>
            </a:p>
            <a:p>
              <a:r>
                <a:rPr lang="ru-RU" sz="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КВАЛИФИКАЦИИ</a:t>
              </a:r>
            </a:p>
          </p:txBody>
        </p:sp>
        <p:sp>
          <p:nvSpPr>
            <p:cNvPr id="96" name="Заголовок 1">
              <a:extLst>
                <a:ext uri="{FF2B5EF4-FFF2-40B4-BE49-F238E27FC236}">
                  <a16:creationId xmlns:a16="http://schemas.microsoft.com/office/drawing/2014/main" id="{041193C2-6113-4B08-AD54-16493D31BEFE}"/>
                </a:ext>
              </a:extLst>
            </p:cNvPr>
            <p:cNvSpPr txBox="1">
              <a:spLocks/>
            </p:cNvSpPr>
            <p:nvPr/>
          </p:nvSpPr>
          <p:spPr>
            <a:xfrm>
              <a:off x="1475485" y="3308615"/>
              <a:ext cx="1014461" cy="1680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НИОКР</a:t>
              </a:r>
            </a:p>
          </p:txBody>
        </p:sp>
        <p:sp>
          <p:nvSpPr>
            <p:cNvPr id="97" name="Shape 2550">
              <a:extLst>
                <a:ext uri="{FF2B5EF4-FFF2-40B4-BE49-F238E27FC236}">
                  <a16:creationId xmlns:a16="http://schemas.microsoft.com/office/drawing/2014/main" id="{B7A47922-2962-4C33-95A8-361AFFCDE97D}"/>
                </a:ext>
              </a:extLst>
            </p:cNvPr>
            <p:cNvSpPr/>
            <p:nvPr/>
          </p:nvSpPr>
          <p:spPr>
            <a:xfrm>
              <a:off x="3161080" y="3935507"/>
              <a:ext cx="361312" cy="399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7364"/>
                  </a:moveTo>
                  <a:cubicBezTo>
                    <a:pt x="20838" y="7364"/>
                    <a:pt x="20618" y="7584"/>
                    <a:pt x="20618" y="7855"/>
                  </a:cubicBezTo>
                  <a:lnTo>
                    <a:pt x="20618" y="18655"/>
                  </a:lnTo>
                  <a:cubicBezTo>
                    <a:pt x="20618" y="19739"/>
                    <a:pt x="19739" y="20618"/>
                    <a:pt x="18655" y="20618"/>
                  </a:cubicBezTo>
                  <a:lnTo>
                    <a:pt x="2945" y="20618"/>
                  </a:lnTo>
                  <a:cubicBezTo>
                    <a:pt x="1861" y="20618"/>
                    <a:pt x="982" y="19739"/>
                    <a:pt x="982" y="18655"/>
                  </a:cubicBezTo>
                  <a:lnTo>
                    <a:pt x="982" y="2945"/>
                  </a:lnTo>
                  <a:cubicBezTo>
                    <a:pt x="982" y="1861"/>
                    <a:pt x="1861" y="982"/>
                    <a:pt x="2945" y="982"/>
                  </a:cubicBezTo>
                  <a:lnTo>
                    <a:pt x="13745" y="982"/>
                  </a:lnTo>
                  <a:cubicBezTo>
                    <a:pt x="14017" y="982"/>
                    <a:pt x="14236" y="762"/>
                    <a:pt x="14236" y="491"/>
                  </a:cubicBezTo>
                  <a:cubicBezTo>
                    <a:pt x="14236" y="220"/>
                    <a:pt x="14017" y="0"/>
                    <a:pt x="13745" y="0"/>
                  </a:cubicBezTo>
                  <a:lnTo>
                    <a:pt x="2945" y="0"/>
                  </a:lnTo>
                  <a:cubicBezTo>
                    <a:pt x="1318" y="0"/>
                    <a:pt x="0" y="1319"/>
                    <a:pt x="0" y="2945"/>
                  </a:cubicBezTo>
                  <a:lnTo>
                    <a:pt x="0" y="18655"/>
                  </a:lnTo>
                  <a:cubicBezTo>
                    <a:pt x="0" y="20282"/>
                    <a:pt x="1318" y="21600"/>
                    <a:pt x="2945" y="21600"/>
                  </a:cubicBezTo>
                  <a:lnTo>
                    <a:pt x="18655" y="21600"/>
                  </a:lnTo>
                  <a:cubicBezTo>
                    <a:pt x="20282" y="21600"/>
                    <a:pt x="21600" y="20282"/>
                    <a:pt x="21600" y="18655"/>
                  </a:cubicBezTo>
                  <a:lnTo>
                    <a:pt x="21600" y="7855"/>
                  </a:lnTo>
                  <a:cubicBezTo>
                    <a:pt x="21600" y="7584"/>
                    <a:pt x="21380" y="7364"/>
                    <a:pt x="21109" y="7364"/>
                  </a:cubicBezTo>
                  <a:moveTo>
                    <a:pt x="7006" y="12764"/>
                  </a:moveTo>
                  <a:lnTo>
                    <a:pt x="8836" y="12764"/>
                  </a:lnTo>
                  <a:lnTo>
                    <a:pt x="8836" y="14594"/>
                  </a:lnTo>
                  <a:lnTo>
                    <a:pt x="6627" y="14973"/>
                  </a:lnTo>
                  <a:cubicBezTo>
                    <a:pt x="6627" y="14973"/>
                    <a:pt x="7006" y="12764"/>
                    <a:pt x="7006" y="12764"/>
                  </a:cubicBezTo>
                  <a:close/>
                  <a:moveTo>
                    <a:pt x="16775" y="2742"/>
                  </a:moveTo>
                  <a:lnTo>
                    <a:pt x="18858" y="4825"/>
                  </a:lnTo>
                  <a:lnTo>
                    <a:pt x="9818" y="13865"/>
                  </a:lnTo>
                  <a:lnTo>
                    <a:pt x="9818" y="11782"/>
                  </a:lnTo>
                  <a:lnTo>
                    <a:pt x="7736" y="11782"/>
                  </a:lnTo>
                  <a:cubicBezTo>
                    <a:pt x="7736" y="11782"/>
                    <a:pt x="16775" y="2742"/>
                    <a:pt x="16775" y="2742"/>
                  </a:cubicBezTo>
                  <a:close/>
                  <a:moveTo>
                    <a:pt x="18104" y="1414"/>
                  </a:moveTo>
                  <a:cubicBezTo>
                    <a:pt x="18371" y="1147"/>
                    <a:pt x="18739" y="982"/>
                    <a:pt x="19145" y="982"/>
                  </a:cubicBezTo>
                  <a:cubicBezTo>
                    <a:pt x="19959" y="982"/>
                    <a:pt x="20618" y="1642"/>
                    <a:pt x="20618" y="2455"/>
                  </a:cubicBezTo>
                  <a:cubicBezTo>
                    <a:pt x="20618" y="2861"/>
                    <a:pt x="20453" y="3230"/>
                    <a:pt x="20187" y="3496"/>
                  </a:cubicBezTo>
                  <a:lnTo>
                    <a:pt x="19552" y="4131"/>
                  </a:lnTo>
                  <a:lnTo>
                    <a:pt x="17469" y="2048"/>
                  </a:lnTo>
                  <a:cubicBezTo>
                    <a:pt x="17469" y="2048"/>
                    <a:pt x="18104" y="1414"/>
                    <a:pt x="18104" y="1414"/>
                  </a:cubicBezTo>
                  <a:close/>
                  <a:moveTo>
                    <a:pt x="5400" y="16200"/>
                  </a:moveTo>
                  <a:lnTo>
                    <a:pt x="9590" y="15481"/>
                  </a:lnTo>
                  <a:lnTo>
                    <a:pt x="20881" y="4190"/>
                  </a:lnTo>
                  <a:cubicBezTo>
                    <a:pt x="21325" y="3746"/>
                    <a:pt x="21600" y="3133"/>
                    <a:pt x="21600" y="2455"/>
                  </a:cubicBezTo>
                  <a:cubicBezTo>
                    <a:pt x="21600" y="1099"/>
                    <a:pt x="20501" y="0"/>
                    <a:pt x="19145" y="0"/>
                  </a:cubicBezTo>
                  <a:cubicBezTo>
                    <a:pt x="18468" y="0"/>
                    <a:pt x="17854" y="275"/>
                    <a:pt x="17410" y="719"/>
                  </a:cubicBezTo>
                  <a:lnTo>
                    <a:pt x="6119" y="12010"/>
                  </a:lnTo>
                  <a:cubicBezTo>
                    <a:pt x="6119" y="12010"/>
                    <a:pt x="5400" y="16200"/>
                    <a:pt x="5400" y="16200"/>
                  </a:cubicBezTo>
                  <a:close/>
                </a:path>
              </a:pathLst>
            </a:custGeom>
            <a:solidFill>
              <a:srgbClr val="C00000"/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00">
                <a:ea typeface="Calibri" charset="0"/>
                <a:cs typeface="Calibri" charset="0"/>
              </a:endParaRPr>
            </a:p>
          </p:txBody>
        </p:sp>
        <p:sp>
          <p:nvSpPr>
            <p:cNvPr id="98" name="object 2">
              <a:extLst>
                <a:ext uri="{FF2B5EF4-FFF2-40B4-BE49-F238E27FC236}">
                  <a16:creationId xmlns:a16="http://schemas.microsoft.com/office/drawing/2014/main" id="{574E2BEB-0708-4BFB-BBA5-BEC3A1E18226}"/>
                </a:ext>
              </a:extLst>
            </p:cNvPr>
            <p:cNvSpPr/>
            <p:nvPr/>
          </p:nvSpPr>
          <p:spPr>
            <a:xfrm>
              <a:off x="2013456" y="3804809"/>
              <a:ext cx="653330" cy="671737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Заголовок 1">
              <a:extLst>
                <a:ext uri="{FF2B5EF4-FFF2-40B4-BE49-F238E27FC236}">
                  <a16:creationId xmlns:a16="http://schemas.microsoft.com/office/drawing/2014/main" id="{BDC67ADF-594B-45D3-8BA9-4DD020066F0F}"/>
                </a:ext>
              </a:extLst>
            </p:cNvPr>
            <p:cNvSpPr txBox="1">
              <a:spLocks/>
            </p:cNvSpPr>
            <p:nvPr/>
          </p:nvSpPr>
          <p:spPr>
            <a:xfrm>
              <a:off x="2594529" y="3590402"/>
              <a:ext cx="1317538" cy="2009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ПРОЕКТИРОВАНИЕ</a:t>
              </a:r>
            </a:p>
          </p:txBody>
        </p:sp>
      </p:grp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4D254082-D39A-4118-9615-5AC1F9B6ACB5}"/>
              </a:ext>
            </a:extLst>
          </p:cNvPr>
          <p:cNvSpPr/>
          <p:nvPr/>
        </p:nvSpPr>
        <p:spPr>
          <a:xfrm>
            <a:off x="2052013" y="5406669"/>
            <a:ext cx="18197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+mj-lt"/>
              </a:rPr>
              <a:t> Университет </a:t>
            </a:r>
          </a:p>
          <a:p>
            <a:pPr algn="ctr"/>
            <a:r>
              <a:rPr lang="ru-RU" sz="2000" dirty="0">
                <a:latin typeface="+mj-lt"/>
              </a:rPr>
              <a:t>полного цикла</a:t>
            </a:r>
          </a:p>
        </p:txBody>
      </p:sp>
      <p:sp>
        <p:nvSpPr>
          <p:cNvPr id="101" name="Holder 4">
            <a:extLst>
              <a:ext uri="{FF2B5EF4-FFF2-40B4-BE49-F238E27FC236}">
                <a16:creationId xmlns:a16="http://schemas.microsoft.com/office/drawing/2014/main" id="{7A183959-C1F6-42D7-8847-302DD365158C}"/>
              </a:ext>
            </a:extLst>
          </p:cNvPr>
          <p:cNvSpPr txBox="1">
            <a:spLocks/>
          </p:cNvSpPr>
          <p:nvPr/>
        </p:nvSpPr>
        <p:spPr>
          <a:xfrm>
            <a:off x="9166185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rgbClr val="ABA839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348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554" y="1058614"/>
            <a:ext cx="114836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algn="just" fontAlgn="base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ABA839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r>
              <a:rPr lang="ru-RU" dirty="0"/>
              <a:t>Цель НИЦ: </a:t>
            </a:r>
            <a:r>
              <a:rPr lang="ru-RU" dirty="0">
                <a:solidFill>
                  <a:schemeClr val="tx1"/>
                </a:solidFill>
              </a:rPr>
              <a:t>Развитие научно-технической кооперации с научными, образовательными учреждениями и предприятиями нефтехимической направленности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5678" y="3094565"/>
            <a:ext cx="4020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ABA839"/>
                </a:solidFill>
                <a:latin typeface="+mj-lt"/>
              </a:rPr>
              <a:t>Виды услуг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020" y="3572074"/>
            <a:ext cx="27023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rgbClr val="ABA839"/>
                </a:solidFill>
                <a:latin typeface="+mj-lt"/>
              </a:rPr>
              <a:t>Инженерно-консультационные услуги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83885" y="3572074"/>
            <a:ext cx="28756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rgbClr val="ABA839"/>
                </a:solidFill>
                <a:latin typeface="+mj-lt"/>
              </a:rPr>
              <a:t>Научно-технические услуги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73202" y="3572074"/>
            <a:ext cx="2153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rgbClr val="ABA839"/>
                </a:solidFill>
                <a:latin typeface="+mj-lt"/>
              </a:rPr>
              <a:t>Образовательные услуги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50074" y="3572074"/>
            <a:ext cx="11617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rgbClr val="ABA839"/>
                </a:solidFill>
                <a:latin typeface="+mj-lt"/>
              </a:rPr>
              <a:t>НИОКР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554" y="4202687"/>
            <a:ext cx="2908092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Комплексное обследование промышленных предприятий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554" y="4850594"/>
            <a:ext cx="2908092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 err="1"/>
              <a:t>Предпроектные</a:t>
            </a:r>
            <a:r>
              <a:rPr lang="ru-RU" sz="1300" dirty="0"/>
              <a:t> работы:</a:t>
            </a:r>
          </a:p>
          <a:p>
            <a:pPr algn="ctr"/>
            <a:r>
              <a:rPr lang="ru-RU" sz="1300" dirty="0"/>
              <a:t>ТЭО(И), ИДП, ОТР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554" y="5496558"/>
            <a:ext cx="2908092" cy="2948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Инженерно-расчетные работы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554" y="5968472"/>
            <a:ext cx="2908092" cy="2923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VALUE ENGINEERING, HAZOP</a:t>
            </a:r>
            <a:endParaRPr lang="ru-RU" sz="1300" dirty="0"/>
          </a:p>
        </p:txBody>
      </p:sp>
      <p:sp>
        <p:nvSpPr>
          <p:cNvPr id="16" name="TextBox 15"/>
          <p:cNvSpPr txBox="1"/>
          <p:nvPr/>
        </p:nvSpPr>
        <p:spPr>
          <a:xfrm>
            <a:off x="3683886" y="4202687"/>
            <a:ext cx="2875613" cy="6924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Химический и физико-химический анализ, физико-механические испытания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85134" y="5046023"/>
            <a:ext cx="2873116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Изготовление изделий научно-технического характера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86384" y="5768338"/>
            <a:ext cx="2870617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Разработка программных комплексов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43223" y="4202687"/>
            <a:ext cx="2213547" cy="8925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Разработка и реализация программ повышения квалификации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6978" y="5360734"/>
            <a:ext cx="2226037" cy="9000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Разработка и реализация программ профессиональной </a:t>
            </a:r>
            <a:r>
              <a:rPr lang="ru-RU" sz="1300" dirty="0" err="1"/>
              <a:t>переподгоготовки</a:t>
            </a:r>
            <a:endParaRPr lang="ru-RU" sz="1300" dirty="0"/>
          </a:p>
        </p:txBody>
      </p:sp>
      <p:sp>
        <p:nvSpPr>
          <p:cNvPr id="21" name="TextBox 20"/>
          <p:cNvSpPr txBox="1"/>
          <p:nvPr/>
        </p:nvSpPr>
        <p:spPr>
          <a:xfrm>
            <a:off x="9612659" y="4202687"/>
            <a:ext cx="2213547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Проектное управление НИОКР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12659" y="4855973"/>
            <a:ext cx="2213547" cy="6924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Маркетинговые и патентные исследования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12659" y="5768338"/>
            <a:ext cx="2213547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Масштабирование технологий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5794" y="1657381"/>
            <a:ext cx="11460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ABA839"/>
                </a:solidFill>
                <a:latin typeface="+mj-lt"/>
              </a:rPr>
              <a:t>Приоритетные направления деятельности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2554" y="2329060"/>
            <a:ext cx="1981200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300"/>
            </a:lvl1pPr>
          </a:lstStyle>
          <a:p>
            <a:r>
              <a:rPr lang="ru-RU" dirty="0"/>
              <a:t>Химия, нефтехимия, нефтепереработка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31821" y="2329060"/>
            <a:ext cx="1981200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300"/>
            </a:lvl1pPr>
          </a:lstStyle>
          <a:p>
            <a:r>
              <a:rPr lang="ru-RU" dirty="0"/>
              <a:t>Химическое машиностроение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05400" y="2329060"/>
            <a:ext cx="1981200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300"/>
            </a:lvl1pPr>
          </a:lstStyle>
          <a:p>
            <a:r>
              <a:rPr lang="ru-RU" dirty="0"/>
              <a:t>Резина, каучуки и ПКМ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55739" y="2329060"/>
            <a:ext cx="1981200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300"/>
            </a:lvl1pPr>
          </a:lstStyle>
          <a:p>
            <a:r>
              <a:rPr lang="ru-RU" dirty="0"/>
              <a:t>Катализаторы и сорбенты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845006" y="2329060"/>
            <a:ext cx="1981200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300"/>
            </a:lvl1pPr>
          </a:lstStyle>
          <a:p>
            <a:r>
              <a:rPr lang="ru-RU" dirty="0"/>
              <a:t>Экологическая инженерия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265463" y="260808"/>
            <a:ext cx="766107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700" dirty="0">
                <a:solidFill>
                  <a:srgbClr val="876A7E"/>
                </a:solidFill>
                <a:latin typeface="Impact" panose="020B0806030902050204" pitchFamily="34" charset="0"/>
              </a:rPr>
              <a:t>Нефтехимический инжиниринговый центр КНИТУ</a:t>
            </a:r>
          </a:p>
        </p:txBody>
      </p:sp>
      <p:sp>
        <p:nvSpPr>
          <p:cNvPr id="37" name="Holder 4">
            <a:extLst>
              <a:ext uri="{FF2B5EF4-FFF2-40B4-BE49-F238E27FC236}">
                <a16:creationId xmlns:a16="http://schemas.microsoft.com/office/drawing/2014/main" id="{346BC2D3-D163-41A4-BD39-C0EE8C6D22AF}"/>
              </a:ext>
            </a:extLst>
          </p:cNvPr>
          <p:cNvSpPr txBox="1">
            <a:spLocks/>
          </p:cNvSpPr>
          <p:nvPr/>
        </p:nvSpPr>
        <p:spPr>
          <a:xfrm>
            <a:off x="9166185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rgbClr val="ABA839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972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04298" y="0"/>
            <a:ext cx="6099048" cy="6857997"/>
            <a:chOff x="6092952" y="0"/>
            <a:chExt cx="6099048" cy="6857997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9960" y="0"/>
              <a:ext cx="489204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952" y="0"/>
              <a:ext cx="3618738" cy="685571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4586" y="292088"/>
            <a:ext cx="6291072" cy="1268296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  <a:tabLst>
                <a:tab pos="636270" algn="l"/>
                <a:tab pos="3319145" algn="l"/>
                <a:tab pos="4062095" algn="l"/>
                <a:tab pos="4140200" algn="l"/>
              </a:tabLst>
            </a:pPr>
            <a:r>
              <a:rPr lang="ru-RU" sz="4000" dirty="0">
                <a:solidFill>
                  <a:srgbClr val="ABA839"/>
                </a:solidFill>
                <a:latin typeface="Impact" panose="020B0806030902050204" pitchFamily="34" charset="0"/>
                <a:ea typeface="+mn-ea"/>
                <a:cs typeface="+mn-cs"/>
              </a:rPr>
              <a:t>Проектный институт «</a:t>
            </a:r>
            <a:r>
              <a:rPr lang="ru-RU" sz="4000" dirty="0" err="1">
                <a:solidFill>
                  <a:srgbClr val="ABA839"/>
                </a:solidFill>
                <a:latin typeface="Impact" panose="020B0806030902050204" pitchFamily="34" charset="0"/>
                <a:ea typeface="+mn-ea"/>
                <a:cs typeface="+mn-cs"/>
              </a:rPr>
              <a:t>Союзхимпромпроект</a:t>
            </a:r>
            <a:r>
              <a:rPr lang="ru-RU" sz="4000" dirty="0">
                <a:solidFill>
                  <a:srgbClr val="ABA839"/>
                </a:solidFill>
                <a:latin typeface="Impact" panose="020B0806030902050204" pitchFamily="34" charset="0"/>
                <a:ea typeface="+mn-ea"/>
                <a:cs typeface="+mn-cs"/>
              </a:rPr>
              <a:t>»</a:t>
            </a:r>
            <a:endParaRPr sz="4000" dirty="0">
              <a:solidFill>
                <a:srgbClr val="ABA839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2775" y="1873981"/>
            <a:ext cx="389728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55344" algn="l"/>
              </a:tabLst>
            </a:pPr>
            <a:r>
              <a:rPr lang="ru-RU" sz="2800" dirty="0">
                <a:solidFill>
                  <a:srgbClr val="876A7E"/>
                </a:solidFill>
                <a:latin typeface="Impact" panose="020B0806030902050204" pitchFamily="34" charset="0"/>
              </a:rPr>
              <a:t>Ключевые функции:</a:t>
            </a:r>
            <a:endParaRPr sz="2800" dirty="0">
              <a:solidFill>
                <a:srgbClr val="876A7E"/>
              </a:solidFill>
              <a:latin typeface="Impact" panose="020B080603090205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B26F5A6-278A-426D-8712-D58E482D5E92}"/>
              </a:ext>
            </a:extLst>
          </p:cNvPr>
          <p:cNvGrpSpPr/>
          <p:nvPr/>
        </p:nvGrpSpPr>
        <p:grpSpPr>
          <a:xfrm>
            <a:off x="666639" y="2574864"/>
            <a:ext cx="6319019" cy="2129454"/>
            <a:chOff x="666639" y="2373508"/>
            <a:chExt cx="6460497" cy="2177131"/>
          </a:xfrm>
        </p:grpSpPr>
        <p:grpSp>
          <p:nvGrpSpPr>
            <p:cNvPr id="7" name="object 7"/>
            <p:cNvGrpSpPr/>
            <p:nvPr/>
          </p:nvGrpSpPr>
          <p:grpSpPr>
            <a:xfrm>
              <a:off x="5892684" y="2393681"/>
              <a:ext cx="802005" cy="798830"/>
              <a:chOff x="5892449" y="2982389"/>
              <a:chExt cx="802005" cy="798830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5892449" y="2982389"/>
                <a:ext cx="802005" cy="798830"/>
              </a:xfrm>
              <a:custGeom>
                <a:avLst/>
                <a:gdLst/>
                <a:ahLst/>
                <a:cxnLst/>
                <a:rect l="l" t="t" r="r" b="b"/>
                <a:pathLst>
                  <a:path w="802004" h="798829">
                    <a:moveTo>
                      <a:pt x="423672" y="679069"/>
                    </a:moveTo>
                    <a:lnTo>
                      <a:pt x="418084" y="673608"/>
                    </a:lnTo>
                    <a:lnTo>
                      <a:pt x="411353" y="673608"/>
                    </a:lnTo>
                    <a:lnTo>
                      <a:pt x="206756" y="673608"/>
                    </a:lnTo>
                    <a:lnTo>
                      <a:pt x="201168" y="679069"/>
                    </a:lnTo>
                    <a:lnTo>
                      <a:pt x="201168" y="692531"/>
                    </a:lnTo>
                    <a:lnTo>
                      <a:pt x="206756" y="697992"/>
                    </a:lnTo>
                    <a:lnTo>
                      <a:pt x="418084" y="697992"/>
                    </a:lnTo>
                    <a:lnTo>
                      <a:pt x="423672" y="692531"/>
                    </a:lnTo>
                    <a:lnTo>
                      <a:pt x="423672" y="679069"/>
                    </a:lnTo>
                    <a:close/>
                  </a:path>
                  <a:path w="802004" h="798829">
                    <a:moveTo>
                      <a:pt x="423672" y="605917"/>
                    </a:moveTo>
                    <a:lnTo>
                      <a:pt x="418084" y="600456"/>
                    </a:lnTo>
                    <a:lnTo>
                      <a:pt x="411353" y="600456"/>
                    </a:lnTo>
                    <a:lnTo>
                      <a:pt x="206756" y="600456"/>
                    </a:lnTo>
                    <a:lnTo>
                      <a:pt x="201168" y="605917"/>
                    </a:lnTo>
                    <a:lnTo>
                      <a:pt x="201168" y="619379"/>
                    </a:lnTo>
                    <a:lnTo>
                      <a:pt x="206756" y="624840"/>
                    </a:lnTo>
                    <a:lnTo>
                      <a:pt x="418084" y="624840"/>
                    </a:lnTo>
                    <a:lnTo>
                      <a:pt x="423672" y="619379"/>
                    </a:lnTo>
                    <a:lnTo>
                      <a:pt x="423672" y="605917"/>
                    </a:lnTo>
                    <a:close/>
                  </a:path>
                  <a:path w="802004" h="798829">
                    <a:moveTo>
                      <a:pt x="423672" y="532130"/>
                    </a:moveTo>
                    <a:lnTo>
                      <a:pt x="418084" y="527304"/>
                    </a:lnTo>
                    <a:lnTo>
                      <a:pt x="411353" y="527304"/>
                    </a:lnTo>
                    <a:lnTo>
                      <a:pt x="206756" y="527304"/>
                    </a:lnTo>
                    <a:lnTo>
                      <a:pt x="201168" y="532130"/>
                    </a:lnTo>
                    <a:lnTo>
                      <a:pt x="201168" y="543941"/>
                    </a:lnTo>
                    <a:lnTo>
                      <a:pt x="206756" y="548640"/>
                    </a:lnTo>
                    <a:lnTo>
                      <a:pt x="418084" y="548640"/>
                    </a:lnTo>
                    <a:lnTo>
                      <a:pt x="423672" y="543941"/>
                    </a:lnTo>
                    <a:lnTo>
                      <a:pt x="423672" y="532130"/>
                    </a:lnTo>
                    <a:close/>
                  </a:path>
                  <a:path w="802004" h="798829">
                    <a:moveTo>
                      <a:pt x="697992" y="679069"/>
                    </a:moveTo>
                    <a:lnTo>
                      <a:pt x="692404" y="673608"/>
                    </a:lnTo>
                    <a:lnTo>
                      <a:pt x="685673" y="673608"/>
                    </a:lnTo>
                    <a:lnTo>
                      <a:pt x="481076" y="673608"/>
                    </a:lnTo>
                    <a:lnTo>
                      <a:pt x="475488" y="679069"/>
                    </a:lnTo>
                    <a:lnTo>
                      <a:pt x="475488" y="692531"/>
                    </a:lnTo>
                    <a:lnTo>
                      <a:pt x="481076" y="697992"/>
                    </a:lnTo>
                    <a:lnTo>
                      <a:pt x="692404" y="697992"/>
                    </a:lnTo>
                    <a:lnTo>
                      <a:pt x="697992" y="692531"/>
                    </a:lnTo>
                    <a:lnTo>
                      <a:pt x="697992" y="679069"/>
                    </a:lnTo>
                    <a:close/>
                  </a:path>
                  <a:path w="802004" h="798829">
                    <a:moveTo>
                      <a:pt x="697992" y="605917"/>
                    </a:moveTo>
                    <a:lnTo>
                      <a:pt x="692404" y="600456"/>
                    </a:lnTo>
                    <a:lnTo>
                      <a:pt x="685673" y="600456"/>
                    </a:lnTo>
                    <a:lnTo>
                      <a:pt x="481076" y="600456"/>
                    </a:lnTo>
                    <a:lnTo>
                      <a:pt x="475488" y="605917"/>
                    </a:lnTo>
                    <a:lnTo>
                      <a:pt x="475488" y="619379"/>
                    </a:lnTo>
                    <a:lnTo>
                      <a:pt x="481076" y="624840"/>
                    </a:lnTo>
                    <a:lnTo>
                      <a:pt x="692404" y="624840"/>
                    </a:lnTo>
                    <a:lnTo>
                      <a:pt x="697992" y="619379"/>
                    </a:lnTo>
                    <a:lnTo>
                      <a:pt x="697992" y="605917"/>
                    </a:lnTo>
                    <a:close/>
                  </a:path>
                  <a:path w="802004" h="798829">
                    <a:moveTo>
                      <a:pt x="697992" y="532130"/>
                    </a:moveTo>
                    <a:lnTo>
                      <a:pt x="692404" y="527304"/>
                    </a:lnTo>
                    <a:lnTo>
                      <a:pt x="685673" y="527304"/>
                    </a:lnTo>
                    <a:lnTo>
                      <a:pt x="481076" y="527304"/>
                    </a:lnTo>
                    <a:lnTo>
                      <a:pt x="475488" y="532130"/>
                    </a:lnTo>
                    <a:lnTo>
                      <a:pt x="475488" y="543941"/>
                    </a:lnTo>
                    <a:lnTo>
                      <a:pt x="481076" y="548640"/>
                    </a:lnTo>
                    <a:lnTo>
                      <a:pt x="692404" y="548640"/>
                    </a:lnTo>
                    <a:lnTo>
                      <a:pt x="697992" y="543941"/>
                    </a:lnTo>
                    <a:lnTo>
                      <a:pt x="697992" y="532130"/>
                    </a:lnTo>
                    <a:close/>
                  </a:path>
                  <a:path w="802004" h="798829">
                    <a:moveTo>
                      <a:pt x="697992" y="454279"/>
                    </a:moveTo>
                    <a:lnTo>
                      <a:pt x="692404" y="448056"/>
                    </a:lnTo>
                    <a:lnTo>
                      <a:pt x="685546" y="448056"/>
                    </a:lnTo>
                    <a:lnTo>
                      <a:pt x="206756" y="448056"/>
                    </a:lnTo>
                    <a:lnTo>
                      <a:pt x="201168" y="454279"/>
                    </a:lnTo>
                    <a:lnTo>
                      <a:pt x="201168" y="469392"/>
                    </a:lnTo>
                    <a:lnTo>
                      <a:pt x="206756" y="475488"/>
                    </a:lnTo>
                    <a:lnTo>
                      <a:pt x="692404" y="475488"/>
                    </a:lnTo>
                    <a:lnTo>
                      <a:pt x="697992" y="469392"/>
                    </a:lnTo>
                    <a:lnTo>
                      <a:pt x="697992" y="454279"/>
                    </a:lnTo>
                    <a:close/>
                  </a:path>
                  <a:path w="802004" h="798829">
                    <a:moveTo>
                      <a:pt x="697992" y="379730"/>
                    </a:moveTo>
                    <a:lnTo>
                      <a:pt x="692404" y="374904"/>
                    </a:lnTo>
                    <a:lnTo>
                      <a:pt x="685546" y="374904"/>
                    </a:lnTo>
                    <a:lnTo>
                      <a:pt x="206756" y="374904"/>
                    </a:lnTo>
                    <a:lnTo>
                      <a:pt x="201168" y="379730"/>
                    </a:lnTo>
                    <a:lnTo>
                      <a:pt x="201168" y="391414"/>
                    </a:lnTo>
                    <a:lnTo>
                      <a:pt x="206756" y="396240"/>
                    </a:lnTo>
                    <a:lnTo>
                      <a:pt x="692404" y="396240"/>
                    </a:lnTo>
                    <a:lnTo>
                      <a:pt x="697992" y="391414"/>
                    </a:lnTo>
                    <a:lnTo>
                      <a:pt x="697992" y="379730"/>
                    </a:lnTo>
                    <a:close/>
                  </a:path>
                  <a:path w="802004" h="798829">
                    <a:moveTo>
                      <a:pt x="697992" y="304165"/>
                    </a:moveTo>
                    <a:lnTo>
                      <a:pt x="692404" y="298704"/>
                    </a:lnTo>
                    <a:lnTo>
                      <a:pt x="481076" y="298704"/>
                    </a:lnTo>
                    <a:lnTo>
                      <a:pt x="475488" y="304165"/>
                    </a:lnTo>
                    <a:lnTo>
                      <a:pt x="475488" y="317627"/>
                    </a:lnTo>
                    <a:lnTo>
                      <a:pt x="481076" y="323088"/>
                    </a:lnTo>
                    <a:lnTo>
                      <a:pt x="487807" y="323088"/>
                    </a:lnTo>
                    <a:lnTo>
                      <a:pt x="692404" y="323088"/>
                    </a:lnTo>
                    <a:lnTo>
                      <a:pt x="697992" y="317627"/>
                    </a:lnTo>
                    <a:lnTo>
                      <a:pt x="697992" y="304165"/>
                    </a:lnTo>
                    <a:close/>
                  </a:path>
                  <a:path w="802004" h="798829">
                    <a:moveTo>
                      <a:pt x="697992" y="231013"/>
                    </a:moveTo>
                    <a:lnTo>
                      <a:pt x="692404" y="225552"/>
                    </a:lnTo>
                    <a:lnTo>
                      <a:pt x="481076" y="225552"/>
                    </a:lnTo>
                    <a:lnTo>
                      <a:pt x="475488" y="231013"/>
                    </a:lnTo>
                    <a:lnTo>
                      <a:pt x="475488" y="244475"/>
                    </a:lnTo>
                    <a:lnTo>
                      <a:pt x="481076" y="249936"/>
                    </a:lnTo>
                    <a:lnTo>
                      <a:pt x="487807" y="249936"/>
                    </a:lnTo>
                    <a:lnTo>
                      <a:pt x="692404" y="249936"/>
                    </a:lnTo>
                    <a:lnTo>
                      <a:pt x="697992" y="244475"/>
                    </a:lnTo>
                    <a:lnTo>
                      <a:pt x="697992" y="231013"/>
                    </a:lnTo>
                    <a:close/>
                  </a:path>
                  <a:path w="802004" h="798829">
                    <a:moveTo>
                      <a:pt x="697992" y="152400"/>
                    </a:moveTo>
                    <a:lnTo>
                      <a:pt x="692404" y="146304"/>
                    </a:lnTo>
                    <a:lnTo>
                      <a:pt x="481076" y="146304"/>
                    </a:lnTo>
                    <a:lnTo>
                      <a:pt x="475488" y="152400"/>
                    </a:lnTo>
                    <a:lnTo>
                      <a:pt x="475488" y="167513"/>
                    </a:lnTo>
                    <a:lnTo>
                      <a:pt x="481076" y="173736"/>
                    </a:lnTo>
                    <a:lnTo>
                      <a:pt x="487807" y="173736"/>
                    </a:lnTo>
                    <a:lnTo>
                      <a:pt x="692404" y="173736"/>
                    </a:lnTo>
                    <a:lnTo>
                      <a:pt x="697992" y="167513"/>
                    </a:lnTo>
                    <a:lnTo>
                      <a:pt x="697992" y="152400"/>
                    </a:lnTo>
                    <a:close/>
                  </a:path>
                  <a:path w="802004" h="798829">
                    <a:moveTo>
                      <a:pt x="801624" y="74803"/>
                    </a:moveTo>
                    <a:lnTo>
                      <a:pt x="796569" y="49911"/>
                    </a:lnTo>
                    <a:lnTo>
                      <a:pt x="795705" y="45656"/>
                    </a:lnTo>
                    <a:lnTo>
                      <a:pt x="779602" y="21882"/>
                    </a:lnTo>
                    <a:lnTo>
                      <a:pt x="755700" y="5867"/>
                    </a:lnTo>
                    <a:lnTo>
                      <a:pt x="751459" y="5029"/>
                    </a:lnTo>
                    <a:lnTo>
                      <a:pt x="751459" y="74803"/>
                    </a:lnTo>
                    <a:lnTo>
                      <a:pt x="751459" y="698754"/>
                    </a:lnTo>
                    <a:lnTo>
                      <a:pt x="747509" y="718134"/>
                    </a:lnTo>
                    <a:lnTo>
                      <a:pt x="736765" y="733996"/>
                    </a:lnTo>
                    <a:lnTo>
                      <a:pt x="720864" y="744728"/>
                    </a:lnTo>
                    <a:lnTo>
                      <a:pt x="701421" y="748665"/>
                    </a:lnTo>
                    <a:lnTo>
                      <a:pt x="100203" y="748665"/>
                    </a:lnTo>
                    <a:lnTo>
                      <a:pt x="80683" y="744728"/>
                    </a:lnTo>
                    <a:lnTo>
                      <a:pt x="64731" y="733996"/>
                    </a:lnTo>
                    <a:lnTo>
                      <a:pt x="53975" y="718134"/>
                    </a:lnTo>
                    <a:lnTo>
                      <a:pt x="50038" y="698754"/>
                    </a:lnTo>
                    <a:lnTo>
                      <a:pt x="50038" y="199644"/>
                    </a:lnTo>
                    <a:lnTo>
                      <a:pt x="52006" y="189903"/>
                    </a:lnTo>
                    <a:lnTo>
                      <a:pt x="57404" y="181952"/>
                    </a:lnTo>
                    <a:lnTo>
                      <a:pt x="65354" y="176593"/>
                    </a:lnTo>
                    <a:lnTo>
                      <a:pt x="75057" y="174625"/>
                    </a:lnTo>
                    <a:lnTo>
                      <a:pt x="100203" y="174625"/>
                    </a:lnTo>
                    <a:lnTo>
                      <a:pt x="100203" y="673735"/>
                    </a:lnTo>
                    <a:lnTo>
                      <a:pt x="102158" y="683488"/>
                    </a:lnTo>
                    <a:lnTo>
                      <a:pt x="107518" y="691438"/>
                    </a:lnTo>
                    <a:lnTo>
                      <a:pt x="115468" y="696798"/>
                    </a:lnTo>
                    <a:lnTo>
                      <a:pt x="125222" y="698754"/>
                    </a:lnTo>
                    <a:lnTo>
                      <a:pt x="134962" y="696798"/>
                    </a:lnTo>
                    <a:lnTo>
                      <a:pt x="142913" y="691438"/>
                    </a:lnTo>
                    <a:lnTo>
                      <a:pt x="148272" y="683488"/>
                    </a:lnTo>
                    <a:lnTo>
                      <a:pt x="150241" y="673735"/>
                    </a:lnTo>
                    <a:lnTo>
                      <a:pt x="150241" y="174625"/>
                    </a:lnTo>
                    <a:lnTo>
                      <a:pt x="150241" y="74803"/>
                    </a:lnTo>
                    <a:lnTo>
                      <a:pt x="152209" y="65138"/>
                    </a:lnTo>
                    <a:lnTo>
                      <a:pt x="157607" y="57213"/>
                    </a:lnTo>
                    <a:lnTo>
                      <a:pt x="165557" y="51879"/>
                    </a:lnTo>
                    <a:lnTo>
                      <a:pt x="175247" y="49911"/>
                    </a:lnTo>
                    <a:lnTo>
                      <a:pt x="726440" y="49911"/>
                    </a:lnTo>
                    <a:lnTo>
                      <a:pt x="736180" y="51879"/>
                    </a:lnTo>
                    <a:lnTo>
                      <a:pt x="744131" y="57213"/>
                    </a:lnTo>
                    <a:lnTo>
                      <a:pt x="749490" y="65138"/>
                    </a:lnTo>
                    <a:lnTo>
                      <a:pt x="751459" y="74803"/>
                    </a:lnTo>
                    <a:lnTo>
                      <a:pt x="751459" y="5029"/>
                    </a:lnTo>
                    <a:lnTo>
                      <a:pt x="726440" y="0"/>
                    </a:lnTo>
                    <a:lnTo>
                      <a:pt x="175247" y="0"/>
                    </a:lnTo>
                    <a:lnTo>
                      <a:pt x="146062" y="5867"/>
                    </a:lnTo>
                    <a:lnTo>
                      <a:pt x="122199" y="21882"/>
                    </a:lnTo>
                    <a:lnTo>
                      <a:pt x="106108" y="45656"/>
                    </a:lnTo>
                    <a:lnTo>
                      <a:pt x="100203" y="74803"/>
                    </a:lnTo>
                    <a:lnTo>
                      <a:pt x="100203" y="124714"/>
                    </a:lnTo>
                    <a:lnTo>
                      <a:pt x="75057" y="124714"/>
                    </a:lnTo>
                    <a:lnTo>
                      <a:pt x="45859" y="130606"/>
                    </a:lnTo>
                    <a:lnTo>
                      <a:pt x="21996" y="146659"/>
                    </a:lnTo>
                    <a:lnTo>
                      <a:pt x="5905" y="170472"/>
                    </a:lnTo>
                    <a:lnTo>
                      <a:pt x="0" y="199644"/>
                    </a:lnTo>
                    <a:lnTo>
                      <a:pt x="0" y="698754"/>
                    </a:lnTo>
                    <a:lnTo>
                      <a:pt x="7861" y="737616"/>
                    </a:lnTo>
                    <a:lnTo>
                      <a:pt x="29337" y="769340"/>
                    </a:lnTo>
                    <a:lnTo>
                      <a:pt x="61175" y="790740"/>
                    </a:lnTo>
                    <a:lnTo>
                      <a:pt x="100203" y="798576"/>
                    </a:lnTo>
                    <a:lnTo>
                      <a:pt x="701421" y="798576"/>
                    </a:lnTo>
                    <a:lnTo>
                      <a:pt x="740435" y="790740"/>
                    </a:lnTo>
                    <a:lnTo>
                      <a:pt x="772287" y="769340"/>
                    </a:lnTo>
                    <a:lnTo>
                      <a:pt x="786269" y="748665"/>
                    </a:lnTo>
                    <a:lnTo>
                      <a:pt x="793750" y="737616"/>
                    </a:lnTo>
                    <a:lnTo>
                      <a:pt x="801624" y="698754"/>
                    </a:lnTo>
                    <a:lnTo>
                      <a:pt x="801624" y="74803"/>
                    </a:lnTo>
                    <a:close/>
                  </a:path>
                </a:pathLst>
              </a:custGeom>
              <a:solidFill>
                <a:srgbClr val="ABA839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29262" y="3036070"/>
                <a:ext cx="222503" cy="222503"/>
              </a:xfrm>
              <a:prstGeom prst="rect">
                <a:avLst/>
              </a:prstGeom>
            </p:spPr>
          </p:pic>
        </p:grpSp>
        <p:sp>
          <p:nvSpPr>
            <p:cNvPr id="11" name="object 11"/>
            <p:cNvSpPr/>
            <p:nvPr/>
          </p:nvSpPr>
          <p:spPr>
            <a:xfrm>
              <a:off x="3740705" y="2373508"/>
              <a:ext cx="504190" cy="877569"/>
            </a:xfrm>
            <a:custGeom>
              <a:avLst/>
              <a:gdLst/>
              <a:ahLst/>
              <a:cxnLst/>
              <a:rect l="l" t="t" r="r" b="b"/>
              <a:pathLst>
                <a:path w="504189" h="877570">
                  <a:moveTo>
                    <a:pt x="246141" y="0"/>
                  </a:moveTo>
                  <a:lnTo>
                    <a:pt x="214518" y="32766"/>
                  </a:lnTo>
                  <a:lnTo>
                    <a:pt x="213121" y="90932"/>
                  </a:lnTo>
                  <a:lnTo>
                    <a:pt x="214633" y="101552"/>
                  </a:lnTo>
                  <a:lnTo>
                    <a:pt x="219313" y="111029"/>
                  </a:lnTo>
                  <a:lnTo>
                    <a:pt x="226516" y="118649"/>
                  </a:lnTo>
                  <a:lnTo>
                    <a:pt x="235600" y="123698"/>
                  </a:lnTo>
                  <a:lnTo>
                    <a:pt x="239918" y="125222"/>
                  </a:lnTo>
                  <a:lnTo>
                    <a:pt x="245887" y="122555"/>
                  </a:lnTo>
                  <a:lnTo>
                    <a:pt x="259105" y="121199"/>
                  </a:lnTo>
                  <a:lnTo>
                    <a:pt x="269430" y="115141"/>
                  </a:lnTo>
                  <a:lnTo>
                    <a:pt x="275445" y="105677"/>
                  </a:lnTo>
                  <a:lnTo>
                    <a:pt x="275732" y="94107"/>
                  </a:lnTo>
                  <a:lnTo>
                    <a:pt x="278907" y="31496"/>
                  </a:lnTo>
                  <a:lnTo>
                    <a:pt x="274181" y="19823"/>
                  </a:lnTo>
                  <a:lnTo>
                    <a:pt x="266525" y="9842"/>
                  </a:lnTo>
                  <a:lnTo>
                    <a:pt x="256869" y="2813"/>
                  </a:lnTo>
                  <a:lnTo>
                    <a:pt x="246141" y="0"/>
                  </a:lnTo>
                  <a:close/>
                </a:path>
                <a:path w="504189" h="877570">
                  <a:moveTo>
                    <a:pt x="246649" y="147320"/>
                  </a:moveTo>
                  <a:lnTo>
                    <a:pt x="198026" y="154872"/>
                  </a:lnTo>
                  <a:lnTo>
                    <a:pt x="156273" y="176402"/>
                  </a:lnTo>
                  <a:lnTo>
                    <a:pt x="123259" y="209363"/>
                  </a:lnTo>
                  <a:lnTo>
                    <a:pt x="100853" y="251206"/>
                  </a:lnTo>
                  <a:lnTo>
                    <a:pt x="90316" y="291532"/>
                  </a:lnTo>
                  <a:lnTo>
                    <a:pt x="90515" y="303275"/>
                  </a:lnTo>
                  <a:lnTo>
                    <a:pt x="101441" y="366125"/>
                  </a:lnTo>
                  <a:lnTo>
                    <a:pt x="134508" y="415544"/>
                  </a:lnTo>
                  <a:lnTo>
                    <a:pt x="1920" y="793877"/>
                  </a:lnTo>
                  <a:lnTo>
                    <a:pt x="0" y="804100"/>
                  </a:lnTo>
                  <a:lnTo>
                    <a:pt x="1222" y="814514"/>
                  </a:lnTo>
                  <a:lnTo>
                    <a:pt x="5492" y="824166"/>
                  </a:lnTo>
                  <a:lnTo>
                    <a:pt x="12715" y="832104"/>
                  </a:lnTo>
                  <a:lnTo>
                    <a:pt x="1666" y="862457"/>
                  </a:lnTo>
                  <a:lnTo>
                    <a:pt x="142" y="866775"/>
                  </a:lnTo>
                  <a:lnTo>
                    <a:pt x="2809" y="872617"/>
                  </a:lnTo>
                  <a:lnTo>
                    <a:pt x="7127" y="874268"/>
                  </a:lnTo>
                  <a:lnTo>
                    <a:pt x="15890" y="877443"/>
                  </a:lnTo>
                  <a:lnTo>
                    <a:pt x="21732" y="874649"/>
                  </a:lnTo>
                  <a:lnTo>
                    <a:pt x="24907" y="866013"/>
                  </a:lnTo>
                  <a:lnTo>
                    <a:pt x="29987" y="838454"/>
                  </a:lnTo>
                  <a:lnTo>
                    <a:pt x="43104" y="837822"/>
                  </a:lnTo>
                  <a:lnTo>
                    <a:pt x="53863" y="833596"/>
                  </a:lnTo>
                  <a:lnTo>
                    <a:pt x="61956" y="826559"/>
                  </a:lnTo>
                  <a:lnTo>
                    <a:pt x="67071" y="817499"/>
                  </a:lnTo>
                  <a:lnTo>
                    <a:pt x="225736" y="380873"/>
                  </a:lnTo>
                  <a:lnTo>
                    <a:pt x="147081" y="380873"/>
                  </a:lnTo>
                  <a:lnTo>
                    <a:pt x="136435" y="364243"/>
                  </a:lnTo>
                  <a:lnTo>
                    <a:pt x="129540" y="346233"/>
                  </a:lnTo>
                  <a:lnTo>
                    <a:pt x="125668" y="327509"/>
                  </a:lnTo>
                  <a:lnTo>
                    <a:pt x="124060" y="308387"/>
                  </a:lnTo>
                  <a:lnTo>
                    <a:pt x="122884" y="296509"/>
                  </a:lnTo>
                  <a:lnTo>
                    <a:pt x="149173" y="229657"/>
                  </a:lnTo>
                  <a:lnTo>
                    <a:pt x="208109" y="187513"/>
                  </a:lnTo>
                  <a:lnTo>
                    <a:pt x="244363" y="180848"/>
                  </a:lnTo>
                  <a:lnTo>
                    <a:pt x="343839" y="180848"/>
                  </a:lnTo>
                  <a:lnTo>
                    <a:pt x="343618" y="180617"/>
                  </a:lnTo>
                  <a:lnTo>
                    <a:pt x="301894" y="157607"/>
                  </a:lnTo>
                  <a:lnTo>
                    <a:pt x="288583" y="153588"/>
                  </a:lnTo>
                  <a:lnTo>
                    <a:pt x="274843" y="150796"/>
                  </a:lnTo>
                  <a:lnTo>
                    <a:pt x="260818" y="148838"/>
                  </a:lnTo>
                  <a:lnTo>
                    <a:pt x="246649" y="147320"/>
                  </a:lnTo>
                  <a:close/>
                </a:path>
                <a:path w="504189" h="877570">
                  <a:moveTo>
                    <a:pt x="492530" y="835787"/>
                  </a:moveTo>
                  <a:lnTo>
                    <a:pt x="468264" y="835787"/>
                  </a:lnTo>
                  <a:lnTo>
                    <a:pt x="472582" y="837311"/>
                  </a:lnTo>
                  <a:lnTo>
                    <a:pt x="482107" y="865251"/>
                  </a:lnTo>
                  <a:lnTo>
                    <a:pt x="484774" y="871220"/>
                  </a:lnTo>
                  <a:lnTo>
                    <a:pt x="489092" y="872744"/>
                  </a:lnTo>
                  <a:lnTo>
                    <a:pt x="495061" y="870077"/>
                  </a:lnTo>
                  <a:lnTo>
                    <a:pt x="501030" y="867283"/>
                  </a:lnTo>
                  <a:lnTo>
                    <a:pt x="502554" y="862965"/>
                  </a:lnTo>
                  <a:lnTo>
                    <a:pt x="499760" y="856996"/>
                  </a:lnTo>
                  <a:lnTo>
                    <a:pt x="492530" y="835787"/>
                  </a:lnTo>
                  <a:close/>
                </a:path>
                <a:path w="504189" h="877570">
                  <a:moveTo>
                    <a:pt x="297874" y="305498"/>
                  </a:moveTo>
                  <a:lnTo>
                    <a:pt x="281955" y="307213"/>
                  </a:lnTo>
                  <a:lnTo>
                    <a:pt x="270508" y="315630"/>
                  </a:lnTo>
                  <a:lnTo>
                    <a:pt x="262953" y="327310"/>
                  </a:lnTo>
                  <a:lnTo>
                    <a:pt x="259470" y="340467"/>
                  </a:lnTo>
                  <a:lnTo>
                    <a:pt x="260238" y="353313"/>
                  </a:lnTo>
                  <a:lnTo>
                    <a:pt x="436658" y="814514"/>
                  </a:lnTo>
                  <a:lnTo>
                    <a:pt x="438550" y="821618"/>
                  </a:lnTo>
                  <a:lnTo>
                    <a:pt x="442293" y="827595"/>
                  </a:lnTo>
                  <a:lnTo>
                    <a:pt x="447464" y="832238"/>
                  </a:lnTo>
                  <a:lnTo>
                    <a:pt x="453659" y="835406"/>
                  </a:lnTo>
                  <a:lnTo>
                    <a:pt x="462295" y="838581"/>
                  </a:lnTo>
                  <a:lnTo>
                    <a:pt x="468264" y="835787"/>
                  </a:lnTo>
                  <a:lnTo>
                    <a:pt x="492530" y="835787"/>
                  </a:lnTo>
                  <a:lnTo>
                    <a:pt x="490235" y="829056"/>
                  </a:lnTo>
                  <a:lnTo>
                    <a:pt x="498623" y="821082"/>
                  </a:lnTo>
                  <a:lnTo>
                    <a:pt x="503332" y="811752"/>
                  </a:lnTo>
                  <a:lnTo>
                    <a:pt x="503969" y="800945"/>
                  </a:lnTo>
                  <a:lnTo>
                    <a:pt x="500141" y="788543"/>
                  </a:lnTo>
                  <a:lnTo>
                    <a:pt x="360949" y="414400"/>
                  </a:lnTo>
                  <a:lnTo>
                    <a:pt x="371641" y="402703"/>
                  </a:lnTo>
                  <a:lnTo>
                    <a:pt x="381142" y="389207"/>
                  </a:lnTo>
                  <a:lnTo>
                    <a:pt x="385920" y="380492"/>
                  </a:lnTo>
                  <a:lnTo>
                    <a:pt x="348630" y="380492"/>
                  </a:lnTo>
                  <a:lnTo>
                    <a:pt x="328056" y="328930"/>
                  </a:lnTo>
                  <a:lnTo>
                    <a:pt x="322282" y="317785"/>
                  </a:lnTo>
                  <a:lnTo>
                    <a:pt x="311769" y="309499"/>
                  </a:lnTo>
                  <a:lnTo>
                    <a:pt x="297874" y="305498"/>
                  </a:lnTo>
                  <a:close/>
                </a:path>
                <a:path w="504189" h="877570">
                  <a:moveTo>
                    <a:pt x="249824" y="530860"/>
                  </a:moveTo>
                  <a:lnTo>
                    <a:pt x="218328" y="563626"/>
                  </a:lnTo>
                  <a:lnTo>
                    <a:pt x="217947" y="632079"/>
                  </a:lnTo>
                  <a:lnTo>
                    <a:pt x="220245" y="642893"/>
                  </a:lnTo>
                  <a:lnTo>
                    <a:pt x="227091" y="652589"/>
                  </a:lnTo>
                  <a:lnTo>
                    <a:pt x="237557" y="659903"/>
                  </a:lnTo>
                  <a:lnTo>
                    <a:pt x="250713" y="663575"/>
                  </a:lnTo>
                  <a:lnTo>
                    <a:pt x="262171" y="659475"/>
                  </a:lnTo>
                  <a:lnTo>
                    <a:pt x="271795" y="652875"/>
                  </a:lnTo>
                  <a:lnTo>
                    <a:pt x="278753" y="643465"/>
                  </a:lnTo>
                  <a:lnTo>
                    <a:pt x="282209" y="630936"/>
                  </a:lnTo>
                  <a:lnTo>
                    <a:pt x="282590" y="562356"/>
                  </a:lnTo>
                  <a:lnTo>
                    <a:pt x="278507" y="548862"/>
                  </a:lnTo>
                  <a:lnTo>
                    <a:pt x="270779" y="539083"/>
                  </a:lnTo>
                  <a:lnTo>
                    <a:pt x="260766" y="533066"/>
                  </a:lnTo>
                  <a:lnTo>
                    <a:pt x="249824" y="530860"/>
                  </a:lnTo>
                  <a:close/>
                </a:path>
                <a:path w="504189" h="877570">
                  <a:moveTo>
                    <a:pt x="197580" y="304514"/>
                  </a:moveTo>
                  <a:lnTo>
                    <a:pt x="183816" y="308387"/>
                  </a:lnTo>
                  <a:lnTo>
                    <a:pt x="172958" y="316976"/>
                  </a:lnTo>
                  <a:lnTo>
                    <a:pt x="166004" y="328802"/>
                  </a:lnTo>
                  <a:lnTo>
                    <a:pt x="147081" y="380873"/>
                  </a:lnTo>
                  <a:lnTo>
                    <a:pt x="225736" y="380873"/>
                  </a:lnTo>
                  <a:lnTo>
                    <a:pt x="235473" y="354075"/>
                  </a:lnTo>
                  <a:lnTo>
                    <a:pt x="235251" y="339586"/>
                  </a:lnTo>
                  <a:lnTo>
                    <a:pt x="231600" y="325691"/>
                  </a:lnTo>
                  <a:lnTo>
                    <a:pt x="224329" y="314178"/>
                  </a:lnTo>
                  <a:lnTo>
                    <a:pt x="213248" y="306832"/>
                  </a:lnTo>
                  <a:lnTo>
                    <a:pt x="197580" y="304514"/>
                  </a:lnTo>
                  <a:close/>
                </a:path>
                <a:path w="504189" h="877570">
                  <a:moveTo>
                    <a:pt x="343839" y="180848"/>
                  </a:moveTo>
                  <a:lnTo>
                    <a:pt x="244363" y="180848"/>
                  </a:lnTo>
                  <a:lnTo>
                    <a:pt x="269843" y="183292"/>
                  </a:lnTo>
                  <a:lnTo>
                    <a:pt x="280779" y="185027"/>
                  </a:lnTo>
                  <a:lnTo>
                    <a:pt x="323512" y="205938"/>
                  </a:lnTo>
                  <a:lnTo>
                    <a:pt x="365176" y="266628"/>
                  </a:lnTo>
                  <a:lnTo>
                    <a:pt x="370863" y="304514"/>
                  </a:lnTo>
                  <a:lnTo>
                    <a:pt x="370976" y="305498"/>
                  </a:lnTo>
                  <a:lnTo>
                    <a:pt x="370663" y="315630"/>
                  </a:lnTo>
                  <a:lnTo>
                    <a:pt x="361561" y="356221"/>
                  </a:lnTo>
                  <a:lnTo>
                    <a:pt x="352591" y="371687"/>
                  </a:lnTo>
                  <a:lnTo>
                    <a:pt x="348630" y="380492"/>
                  </a:lnTo>
                  <a:lnTo>
                    <a:pt x="385920" y="380492"/>
                  </a:lnTo>
                  <a:lnTo>
                    <a:pt x="389310" y="374306"/>
                  </a:lnTo>
                  <a:lnTo>
                    <a:pt x="402653" y="331454"/>
                  </a:lnTo>
                  <a:lnTo>
                    <a:pt x="406161" y="303275"/>
                  </a:lnTo>
                  <a:lnTo>
                    <a:pt x="397871" y="256547"/>
                  </a:lnTo>
                  <a:lnTo>
                    <a:pt x="376316" y="214629"/>
                  </a:lnTo>
                  <a:lnTo>
                    <a:pt x="343839" y="180848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212385" y="3594181"/>
              <a:ext cx="1560830" cy="57885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  <a:spcBef>
                  <a:spcPts val="95"/>
                </a:spcBef>
              </a:pPr>
              <a:r>
                <a:rPr lang="ru-RU" sz="1200" b="1" spc="-10" dirty="0">
                  <a:latin typeface="Century Gothic"/>
                  <a:cs typeface="Century Gothic"/>
                </a:rPr>
                <a:t>Разработка проектной документации</a:t>
              </a:r>
              <a:endParaRPr sz="1200" dirty="0">
                <a:latin typeface="Century Gothic"/>
                <a:cs typeface="Century Gothic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666639" y="3594181"/>
              <a:ext cx="1903730" cy="95645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  <a:spcBef>
                  <a:spcPts val="95"/>
                </a:spcBef>
              </a:pPr>
              <a:r>
                <a:rPr lang="ru-RU" sz="1200" b="1" spc="-10" dirty="0">
                  <a:latin typeface="Century Gothic"/>
                  <a:cs typeface="Century Gothic"/>
                </a:rPr>
                <a:t>Экспертиза промышленной безопасности опасных производственных объектов</a:t>
              </a:r>
              <a:endParaRPr sz="1200" dirty="0">
                <a:latin typeface="Century Gothic"/>
                <a:cs typeface="Century Gothic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5460236" y="3594181"/>
              <a:ext cx="1666900" cy="57885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  <a:spcBef>
                  <a:spcPts val="95"/>
                </a:spcBef>
              </a:pPr>
              <a:r>
                <a:rPr lang="ru-RU" sz="1200" b="1" spc="-10" dirty="0">
                  <a:latin typeface="Century Gothic"/>
                  <a:cs typeface="Century Gothic"/>
                </a:rPr>
                <a:t>Функции генерального проектировщика</a:t>
              </a:r>
              <a:endParaRPr sz="1200" dirty="0">
                <a:latin typeface="Century Gothic"/>
                <a:cs typeface="Century Gothic"/>
              </a:endParaRPr>
            </a:p>
          </p:txBody>
        </p:sp>
        <p:grpSp>
          <p:nvGrpSpPr>
            <p:cNvPr id="15" name="object 15"/>
            <p:cNvGrpSpPr/>
            <p:nvPr/>
          </p:nvGrpSpPr>
          <p:grpSpPr>
            <a:xfrm>
              <a:off x="1022731" y="2416942"/>
              <a:ext cx="1005840" cy="890269"/>
              <a:chOff x="938783" y="3029711"/>
              <a:chExt cx="1005840" cy="890269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1319783" y="3029711"/>
                <a:ext cx="624840" cy="810895"/>
              </a:xfrm>
              <a:custGeom>
                <a:avLst/>
                <a:gdLst/>
                <a:ahLst/>
                <a:cxnLst/>
                <a:rect l="l" t="t" r="r" b="b"/>
                <a:pathLst>
                  <a:path w="624839" h="810895">
                    <a:moveTo>
                      <a:pt x="68325" y="678814"/>
                    </a:moveTo>
                    <a:lnTo>
                      <a:pt x="29337" y="697611"/>
                    </a:lnTo>
                    <a:lnTo>
                      <a:pt x="0" y="725932"/>
                    </a:lnTo>
                    <a:lnTo>
                      <a:pt x="8383" y="759065"/>
                    </a:lnTo>
                    <a:lnTo>
                      <a:pt x="30495" y="786018"/>
                    </a:lnTo>
                    <a:lnTo>
                      <a:pt x="61775" y="804138"/>
                    </a:lnTo>
                    <a:lnTo>
                      <a:pt x="97662" y="810768"/>
                    </a:lnTo>
                    <a:lnTo>
                      <a:pt x="536955" y="810768"/>
                    </a:lnTo>
                    <a:lnTo>
                      <a:pt x="571261" y="803991"/>
                    </a:lnTo>
                    <a:lnTo>
                      <a:pt x="599186" y="784844"/>
                    </a:lnTo>
                    <a:lnTo>
                      <a:pt x="617966" y="755100"/>
                    </a:lnTo>
                    <a:lnTo>
                      <a:pt x="619814" y="744727"/>
                    </a:lnTo>
                    <a:lnTo>
                      <a:pt x="97662" y="744727"/>
                    </a:lnTo>
                    <a:lnTo>
                      <a:pt x="84828" y="742965"/>
                    </a:lnTo>
                    <a:lnTo>
                      <a:pt x="75660" y="737679"/>
                    </a:lnTo>
                    <a:lnTo>
                      <a:pt x="70159" y="728868"/>
                    </a:lnTo>
                    <a:lnTo>
                      <a:pt x="68325" y="716533"/>
                    </a:lnTo>
                    <a:lnTo>
                      <a:pt x="68325" y="678814"/>
                    </a:lnTo>
                    <a:close/>
                  </a:path>
                  <a:path w="624839" h="810895">
                    <a:moveTo>
                      <a:pt x="461081" y="66039"/>
                    </a:moveTo>
                    <a:lnTo>
                      <a:pt x="331978" y="66039"/>
                    </a:lnTo>
                    <a:lnTo>
                      <a:pt x="331978" y="188595"/>
                    </a:lnTo>
                    <a:lnTo>
                      <a:pt x="340361" y="227161"/>
                    </a:lnTo>
                    <a:lnTo>
                      <a:pt x="362473" y="256905"/>
                    </a:lnTo>
                    <a:lnTo>
                      <a:pt x="393753" y="276052"/>
                    </a:lnTo>
                    <a:lnTo>
                      <a:pt x="429641" y="282828"/>
                    </a:lnTo>
                    <a:lnTo>
                      <a:pt x="566292" y="282828"/>
                    </a:lnTo>
                    <a:lnTo>
                      <a:pt x="566292" y="716533"/>
                    </a:lnTo>
                    <a:lnTo>
                      <a:pt x="563084" y="728868"/>
                    </a:lnTo>
                    <a:lnTo>
                      <a:pt x="555291" y="737679"/>
                    </a:lnTo>
                    <a:lnTo>
                      <a:pt x="545665" y="742965"/>
                    </a:lnTo>
                    <a:lnTo>
                      <a:pt x="536955" y="744727"/>
                    </a:lnTo>
                    <a:lnTo>
                      <a:pt x="619814" y="744727"/>
                    </a:lnTo>
                    <a:lnTo>
                      <a:pt x="624840" y="716533"/>
                    </a:lnTo>
                    <a:lnTo>
                      <a:pt x="624840" y="245110"/>
                    </a:lnTo>
                    <a:lnTo>
                      <a:pt x="623159" y="236426"/>
                    </a:lnTo>
                    <a:lnTo>
                      <a:pt x="619211" y="226313"/>
                    </a:lnTo>
                    <a:lnTo>
                      <a:pt x="429641" y="226313"/>
                    </a:lnTo>
                    <a:lnTo>
                      <a:pt x="416806" y="223063"/>
                    </a:lnTo>
                    <a:lnTo>
                      <a:pt x="407638" y="214502"/>
                    </a:lnTo>
                    <a:lnTo>
                      <a:pt x="402137" y="202418"/>
                    </a:lnTo>
                    <a:lnTo>
                      <a:pt x="400303" y="188595"/>
                    </a:lnTo>
                    <a:lnTo>
                      <a:pt x="400303" y="94234"/>
                    </a:lnTo>
                    <a:lnTo>
                      <a:pt x="491892" y="94234"/>
                    </a:lnTo>
                    <a:lnTo>
                      <a:pt x="461081" y="66039"/>
                    </a:lnTo>
                    <a:close/>
                  </a:path>
                  <a:path w="624839" h="810895">
                    <a:moveTo>
                      <a:pt x="370966" y="0"/>
                    </a:moveTo>
                    <a:lnTo>
                      <a:pt x="97662" y="0"/>
                    </a:lnTo>
                    <a:lnTo>
                      <a:pt x="57650" y="8098"/>
                    </a:lnTo>
                    <a:lnTo>
                      <a:pt x="26828" y="29448"/>
                    </a:lnTo>
                    <a:lnTo>
                      <a:pt x="7008" y="59632"/>
                    </a:lnTo>
                    <a:lnTo>
                      <a:pt x="0" y="94234"/>
                    </a:lnTo>
                    <a:lnTo>
                      <a:pt x="0" y="339343"/>
                    </a:lnTo>
                    <a:lnTo>
                      <a:pt x="7334" y="326860"/>
                    </a:lnTo>
                    <a:lnTo>
                      <a:pt x="14668" y="317007"/>
                    </a:lnTo>
                    <a:lnTo>
                      <a:pt x="45116" y="288702"/>
                    </a:lnTo>
                    <a:lnTo>
                      <a:pt x="68325" y="282828"/>
                    </a:lnTo>
                    <a:lnTo>
                      <a:pt x="68325" y="94234"/>
                    </a:lnTo>
                    <a:lnTo>
                      <a:pt x="70159" y="81899"/>
                    </a:lnTo>
                    <a:lnTo>
                      <a:pt x="75660" y="73088"/>
                    </a:lnTo>
                    <a:lnTo>
                      <a:pt x="84828" y="67802"/>
                    </a:lnTo>
                    <a:lnTo>
                      <a:pt x="97662" y="66039"/>
                    </a:lnTo>
                    <a:lnTo>
                      <a:pt x="461081" y="66039"/>
                    </a:lnTo>
                    <a:lnTo>
                      <a:pt x="419861" y="28321"/>
                    </a:lnTo>
                    <a:lnTo>
                      <a:pt x="410846" y="17234"/>
                    </a:lnTo>
                    <a:lnTo>
                      <a:pt x="399081" y="10588"/>
                    </a:lnTo>
                    <a:lnTo>
                      <a:pt x="385482" y="5728"/>
                    </a:lnTo>
                    <a:lnTo>
                      <a:pt x="370966" y="0"/>
                    </a:lnTo>
                    <a:close/>
                  </a:path>
                  <a:path w="624839" h="810895">
                    <a:moveTo>
                      <a:pt x="491892" y="94234"/>
                    </a:moveTo>
                    <a:lnTo>
                      <a:pt x="400303" y="94234"/>
                    </a:lnTo>
                    <a:lnTo>
                      <a:pt x="536955" y="226313"/>
                    </a:lnTo>
                    <a:lnTo>
                      <a:pt x="619211" y="226313"/>
                    </a:lnTo>
                    <a:lnTo>
                      <a:pt x="618728" y="225075"/>
                    </a:lnTo>
                    <a:lnTo>
                      <a:pt x="612463" y="211962"/>
                    </a:lnTo>
                    <a:lnTo>
                      <a:pt x="605282" y="197992"/>
                    </a:lnTo>
                    <a:lnTo>
                      <a:pt x="491892" y="94234"/>
                    </a:lnTo>
                    <a:close/>
                  </a:path>
                </a:pathLst>
              </a:custGeom>
              <a:solidFill>
                <a:srgbClr val="ABA839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55647" y="3480815"/>
                <a:ext cx="106679" cy="67056"/>
              </a:xfrm>
              <a:prstGeom prst="rect">
                <a:avLst/>
              </a:prstGeom>
            </p:spPr>
          </p:pic>
          <p:pic>
            <p:nvPicPr>
              <p:cNvPr id="18" name="object 18"/>
              <p:cNvPicPr/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97735" y="3605783"/>
                <a:ext cx="164591" cy="67055"/>
              </a:xfrm>
              <a:prstGeom prst="rect">
                <a:avLst/>
              </a:prstGeom>
            </p:spPr>
          </p:pic>
          <p:sp>
            <p:nvSpPr>
              <p:cNvPr id="19" name="object 19"/>
              <p:cNvSpPr/>
              <p:nvPr/>
            </p:nvSpPr>
            <p:spPr>
              <a:xfrm>
                <a:off x="938783" y="3279647"/>
                <a:ext cx="805180" cy="640080"/>
              </a:xfrm>
              <a:custGeom>
                <a:avLst/>
                <a:gdLst/>
                <a:ahLst/>
                <a:cxnLst/>
                <a:rect l="l" t="t" r="r" b="b"/>
                <a:pathLst>
                  <a:path w="805180" h="640079">
                    <a:moveTo>
                      <a:pt x="569213" y="0"/>
                    </a:moveTo>
                    <a:lnTo>
                      <a:pt x="532679" y="1908"/>
                    </a:lnTo>
                    <a:lnTo>
                      <a:pt x="498014" y="8223"/>
                    </a:lnTo>
                    <a:lnTo>
                      <a:pt x="467040" y="19823"/>
                    </a:lnTo>
                    <a:lnTo>
                      <a:pt x="441578" y="37591"/>
                    </a:lnTo>
                    <a:lnTo>
                      <a:pt x="428571" y="44713"/>
                    </a:lnTo>
                    <a:lnTo>
                      <a:pt x="394981" y="73108"/>
                    </a:lnTo>
                    <a:lnTo>
                      <a:pt x="365535" y="119143"/>
                    </a:lnTo>
                    <a:lnTo>
                      <a:pt x="358187" y="136509"/>
                    </a:lnTo>
                    <a:lnTo>
                      <a:pt x="350815" y="153850"/>
                    </a:lnTo>
                    <a:lnTo>
                      <a:pt x="343407" y="169417"/>
                    </a:lnTo>
                    <a:lnTo>
                      <a:pt x="341880" y="183534"/>
                    </a:lnTo>
                    <a:lnTo>
                      <a:pt x="335156" y="211816"/>
                    </a:lnTo>
                    <a:lnTo>
                      <a:pt x="333628" y="225932"/>
                    </a:lnTo>
                    <a:lnTo>
                      <a:pt x="335156" y="240031"/>
                    </a:lnTo>
                    <a:lnTo>
                      <a:pt x="341880" y="268277"/>
                    </a:lnTo>
                    <a:lnTo>
                      <a:pt x="343407" y="282448"/>
                    </a:lnTo>
                    <a:lnTo>
                      <a:pt x="29438" y="498856"/>
                    </a:lnTo>
                    <a:lnTo>
                      <a:pt x="1840" y="541254"/>
                    </a:lnTo>
                    <a:lnTo>
                      <a:pt x="0" y="555370"/>
                    </a:lnTo>
                    <a:lnTo>
                      <a:pt x="153" y="568001"/>
                    </a:lnTo>
                    <a:lnTo>
                      <a:pt x="1227" y="578881"/>
                    </a:lnTo>
                    <a:lnTo>
                      <a:pt x="4141" y="589786"/>
                    </a:lnTo>
                    <a:lnTo>
                      <a:pt x="9817" y="602488"/>
                    </a:lnTo>
                    <a:lnTo>
                      <a:pt x="19621" y="611885"/>
                    </a:lnTo>
                    <a:lnTo>
                      <a:pt x="30203" y="624220"/>
                    </a:lnTo>
                    <a:lnTo>
                      <a:pt x="45383" y="633031"/>
                    </a:lnTo>
                    <a:lnTo>
                      <a:pt x="62401" y="638317"/>
                    </a:lnTo>
                    <a:lnTo>
                      <a:pt x="78498" y="640079"/>
                    </a:lnTo>
                    <a:lnTo>
                      <a:pt x="87395" y="638464"/>
                    </a:lnTo>
                    <a:lnTo>
                      <a:pt x="98131" y="634206"/>
                    </a:lnTo>
                    <a:lnTo>
                      <a:pt x="108864" y="628185"/>
                    </a:lnTo>
                    <a:lnTo>
                      <a:pt x="117754" y="621283"/>
                    </a:lnTo>
                    <a:lnTo>
                      <a:pt x="127571" y="621283"/>
                    </a:lnTo>
                    <a:lnTo>
                      <a:pt x="168577" y="592963"/>
                    </a:lnTo>
                    <a:lnTo>
                      <a:pt x="88315" y="592963"/>
                    </a:lnTo>
                    <a:lnTo>
                      <a:pt x="79421" y="592669"/>
                    </a:lnTo>
                    <a:lnTo>
                      <a:pt x="68687" y="590613"/>
                    </a:lnTo>
                    <a:lnTo>
                      <a:pt x="57954" y="585033"/>
                    </a:lnTo>
                    <a:lnTo>
                      <a:pt x="49060" y="574166"/>
                    </a:lnTo>
                    <a:lnTo>
                      <a:pt x="49060" y="555370"/>
                    </a:lnTo>
                    <a:lnTo>
                      <a:pt x="49366" y="542887"/>
                    </a:lnTo>
                    <a:lnTo>
                      <a:pt x="51514" y="533034"/>
                    </a:lnTo>
                    <a:lnTo>
                      <a:pt x="57343" y="524920"/>
                    </a:lnTo>
                    <a:lnTo>
                      <a:pt x="68694" y="517651"/>
                    </a:lnTo>
                    <a:lnTo>
                      <a:pt x="186448" y="432943"/>
                    </a:lnTo>
                    <a:lnTo>
                      <a:pt x="402335" y="432943"/>
                    </a:lnTo>
                    <a:lnTo>
                      <a:pt x="441578" y="414146"/>
                    </a:lnTo>
                    <a:lnTo>
                      <a:pt x="441578" y="404749"/>
                    </a:lnTo>
                    <a:lnTo>
                      <a:pt x="706680" y="404749"/>
                    </a:lnTo>
                    <a:lnTo>
                      <a:pt x="735965" y="385952"/>
                    </a:lnTo>
                    <a:lnTo>
                      <a:pt x="749026" y="371689"/>
                    </a:lnTo>
                    <a:lnTo>
                      <a:pt x="752096" y="367156"/>
                    </a:lnTo>
                    <a:lnTo>
                      <a:pt x="578993" y="367156"/>
                    </a:lnTo>
                    <a:lnTo>
                      <a:pt x="531304" y="360529"/>
                    </a:lnTo>
                    <a:lnTo>
                      <a:pt x="491902" y="342423"/>
                    </a:lnTo>
                    <a:lnTo>
                      <a:pt x="461692" y="315507"/>
                    </a:lnTo>
                    <a:lnTo>
                      <a:pt x="441578" y="282448"/>
                    </a:lnTo>
                    <a:lnTo>
                      <a:pt x="430272" y="268130"/>
                    </a:lnTo>
                    <a:lnTo>
                      <a:pt x="424465" y="252968"/>
                    </a:lnTo>
                    <a:lnTo>
                      <a:pt x="422326" y="236067"/>
                    </a:lnTo>
                    <a:lnTo>
                      <a:pt x="422021" y="216535"/>
                    </a:lnTo>
                    <a:lnTo>
                      <a:pt x="422326" y="200896"/>
                    </a:lnTo>
                    <a:lnTo>
                      <a:pt x="424465" y="183530"/>
                    </a:lnTo>
                    <a:lnTo>
                      <a:pt x="430272" y="166189"/>
                    </a:lnTo>
                    <a:lnTo>
                      <a:pt x="441578" y="150622"/>
                    </a:lnTo>
                    <a:lnTo>
                      <a:pt x="461692" y="117508"/>
                    </a:lnTo>
                    <a:lnTo>
                      <a:pt x="491902" y="90598"/>
                    </a:lnTo>
                    <a:lnTo>
                      <a:pt x="531304" y="72522"/>
                    </a:lnTo>
                    <a:lnTo>
                      <a:pt x="578993" y="65912"/>
                    </a:lnTo>
                    <a:lnTo>
                      <a:pt x="738691" y="65912"/>
                    </a:lnTo>
                    <a:lnTo>
                      <a:pt x="715273" y="45635"/>
                    </a:lnTo>
                    <a:lnTo>
                      <a:pt x="674508" y="23330"/>
                    </a:lnTo>
                    <a:lnTo>
                      <a:pt x="628015" y="9398"/>
                    </a:lnTo>
                    <a:lnTo>
                      <a:pt x="613326" y="3964"/>
                    </a:lnTo>
                    <a:lnTo>
                      <a:pt x="598614" y="1174"/>
                    </a:lnTo>
                    <a:lnTo>
                      <a:pt x="583902" y="146"/>
                    </a:lnTo>
                    <a:lnTo>
                      <a:pt x="569213" y="0"/>
                    </a:lnTo>
                    <a:close/>
                  </a:path>
                  <a:path w="805180" h="640079">
                    <a:moveTo>
                      <a:pt x="402335" y="432943"/>
                    </a:moveTo>
                    <a:lnTo>
                      <a:pt x="215887" y="432943"/>
                    </a:lnTo>
                    <a:lnTo>
                      <a:pt x="228918" y="433238"/>
                    </a:lnTo>
                    <a:lnTo>
                      <a:pt x="239191" y="435308"/>
                    </a:lnTo>
                    <a:lnTo>
                      <a:pt x="247626" y="440926"/>
                    </a:lnTo>
                    <a:lnTo>
                      <a:pt x="255143" y="451865"/>
                    </a:lnTo>
                    <a:lnTo>
                      <a:pt x="264947" y="451865"/>
                    </a:lnTo>
                    <a:lnTo>
                      <a:pt x="264947" y="470662"/>
                    </a:lnTo>
                    <a:lnTo>
                      <a:pt x="263262" y="483143"/>
                    </a:lnTo>
                    <a:lnTo>
                      <a:pt x="258818" y="492982"/>
                    </a:lnTo>
                    <a:lnTo>
                      <a:pt x="252533" y="501058"/>
                    </a:lnTo>
                    <a:lnTo>
                      <a:pt x="245325" y="508253"/>
                    </a:lnTo>
                    <a:lnTo>
                      <a:pt x="117754" y="592963"/>
                    </a:lnTo>
                    <a:lnTo>
                      <a:pt x="168577" y="592963"/>
                    </a:lnTo>
                    <a:lnTo>
                      <a:pt x="372872" y="451865"/>
                    </a:lnTo>
                    <a:lnTo>
                      <a:pt x="402335" y="432943"/>
                    </a:lnTo>
                    <a:close/>
                  </a:path>
                  <a:path w="805180" h="640079">
                    <a:moveTo>
                      <a:pt x="706680" y="404749"/>
                    </a:moveTo>
                    <a:lnTo>
                      <a:pt x="441578" y="404749"/>
                    </a:lnTo>
                    <a:lnTo>
                      <a:pt x="441578" y="414146"/>
                    </a:lnTo>
                    <a:lnTo>
                      <a:pt x="458003" y="421197"/>
                    </a:lnTo>
                    <a:lnTo>
                      <a:pt x="477154" y="428259"/>
                    </a:lnTo>
                    <a:lnTo>
                      <a:pt x="498139" y="435346"/>
                    </a:lnTo>
                    <a:lnTo>
                      <a:pt x="520065" y="442468"/>
                    </a:lnTo>
                    <a:lnTo>
                      <a:pt x="569213" y="442468"/>
                    </a:lnTo>
                    <a:lnTo>
                      <a:pt x="613181" y="438923"/>
                    </a:lnTo>
                    <a:lnTo>
                      <a:pt x="656256" y="428307"/>
                    </a:lnTo>
                    <a:lnTo>
                      <a:pt x="697497" y="410642"/>
                    </a:lnTo>
                    <a:lnTo>
                      <a:pt x="706680" y="404749"/>
                    </a:lnTo>
                    <a:close/>
                  </a:path>
                  <a:path w="805180" h="640079">
                    <a:moveTo>
                      <a:pt x="738691" y="65912"/>
                    </a:moveTo>
                    <a:lnTo>
                      <a:pt x="578993" y="65912"/>
                    </a:lnTo>
                    <a:lnTo>
                      <a:pt x="623500" y="72392"/>
                    </a:lnTo>
                    <a:lnTo>
                      <a:pt x="661894" y="90618"/>
                    </a:lnTo>
                    <a:lnTo>
                      <a:pt x="692753" y="118774"/>
                    </a:lnTo>
                    <a:lnTo>
                      <a:pt x="714657" y="155044"/>
                    </a:lnTo>
                    <a:lnTo>
                      <a:pt x="726185" y="197612"/>
                    </a:lnTo>
                    <a:lnTo>
                      <a:pt x="726185" y="263525"/>
                    </a:lnTo>
                    <a:lnTo>
                      <a:pt x="717303" y="277695"/>
                    </a:lnTo>
                    <a:lnTo>
                      <a:pt x="695825" y="305941"/>
                    </a:lnTo>
                    <a:lnTo>
                      <a:pt x="686942" y="320039"/>
                    </a:lnTo>
                    <a:lnTo>
                      <a:pt x="664692" y="337956"/>
                    </a:lnTo>
                    <a:lnTo>
                      <a:pt x="641524" y="350599"/>
                    </a:lnTo>
                    <a:lnTo>
                      <a:pt x="616523" y="359741"/>
                    </a:lnTo>
                    <a:lnTo>
                      <a:pt x="588772" y="367156"/>
                    </a:lnTo>
                    <a:lnTo>
                      <a:pt x="752096" y="367156"/>
                    </a:lnTo>
                    <a:lnTo>
                      <a:pt x="759301" y="356520"/>
                    </a:lnTo>
                    <a:lnTo>
                      <a:pt x="767718" y="339590"/>
                    </a:lnTo>
                    <a:lnTo>
                      <a:pt x="775208" y="320039"/>
                    </a:lnTo>
                    <a:lnTo>
                      <a:pt x="782409" y="311374"/>
                    </a:lnTo>
                    <a:lnTo>
                      <a:pt x="788717" y="300053"/>
                    </a:lnTo>
                    <a:lnTo>
                      <a:pt x="793192" y="286946"/>
                    </a:lnTo>
                    <a:lnTo>
                      <a:pt x="794892" y="272923"/>
                    </a:lnTo>
                    <a:lnTo>
                      <a:pt x="804672" y="263525"/>
                    </a:lnTo>
                    <a:lnTo>
                      <a:pt x="804672" y="197612"/>
                    </a:lnTo>
                    <a:lnTo>
                      <a:pt x="795008" y="152299"/>
                    </a:lnTo>
                    <a:lnTo>
                      <a:pt x="776341" y="111167"/>
                    </a:lnTo>
                    <a:lnTo>
                      <a:pt x="749490" y="75263"/>
                    </a:lnTo>
                    <a:lnTo>
                      <a:pt x="738691" y="65912"/>
                    </a:lnTo>
                    <a:close/>
                  </a:path>
                </a:pathLst>
              </a:custGeom>
              <a:solidFill>
                <a:srgbClr val="ABA839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pic>
            <p:nvPicPr>
              <p:cNvPr id="20" name="object 20"/>
              <p:cNvPicPr/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1481" y="3535679"/>
                <a:ext cx="186150" cy="79248"/>
              </a:xfrm>
              <a:prstGeom prst="rect">
                <a:avLst/>
              </a:prstGeom>
            </p:spPr>
          </p:pic>
        </p:grpSp>
      </p:grpSp>
      <p:sp>
        <p:nvSpPr>
          <p:cNvPr id="21" name="Holder 4">
            <a:extLst>
              <a:ext uri="{FF2B5EF4-FFF2-40B4-BE49-F238E27FC236}">
                <a16:creationId xmlns:a16="http://schemas.microsoft.com/office/drawing/2014/main" id="{88B6FC93-4785-4900-8F51-F548335E10F3}"/>
              </a:ext>
            </a:extLst>
          </p:cNvPr>
          <p:cNvSpPr txBox="1">
            <a:spLocks/>
          </p:cNvSpPr>
          <p:nvPr/>
        </p:nvSpPr>
        <p:spPr>
          <a:xfrm>
            <a:off x="9166185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rgbClr val="ABA839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22" name="object 6"/>
          <p:cNvSpPr txBox="1"/>
          <p:nvPr/>
        </p:nvSpPr>
        <p:spPr>
          <a:xfrm>
            <a:off x="781125" y="5090925"/>
            <a:ext cx="7737868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855344" algn="l"/>
              </a:tabLst>
            </a:pPr>
            <a:r>
              <a:rPr lang="ru-RU" sz="2800" dirty="0">
                <a:solidFill>
                  <a:srgbClr val="876A7E"/>
                </a:solidFill>
                <a:latin typeface="Impact" panose="020B0806030902050204" pitchFamily="34" charset="0"/>
              </a:rPr>
              <a:t>Персонал:  530 </a:t>
            </a:r>
            <a:r>
              <a:rPr lang="ru-RU" sz="2000" dirty="0">
                <a:solidFill>
                  <a:srgbClr val="876A7E"/>
                </a:solidFill>
                <a:latin typeface="Impact" panose="020B0806030902050204" pitchFamily="34" charset="0"/>
              </a:rPr>
              <a:t>квалифицированных специалистов, </a:t>
            </a:r>
          </a:p>
          <a:p>
            <a:pPr marL="12700">
              <a:spcBef>
                <a:spcPts val="105"/>
              </a:spcBef>
              <a:tabLst>
                <a:tab pos="855344" algn="l"/>
              </a:tabLst>
            </a:pPr>
            <a:r>
              <a:rPr lang="ru-RU" sz="2000" dirty="0">
                <a:solidFill>
                  <a:srgbClr val="876A7E"/>
                </a:solidFill>
                <a:latin typeface="Impact" panose="020B0806030902050204" pitchFamily="34" charset="0"/>
              </a:rPr>
              <a:t>владеющих современными методами проектирования </a:t>
            </a:r>
            <a:endParaRPr sz="2000" dirty="0">
              <a:solidFill>
                <a:srgbClr val="876A7E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3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99604" y="212525"/>
            <a:ext cx="87927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700" dirty="0">
                <a:solidFill>
                  <a:srgbClr val="876A7E"/>
                </a:solidFill>
                <a:latin typeface="Impact" panose="020B0806030902050204" pitchFamily="34" charset="0"/>
              </a:rPr>
              <a:t>Опыт проектного института «</a:t>
            </a:r>
            <a:r>
              <a:rPr lang="ru-RU" sz="2700" dirty="0" err="1">
                <a:solidFill>
                  <a:srgbClr val="876A7E"/>
                </a:solidFill>
                <a:latin typeface="Impact" panose="020B0806030902050204" pitchFamily="34" charset="0"/>
              </a:rPr>
              <a:t>Союзхимпромпроект</a:t>
            </a:r>
            <a:r>
              <a:rPr lang="ru-RU" sz="2700" dirty="0">
                <a:solidFill>
                  <a:srgbClr val="876A7E"/>
                </a:solidFill>
                <a:latin typeface="Impact" panose="020B0806030902050204" pitchFamily="34" charset="0"/>
              </a:rPr>
              <a:t>» КНИТУ</a:t>
            </a:r>
          </a:p>
          <a:p>
            <a:pPr algn="ctr"/>
            <a:r>
              <a:rPr lang="ru-RU" sz="2700" dirty="0">
                <a:solidFill>
                  <a:srgbClr val="876A7E"/>
                </a:solidFill>
                <a:latin typeface="Impact" panose="020B0806030902050204" pitchFamily="34" charset="0"/>
              </a:rPr>
              <a:t>по выполнению ПИР за последние 3 года</a:t>
            </a:r>
            <a:endParaRPr lang="ru-RU" sz="27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486603"/>
              </p:ext>
            </p:extLst>
          </p:nvPr>
        </p:nvGraphicFramePr>
        <p:xfrm>
          <a:off x="513672" y="1290524"/>
          <a:ext cx="11164657" cy="4971168"/>
        </p:xfrm>
        <a:graphic>
          <a:graphicData uri="http://schemas.openxmlformats.org/drawingml/2006/table">
            <a:tbl>
              <a:tblPr>
                <a:effectLst/>
                <a:tableStyleId>{8799B23B-EC83-4686-B30A-512413B5E67A}</a:tableStyleId>
              </a:tblPr>
              <a:tblGrid>
                <a:gridCol w="342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1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743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20000"/>
                        </a:lnSpc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№ </a:t>
                      </a:r>
                      <a:r>
                        <a:rPr lang="ru-RU" sz="1600" b="0" u="none" strike="noStrike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п</a:t>
                      </a: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600" b="0" u="none" strike="noStrike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п</a:t>
                      </a:r>
                      <a:endParaRPr lang="ru-RU" sz="1600" b="0" u="none" strike="noStrike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822" marR="8822" marT="882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C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20000"/>
                        </a:lnSpc>
                      </a:pPr>
                      <a:r>
                        <a:rPr lang="ru-RU" sz="1600" b="0" u="none" strike="noStrike" dirty="0">
                          <a:latin typeface="+mj-lt"/>
                        </a:rPr>
                        <a:t>Объект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8822" marR="8822" marT="882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C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20000"/>
                        </a:lnSpc>
                      </a:pPr>
                      <a:r>
                        <a:rPr lang="ru-RU" sz="1600" b="0" u="none" strike="noStrike" dirty="0">
                          <a:latin typeface="+mj-lt"/>
                        </a:rPr>
                        <a:t>Наименование Договора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8822" marR="8822" marT="882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C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713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20000"/>
                        </a:lnSpc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822" marR="8822" marT="882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kern="1200" dirty="0">
                          <a:solidFill>
                            <a:srgbClr val="ABA8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ПАО «Нижнекамскнефтехим»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Производство ДССК производительностью 60 тысяч тонн в год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713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20000"/>
                        </a:lnSpc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822" marR="8822" marT="882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kern="1200" dirty="0">
                          <a:solidFill>
                            <a:srgbClr val="ABA8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«Воронежсинтезкаучук»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новой установки отгонки растворителя и узла отстоя влажного растворителя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713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20000"/>
                        </a:lnSpc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822" marR="8822" marT="882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kern="1200" dirty="0">
                          <a:solidFill>
                            <a:srgbClr val="ABA8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«СИБУР-Кстово»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Реконструкция установки выделения бензола с внедрением узла экстрактивной дистилляции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713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20000"/>
                        </a:lnSpc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822" marR="8822" marT="882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solidFill>
                            <a:srgbClr val="ABA839"/>
                          </a:solidFill>
                          <a:effectLst/>
                          <a:latin typeface="+mn-lt"/>
                        </a:rPr>
                        <a:t>АО «СИБУР-</a:t>
                      </a:r>
                      <a:r>
                        <a:rPr lang="ru-RU" sz="1300" b="1" u="none" strike="noStrike" dirty="0" err="1">
                          <a:solidFill>
                            <a:srgbClr val="ABA839"/>
                          </a:solidFill>
                          <a:effectLst/>
                          <a:latin typeface="+mn-lt"/>
                        </a:rPr>
                        <a:t>Нефтехим</a:t>
                      </a:r>
                      <a:r>
                        <a:rPr lang="ru-RU" sz="1300" b="1" u="none" strike="noStrike" dirty="0">
                          <a:solidFill>
                            <a:srgbClr val="ABA839"/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300" b="1" i="0" u="none" strike="noStrike" dirty="0">
                        <a:solidFill>
                          <a:srgbClr val="ABA839"/>
                        </a:solidFill>
                        <a:effectLst/>
                        <a:latin typeface="+mn-lt"/>
                      </a:endParaRPr>
                    </a:p>
                  </a:txBody>
                  <a:tcPr marL="6035" marR="6035" marT="603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Техническое перевооружение сливо-наливной эстакады товарно-сырьевой установки ЖППУН и объектов ОЗХ</a:t>
                      </a:r>
                      <a:r>
                        <a:rPr lang="ru-RU" sz="110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 «СИБУР-Кстово»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35" marR="6035" marT="603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713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20000"/>
                        </a:lnSpc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822" marR="8822" marT="882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kern="1200" dirty="0">
                          <a:solidFill>
                            <a:srgbClr val="ABA8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«СИБУР </a:t>
                      </a:r>
                      <a:r>
                        <a:rPr lang="ru-RU" sz="1300" b="1" i="0" u="none" strike="noStrike" kern="1200" dirty="0" err="1">
                          <a:solidFill>
                            <a:srgbClr val="ABA8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ПолиЛаб</a:t>
                      </a:r>
                      <a:r>
                        <a:rPr lang="ru-RU" sz="1300" b="1" i="0" u="none" strike="noStrike" kern="1200" dirty="0">
                          <a:solidFill>
                            <a:srgbClr val="ABA8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Центр синтеза полиолефинов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713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20000"/>
                        </a:lnSpc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822" marR="8822" marT="882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kern="1200" dirty="0">
                          <a:solidFill>
                            <a:srgbClr val="ABA8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300" b="1" i="0" u="none" strike="noStrike" kern="1200" dirty="0" err="1">
                          <a:solidFill>
                            <a:srgbClr val="ABA8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ЗапСибНефтехим</a:t>
                      </a:r>
                      <a:r>
                        <a:rPr lang="ru-RU" sz="1300" b="1" i="0" u="none" strike="noStrike" kern="1200" dirty="0">
                          <a:solidFill>
                            <a:srgbClr val="ABA8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Увеличение мощности производства дегидрирования пропана до 561 тыс. тонн в год пропилена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713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20000"/>
                        </a:lnSpc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822" marR="8822" marT="882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kern="1200" dirty="0">
                          <a:solidFill>
                            <a:srgbClr val="ABA8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ПАО «Нижнекамскнефтехим»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Техническое перевооружение производства </a:t>
                      </a:r>
                      <a:r>
                        <a:rPr lang="ru-RU" sz="11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галобутиловых</a:t>
                      </a:r>
                      <a:r>
                        <a:rPr lang="ru-RU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каучуков до 200 тыс. тонн в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713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20000"/>
                        </a:lnSpc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822" marR="8822" marT="882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kern="1200" dirty="0">
                          <a:solidFill>
                            <a:srgbClr val="ABA8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«СИБУР-Химпром»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Перевод установки получения масляных альдегидов методом </a:t>
                      </a:r>
                      <a:r>
                        <a:rPr lang="ru-RU" sz="11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оксосинтеза</a:t>
                      </a:r>
                      <a:r>
                        <a:rPr lang="ru-RU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</a:t>
                      </a:r>
                      <a:r>
                        <a:rPr lang="ru-RU" sz="11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Rh</a:t>
                      </a:r>
                      <a:r>
                        <a:rPr lang="ru-RU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-катализатор с наращением мощности по 2-ЭГ и 2-ЭГК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7713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20000"/>
                        </a:lnSpc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8822" marR="8822" marT="882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u="none" strike="noStrike" kern="1200" dirty="0" err="1">
                          <a:solidFill>
                            <a:srgbClr val="ABA839"/>
                          </a:solidFill>
                          <a:effectLst/>
                        </a:rPr>
                        <a:t>Daelim</a:t>
                      </a:r>
                      <a:r>
                        <a:rPr lang="en-US" sz="1300" b="1" i="0" u="none" strike="noStrike" kern="1200" dirty="0">
                          <a:solidFill>
                            <a:srgbClr val="ABA839"/>
                          </a:solidFill>
                          <a:effectLst/>
                        </a:rPr>
                        <a:t> Industrial Co. Ltd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effectLst/>
                        </a:rPr>
                        <a:t>Завод по производству метанола в г. Кингисепп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7713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20000"/>
                        </a:lnSpc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822" marR="8822" marT="882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kern="1200" dirty="0">
                          <a:solidFill>
                            <a:srgbClr val="ABA839"/>
                          </a:solidFill>
                          <a:effectLst/>
                        </a:rPr>
                        <a:t>ООО «</a:t>
                      </a:r>
                      <a:r>
                        <a:rPr lang="ru-RU" sz="1300" b="1" i="0" u="none" strike="noStrike" kern="1200" dirty="0" err="1">
                          <a:solidFill>
                            <a:srgbClr val="ABA839"/>
                          </a:solidFill>
                          <a:effectLst/>
                        </a:rPr>
                        <a:t>Русхим</a:t>
                      </a:r>
                      <a:r>
                        <a:rPr lang="ru-RU" sz="1300" b="1" i="0" u="none" strike="noStrike" kern="1200" dirty="0">
                          <a:solidFill>
                            <a:srgbClr val="ABA839"/>
                          </a:solidFill>
                          <a:effectLst/>
                        </a:rPr>
                        <a:t> Газ»</a:t>
                      </a:r>
                      <a:endParaRPr lang="ru-RU" sz="1300" b="1" i="0" u="none" strike="noStrike" kern="1200" dirty="0">
                        <a:solidFill>
                          <a:srgbClr val="ABA83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effectLst/>
                        </a:rPr>
                        <a:t>Газохимический комплекс в Ненецком автономном округе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Holder 4">
            <a:extLst>
              <a:ext uri="{FF2B5EF4-FFF2-40B4-BE49-F238E27FC236}">
                <a16:creationId xmlns:a16="http://schemas.microsoft.com/office/drawing/2014/main" id="{B4729A02-2740-458C-B25E-D51D06E67FED}"/>
              </a:ext>
            </a:extLst>
          </p:cNvPr>
          <p:cNvSpPr txBox="1">
            <a:spLocks/>
          </p:cNvSpPr>
          <p:nvPr/>
        </p:nvSpPr>
        <p:spPr>
          <a:xfrm>
            <a:off x="9166185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rgbClr val="ABA839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718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2370461" y="136525"/>
            <a:ext cx="7451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876A7E"/>
                </a:solidFill>
                <a:latin typeface="Impact" panose="020B0806030902050204" pitchFamily="34" charset="0"/>
              </a:rPr>
              <a:t>Консорциум «Новые технологии и материалы»</a:t>
            </a:r>
          </a:p>
        </p:txBody>
      </p:sp>
      <p:pic>
        <p:nvPicPr>
          <p:cNvPr id="42" name="Picture 2" descr="https://www.sbras.ru/files/news/image/ik_so_ran_logo.jpg"/>
          <p:cNvPicPr>
            <a:picLocks noChangeAspect="1" noChangeArrowheads="1"/>
          </p:cNvPicPr>
          <p:nvPr/>
        </p:nvPicPr>
        <p:blipFill>
          <a:blip r:embed="rId2" cstate="print"/>
          <a:srcRect t="10613" b="10365"/>
          <a:stretch>
            <a:fillRect/>
          </a:stretch>
        </p:blipFill>
        <p:spPr bwMode="auto">
          <a:xfrm>
            <a:off x="2492376" y="1092202"/>
            <a:ext cx="847642" cy="540000"/>
          </a:xfrm>
          <a:prstGeom prst="rect">
            <a:avLst/>
          </a:prstGeom>
          <a:noFill/>
        </p:spPr>
      </p:pic>
      <p:pic>
        <p:nvPicPr>
          <p:cNvPr id="43" name="Picture 8" descr="https://www.helicon.ru/upload/images/actions/%D0%B8%D0%BD%D1%85%D1%81-%D1%80%D0%B0%D0%BD-new.jpg"/>
          <p:cNvPicPr>
            <a:picLocks noChangeAspect="1" noChangeArrowheads="1"/>
          </p:cNvPicPr>
          <p:nvPr/>
        </p:nvPicPr>
        <p:blipFill>
          <a:blip r:embed="rId3" cstate="print"/>
          <a:srcRect r="50781"/>
          <a:stretch>
            <a:fillRect/>
          </a:stretch>
        </p:blipFill>
        <p:spPr bwMode="auto">
          <a:xfrm>
            <a:off x="4566710" y="1108604"/>
            <a:ext cx="456883" cy="540000"/>
          </a:xfrm>
          <a:prstGeom prst="rect">
            <a:avLst/>
          </a:prstGeom>
          <a:noFill/>
        </p:spPr>
      </p:pic>
      <p:pic>
        <p:nvPicPr>
          <p:cNvPr id="44" name="Picture 10" descr="https://yt3.ggpht.com/a/AATXAJzysi39M8Gav-tldfE5VzJ8pAnKgtoKcY3t8A=s900-c-k-c0xffffffff-no-rj-mo"/>
          <p:cNvPicPr>
            <a:picLocks noChangeAspect="1" noChangeArrowheads="1"/>
          </p:cNvPicPr>
          <p:nvPr/>
        </p:nvPicPr>
        <p:blipFill>
          <a:blip r:embed="rId4" cstate="print"/>
          <a:srcRect l="10966" r="12834"/>
          <a:stretch>
            <a:fillRect/>
          </a:stretch>
        </p:blipFill>
        <p:spPr bwMode="auto">
          <a:xfrm>
            <a:off x="6248401" y="1100669"/>
            <a:ext cx="411480" cy="540000"/>
          </a:xfrm>
          <a:prstGeom prst="rect">
            <a:avLst/>
          </a:prstGeom>
          <a:noFill/>
        </p:spPr>
      </p:pic>
      <p:pic>
        <p:nvPicPr>
          <p:cNvPr id="45" name="Picture 12" descr="http://idbras.ru/contents/Logo/KazCent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4111" y="1092201"/>
            <a:ext cx="1015385" cy="540000"/>
          </a:xfrm>
          <a:prstGeom prst="rect">
            <a:avLst/>
          </a:prstGeom>
          <a:noFill/>
        </p:spPr>
      </p:pic>
      <p:pic>
        <p:nvPicPr>
          <p:cNvPr id="46" name="Picture 14" descr="https://kazan.ros-spravka.ru/upload/iblock/bcd/tatnef-kzn.jpg"/>
          <p:cNvPicPr>
            <a:picLocks noChangeAspect="1" noChangeArrowheads="1"/>
          </p:cNvPicPr>
          <p:nvPr/>
        </p:nvPicPr>
        <p:blipFill>
          <a:blip r:embed="rId6" cstate="print"/>
          <a:srcRect l="6099" t="1950" r="5633" b="7452"/>
          <a:stretch>
            <a:fillRect/>
          </a:stretch>
        </p:blipFill>
        <p:spPr bwMode="auto">
          <a:xfrm>
            <a:off x="10287002" y="1092202"/>
            <a:ext cx="723396" cy="540000"/>
          </a:xfrm>
          <a:prstGeom prst="rect">
            <a:avLst/>
          </a:prstGeom>
          <a:noFill/>
        </p:spPr>
      </p:pic>
      <p:pic>
        <p:nvPicPr>
          <p:cNvPr id="47" name="Picture 16" descr="https://upload.wikimedia.org/wikipedia/commons/thumb/b/be/%D0%9B%D0%9E%D0%93%D0%9E_%D0%9A%D0%9D%D0%98%D0%A2%D0%A3%28%21%29.jpg/1200px-%D0%9B%D0%9E%D0%93%D0%9E_%D0%9A%D0%9D%D0%98%D0%A2%D0%A3%28%2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5310" y="1096964"/>
            <a:ext cx="500773" cy="540000"/>
          </a:xfrm>
          <a:prstGeom prst="rect">
            <a:avLst/>
          </a:prstGeom>
          <a:noFill/>
        </p:spPr>
      </p:pic>
      <p:sp>
        <p:nvSpPr>
          <p:cNvPr id="48" name="Прямоугольник 47"/>
          <p:cNvSpPr/>
          <p:nvPr/>
        </p:nvSpPr>
        <p:spPr>
          <a:xfrm>
            <a:off x="465777" y="1902476"/>
            <a:ext cx="1124373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ABA839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Цель консорциума </a:t>
            </a:r>
            <a:r>
              <a:rPr lang="ru-RU" sz="1300" b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- консолидация научно-технического потенциала участников и организация сетевого взаимодействия с целью оптимизации использования интеллектуальных, информационных ресурсов и инфраструктуры, направленных на участие в междисциплинарных научно-исследовательских проектах по приоритетным и перспективным направлениям фундаментальной и прикладной науки в интересах инновационного развития химического комплекса. </a:t>
            </a:r>
            <a:endParaRPr lang="ru-RU" sz="1300" b="1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49908" y="2789580"/>
            <a:ext cx="5292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ABA839"/>
                </a:solidFill>
                <a:latin typeface="+mj-lt"/>
              </a:rPr>
              <a:t>Задачи консорциума:</a:t>
            </a: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34838" y="3516000"/>
            <a:ext cx="11171207" cy="25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spcCol="360000" anchor="ctr" anchorCtr="0" compatLnSpc="1">
            <a:prstTxWarp prst="textNoShape">
              <a:avLst/>
            </a:prstTxWarp>
            <a:noAutofit/>
          </a:bodyPr>
          <a:lstStyle/>
          <a:p>
            <a:pPr marR="0" lvl="0" indent="177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2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Интеграция обучения, научной, научно-производственной и инновационной деятельности за счёт использования имеющихся результатов научной деятельности в процессе обучения, исследовательской работы и установление тесных связей между участниками, а также организациями-партнёрами участников;</a:t>
            </a:r>
          </a:p>
          <a:p>
            <a:pPr marR="0" lvl="0" indent="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2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Создание единой информационной среды в образовательной и научной деятельности, лабораторий и экспериментальной базы для подготовки специалистов, в том числе создание лабораторий и базовых кафедр на предприятиях;</a:t>
            </a:r>
          </a:p>
          <a:p>
            <a:pPr marR="0" lvl="0" indent="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2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Создание единой системы подготовки, переподготовки и повышения квалификации;</a:t>
            </a:r>
          </a:p>
          <a:p>
            <a:pPr marR="0" lvl="0" indent="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2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Привлечение финансовых и нематериальных ресурсов для образовательной и научной деятельности, проведения фундаментальных научных исследований и разработок;</a:t>
            </a:r>
          </a:p>
          <a:p>
            <a:pPr marR="0" lvl="0" indent="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2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Налаживание взаимодействия с органами исполнительной власти субъектов РФ и промышленностью, развитие междисциплинарных связей, выработка рекомендаций по решению социально-экономических и технико-технологических проблем химического комплекса и смежных отраслей;</a:t>
            </a:r>
          </a:p>
          <a:p>
            <a:pPr marR="0" lvl="0" indent="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2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Развитие международных связей с целью налаживания академических обменов и для выполнения совместных инновационных проектов;</a:t>
            </a:r>
          </a:p>
          <a:p>
            <a:pPr marR="0" lvl="0" indent="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2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Защита прав интеллектуальной собственности и коммерциализация РИД.</a:t>
            </a:r>
          </a:p>
        </p:txBody>
      </p:sp>
      <p:sp>
        <p:nvSpPr>
          <p:cNvPr id="13" name="Holder 4">
            <a:extLst>
              <a:ext uri="{FF2B5EF4-FFF2-40B4-BE49-F238E27FC236}">
                <a16:creationId xmlns:a16="http://schemas.microsoft.com/office/drawing/2014/main" id="{8B62E75C-AD9C-4B68-8347-E19343A28813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8818A06-6781-4B02-A256-522C4C76BE52}" type="slidenum">
              <a:rPr lang="ru-RU" altLang="ru-RU">
                <a:solidFill>
                  <a:srgbClr val="ABA839"/>
                </a:solidFill>
                <a:latin typeface="Impact" panose="020B0806030902050204" pitchFamily="34" charset="0"/>
              </a:rPr>
              <a:pPr algn="r" eaLnBrk="1" hangingPunct="1"/>
              <a:t>16</a:t>
            </a:fld>
            <a:endParaRPr lang="ru-RU" altLang="ru-RU">
              <a:solidFill>
                <a:srgbClr val="ABA839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65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2;p5"/>
          <p:cNvSpPr txBox="1">
            <a:spLocks noGrp="1"/>
          </p:cNvSpPr>
          <p:nvPr>
            <p:ph type="title"/>
          </p:nvPr>
        </p:nvSpPr>
        <p:spPr>
          <a:xfrm>
            <a:off x="516000" y="1001624"/>
            <a:ext cx="11160000" cy="35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lvl="0"/>
            <a:r>
              <a:rPr lang="ru-RU" sz="2400" dirty="0">
                <a:latin typeface="Impact" panose="020B0806030902050204" pitchFamily="34" charset="0"/>
              </a:rPr>
              <a:t>организован на базе научно-образовательного консорциума университетов</a:t>
            </a:r>
            <a:endParaRPr lang="ru-RU" sz="2400" dirty="0"/>
          </a:p>
        </p:txBody>
      </p:sp>
      <p:grpSp>
        <p:nvGrpSpPr>
          <p:cNvPr id="2" name="Google Shape;164;p5"/>
          <p:cNvGrpSpPr/>
          <p:nvPr/>
        </p:nvGrpSpPr>
        <p:grpSpPr>
          <a:xfrm>
            <a:off x="3565167" y="1493004"/>
            <a:ext cx="4594583" cy="646925"/>
            <a:chOff x="218869" y="5216920"/>
            <a:chExt cx="5913612" cy="889922"/>
          </a:xfrm>
        </p:grpSpPr>
        <p:grpSp>
          <p:nvGrpSpPr>
            <p:cNvPr id="5" name="Google Shape;165;p5"/>
            <p:cNvGrpSpPr/>
            <p:nvPr/>
          </p:nvGrpSpPr>
          <p:grpSpPr>
            <a:xfrm>
              <a:off x="218869" y="5216920"/>
              <a:ext cx="822230" cy="822230"/>
              <a:chOff x="218869" y="4805805"/>
              <a:chExt cx="822230" cy="822230"/>
            </a:xfrm>
          </p:grpSpPr>
          <p:sp>
            <p:nvSpPr>
              <p:cNvPr id="16" name="Google Shape;166;p5"/>
              <p:cNvSpPr/>
              <p:nvPr/>
            </p:nvSpPr>
            <p:spPr>
              <a:xfrm>
                <a:off x="218869" y="4805805"/>
                <a:ext cx="822230" cy="822230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rgbClr val="595959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endParaRPr/>
              </a:p>
            </p:txBody>
          </p:sp>
          <p:sp>
            <p:nvSpPr>
              <p:cNvPr id="17" name="Google Shape;167;p5"/>
              <p:cNvSpPr/>
              <p:nvPr/>
            </p:nvSpPr>
            <p:spPr>
              <a:xfrm>
                <a:off x="359984" y="4928920"/>
                <a:ext cx="540000" cy="576000"/>
              </a:xfrm>
              <a:prstGeom prst="rect">
                <a:avLst/>
              </a:prstGeom>
              <a:blipFill rotWithShape="1">
                <a:blip r:embed="rId2" cstate="print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6" name="Google Shape;168;p5"/>
            <p:cNvGrpSpPr/>
            <p:nvPr/>
          </p:nvGrpSpPr>
          <p:grpSpPr>
            <a:xfrm>
              <a:off x="4252549" y="5216920"/>
              <a:ext cx="822230" cy="822230"/>
              <a:chOff x="5056422" y="4805805"/>
              <a:chExt cx="822230" cy="822230"/>
            </a:xfrm>
          </p:grpSpPr>
          <p:sp>
            <p:nvSpPr>
              <p:cNvPr id="14" name="Google Shape;169;p5"/>
              <p:cNvSpPr/>
              <p:nvPr/>
            </p:nvSpPr>
            <p:spPr>
              <a:xfrm>
                <a:off x="5056422" y="4805805"/>
                <a:ext cx="822230" cy="822230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 dirty="0">
                    <a:solidFill>
                      <a:srgbClr val="595959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endParaRPr dirty="0"/>
              </a:p>
            </p:txBody>
          </p:sp>
          <p:pic>
            <p:nvPicPr>
              <p:cNvPr id="15" name="Google Shape;170;p5" descr="Логотип КГЭУ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-5260" t="-10912" r="-8949" b="-3296"/>
              <a:stretch/>
            </p:blipFill>
            <p:spPr>
              <a:xfrm>
                <a:off x="5169014" y="4918397"/>
                <a:ext cx="597047" cy="597047"/>
              </a:xfrm>
              <a:prstGeom prst="ellipse">
                <a:avLst/>
              </a:prstGeom>
              <a:solidFill>
                <a:srgbClr val="1F419B"/>
              </a:solidFill>
              <a:ln>
                <a:noFill/>
              </a:ln>
            </p:spPr>
          </p:pic>
        </p:grpSp>
        <p:grpSp>
          <p:nvGrpSpPr>
            <p:cNvPr id="7" name="Google Shape;171;p5"/>
            <p:cNvGrpSpPr/>
            <p:nvPr/>
          </p:nvGrpSpPr>
          <p:grpSpPr>
            <a:xfrm>
              <a:off x="2235709" y="5216920"/>
              <a:ext cx="822230" cy="822230"/>
              <a:chOff x="2655397" y="4805805"/>
              <a:chExt cx="822230" cy="822230"/>
            </a:xfrm>
          </p:grpSpPr>
          <p:sp>
            <p:nvSpPr>
              <p:cNvPr id="12" name="Google Shape;172;p5"/>
              <p:cNvSpPr/>
              <p:nvPr/>
            </p:nvSpPr>
            <p:spPr>
              <a:xfrm>
                <a:off x="2655397" y="4805805"/>
                <a:ext cx="822230" cy="822230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rgbClr val="595959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endParaRPr/>
              </a:p>
            </p:txBody>
          </p:sp>
          <p:pic>
            <p:nvPicPr>
              <p:cNvPr id="13" name="Google Shape;173;p5" descr="General information | Британско-российский институт архитектуры и  строительства"/>
              <p:cNvPicPr preferRelativeResize="0"/>
              <p:nvPr/>
            </p:nvPicPr>
            <p:blipFill rotWithShape="1">
              <a:blip r:embed="rId4" cstate="print">
                <a:alphaModFix/>
              </a:blip>
              <a:srcRect/>
              <a:stretch/>
            </p:blipFill>
            <p:spPr>
              <a:xfrm>
                <a:off x="2795305" y="4946920"/>
                <a:ext cx="542415" cy="5400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174;p5"/>
            <p:cNvSpPr txBox="1"/>
            <p:nvPr/>
          </p:nvSpPr>
          <p:spPr>
            <a:xfrm>
              <a:off x="868922" y="5216920"/>
              <a:ext cx="1463297" cy="889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entury Gothic"/>
                <a:buNone/>
              </a:pPr>
              <a:r>
                <a:rPr lang="ru-RU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КНИТУ</a:t>
              </a:r>
              <a:endParaRPr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" name="Google Shape;175;p5"/>
            <p:cNvSpPr txBox="1"/>
            <p:nvPr/>
          </p:nvSpPr>
          <p:spPr>
            <a:xfrm>
              <a:off x="2927877" y="5216920"/>
              <a:ext cx="1463297" cy="889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entury Gothic"/>
                <a:buNone/>
              </a:pPr>
              <a:r>
                <a:rPr lang="ru-RU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КГАСУ</a:t>
              </a:r>
              <a:endParaRPr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" name="Google Shape;176;p5"/>
            <p:cNvSpPr txBox="1"/>
            <p:nvPr/>
          </p:nvSpPr>
          <p:spPr>
            <a:xfrm>
              <a:off x="5086340" y="5216920"/>
              <a:ext cx="1046141" cy="889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entury Gothic"/>
                <a:buNone/>
              </a:pPr>
              <a:r>
                <a:rPr lang="ru-RU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КГЭУ</a:t>
              </a:r>
              <a:endParaRPr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8" name="Google Shape;180;p5"/>
          <p:cNvGrpSpPr/>
          <p:nvPr/>
        </p:nvGrpSpPr>
        <p:grpSpPr>
          <a:xfrm>
            <a:off x="208824" y="2972499"/>
            <a:ext cx="11832893" cy="740802"/>
            <a:chOff x="253246" y="3312314"/>
            <a:chExt cx="12664983" cy="747382"/>
          </a:xfrm>
          <a:noFill/>
          <a:effectLst/>
        </p:grpSpPr>
        <p:sp>
          <p:nvSpPr>
            <p:cNvPr id="19" name="Google Shape;181;p5"/>
            <p:cNvSpPr txBox="1"/>
            <p:nvPr/>
          </p:nvSpPr>
          <p:spPr>
            <a:xfrm>
              <a:off x="253246" y="3312314"/>
              <a:ext cx="3034533" cy="730449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1" wrap="square" lIns="0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dirty="0">
                  <a:solidFill>
                    <a:srgbClr val="ABA839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Высшее и дополнительное </a:t>
              </a:r>
              <a:endParaRPr sz="1400" dirty="0">
                <a:solidFill>
                  <a:srgbClr val="ABA839"/>
                </a:solidFill>
                <a:latin typeface="+mj-lt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dirty="0">
                  <a:solidFill>
                    <a:srgbClr val="ABA839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образование</a:t>
              </a:r>
              <a:endParaRPr sz="1400" dirty="0">
                <a:solidFill>
                  <a:srgbClr val="ABA839"/>
                </a:solidFill>
                <a:latin typeface="+mj-lt"/>
              </a:endParaRPr>
            </a:p>
          </p:txBody>
        </p:sp>
        <p:sp>
          <p:nvSpPr>
            <p:cNvPr id="20" name="Google Shape;182;p5"/>
            <p:cNvSpPr txBox="1"/>
            <p:nvPr/>
          </p:nvSpPr>
          <p:spPr>
            <a:xfrm>
              <a:off x="9883696" y="3340775"/>
              <a:ext cx="3034533" cy="701990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1" wrap="square" lIns="0" tIns="45700" rIns="91425" bIns="45700" anchor="t" anchorCtr="0">
              <a:noAutofit/>
            </a:bodyPr>
            <a:lstStyle/>
            <a:p>
              <a:pPr algn="ctr"/>
              <a:r>
                <a:rPr lang="ru-RU" sz="1400" dirty="0">
                  <a:solidFill>
                    <a:srgbClr val="ABA839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Научно-технический центр проведения испытаний и исследований </a:t>
              </a:r>
              <a:endParaRPr sz="1400" dirty="0">
                <a:solidFill>
                  <a:srgbClr val="ABA839"/>
                </a:solidFill>
                <a:latin typeface="+mj-lt"/>
                <a:ea typeface="Century Gothic"/>
                <a:cs typeface="Century Gothic"/>
              </a:endParaRPr>
            </a:p>
          </p:txBody>
        </p:sp>
        <p:sp>
          <p:nvSpPr>
            <p:cNvPr id="21" name="Google Shape;183;p5"/>
            <p:cNvSpPr txBox="1"/>
            <p:nvPr/>
          </p:nvSpPr>
          <p:spPr>
            <a:xfrm>
              <a:off x="3438598" y="3327770"/>
              <a:ext cx="3034533" cy="714993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1" wrap="square" lIns="0" tIns="45700" rIns="91425" bIns="45700" anchor="t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ru-RU" sz="1400" dirty="0">
                  <a:solidFill>
                    <a:srgbClr val="ABA839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Учебно-аттестационный </a:t>
              </a:r>
              <a:endParaRPr sz="1400" dirty="0">
                <a:solidFill>
                  <a:srgbClr val="ABA839"/>
                </a:solidFill>
                <a:latin typeface="+mj-lt"/>
              </a:endParaRPr>
            </a:p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dirty="0">
                  <a:solidFill>
                    <a:srgbClr val="ABA839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центр</a:t>
              </a:r>
              <a:endParaRPr sz="1400" dirty="0">
                <a:solidFill>
                  <a:srgbClr val="ABA839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" name="Google Shape;184;p5"/>
            <p:cNvSpPr txBox="1"/>
            <p:nvPr/>
          </p:nvSpPr>
          <p:spPr>
            <a:xfrm>
              <a:off x="6657428" y="3344189"/>
              <a:ext cx="3034533" cy="715507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1" wrap="square" lIns="0" tIns="45700" rIns="91425" bIns="45700" anchor="t" anchorCtr="0">
              <a:noAutofit/>
            </a:bodyPr>
            <a:lstStyle>
              <a:defPPr>
                <a:defRPr lang="ru-RU"/>
              </a:defPPr>
              <a:lvl1pPr lv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  <a:defRPr sz="1400">
                  <a:solidFill>
                    <a:srgbClr val="ABA839"/>
                  </a:solidFill>
                  <a:latin typeface="+mj-lt"/>
                  <a:ea typeface="Century Gothic"/>
                  <a:cs typeface="Century Gothic"/>
                </a:defRPr>
              </a:lvl1pPr>
            </a:lstStyle>
            <a:p>
              <a:r>
                <a:rPr lang="ru-RU" dirty="0">
                  <a:sym typeface="Century Gothic"/>
                </a:rPr>
                <a:t>Технический и технологический аудит предприятий</a:t>
              </a:r>
              <a:endParaRPr dirty="0"/>
            </a:p>
          </p:txBody>
        </p:sp>
      </p:grpSp>
      <p:sp>
        <p:nvSpPr>
          <p:cNvPr id="23" name="Google Shape;188;p5"/>
          <p:cNvSpPr txBox="1"/>
          <p:nvPr/>
        </p:nvSpPr>
        <p:spPr>
          <a:xfrm>
            <a:off x="2301395" y="2285964"/>
            <a:ext cx="7452390" cy="4794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ABA839"/>
                </a:solidFill>
                <a:latin typeface="+mj-lt"/>
                <a:sym typeface="Century Gothic"/>
              </a:rPr>
              <a:t>Основные направления деятельности</a:t>
            </a:r>
          </a:p>
        </p:txBody>
      </p:sp>
      <p:sp>
        <p:nvSpPr>
          <p:cNvPr id="25" name="Google Shape;185;p5"/>
          <p:cNvSpPr/>
          <p:nvPr/>
        </p:nvSpPr>
        <p:spPr>
          <a:xfrm>
            <a:off x="223191" y="3819177"/>
            <a:ext cx="2983348" cy="93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1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Отраслевая специальная подготовка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 направлениям</a:t>
            </a:r>
            <a:endParaRPr sz="1100" dirty="0"/>
          </a:p>
          <a:p>
            <a:pPr marL="2857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Целевая подготовка специалистов для надзорных органов и предприятий в сфере ПБ и ЭБ</a:t>
            </a:r>
            <a:endParaRPr sz="1100" dirty="0"/>
          </a:p>
        </p:txBody>
      </p:sp>
      <p:sp>
        <p:nvSpPr>
          <p:cNvPr id="26" name="Google Shape;186;p5"/>
          <p:cNvSpPr/>
          <p:nvPr/>
        </p:nvSpPr>
        <p:spPr>
          <a:xfrm>
            <a:off x="3227730" y="3832819"/>
            <a:ext cx="27495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Очное</a:t>
            </a:r>
            <a:endParaRPr sz="1100" dirty="0"/>
          </a:p>
          <a:p>
            <a:pPr marL="2857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Заочное</a:t>
            </a:r>
            <a:endParaRPr sz="1100" dirty="0"/>
          </a:p>
          <a:p>
            <a:pPr marL="2857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1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Вебинары</a:t>
            </a:r>
            <a:endParaRPr sz="1100" dirty="0"/>
          </a:p>
          <a:p>
            <a:pPr marL="2857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Практические тренинги</a:t>
            </a:r>
            <a:endParaRPr sz="14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186;p5"/>
          <p:cNvSpPr/>
          <p:nvPr/>
        </p:nvSpPr>
        <p:spPr>
          <a:xfrm>
            <a:off x="9230904" y="3832819"/>
            <a:ext cx="27495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100" dirty="0">
                <a:solidFill>
                  <a:schemeClr val="dk1"/>
                </a:solidFill>
                <a:latin typeface="Century Gothic"/>
                <a:sym typeface="Century Gothic"/>
              </a:rPr>
              <a:t>Лаборатории и центры контроля и диагностики</a:t>
            </a:r>
          </a:p>
          <a:p>
            <a:pPr marL="2857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100" dirty="0">
                <a:solidFill>
                  <a:schemeClr val="dk1"/>
                </a:solidFill>
                <a:latin typeface="Century Gothic"/>
                <a:sym typeface="Century Gothic"/>
              </a:rPr>
              <a:t>Исследования и разработки в области ПБ и ЭБ</a:t>
            </a:r>
            <a:endParaRPr sz="12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186;p5"/>
          <p:cNvSpPr/>
          <p:nvPr/>
        </p:nvSpPr>
        <p:spPr>
          <a:xfrm>
            <a:off x="6212977" y="3844427"/>
            <a:ext cx="2749500" cy="93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1" indent="-285750"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1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Аудит ОПО</a:t>
            </a:r>
          </a:p>
          <a:p>
            <a:pPr marL="285750" lvl="1" indent="-285750"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1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Экспертный анализ проектных решений</a:t>
            </a:r>
          </a:p>
          <a:p>
            <a:pPr marL="285750" lvl="1" indent="-285750"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1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Консалтинг (ПЛАС, ОВОС/ОБОС, ОБ ОПО) </a:t>
            </a:r>
            <a:endParaRPr sz="11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188;p5"/>
          <p:cNvSpPr txBox="1"/>
          <p:nvPr/>
        </p:nvSpPr>
        <p:spPr>
          <a:xfrm>
            <a:off x="220611" y="4968247"/>
            <a:ext cx="11685600" cy="45465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ABA839"/>
                </a:solidFill>
                <a:latin typeface="+mj-lt"/>
                <a:ea typeface="Century Gothic"/>
                <a:cs typeface="Century Gothic"/>
                <a:sym typeface="Century Gothic"/>
              </a:rPr>
              <a:t>Ключевые партнёры</a:t>
            </a:r>
            <a:endParaRPr dirty="0">
              <a:solidFill>
                <a:srgbClr val="ABA839"/>
              </a:solidFill>
              <a:latin typeface="+mj-lt"/>
            </a:endParaRPr>
          </a:p>
        </p:txBody>
      </p:sp>
      <p:pic>
        <p:nvPicPr>
          <p:cNvPr id="34" name="Picture 2" descr="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t="1" r="14486" b="38012"/>
          <a:stretch/>
        </p:blipFill>
        <p:spPr bwMode="auto">
          <a:xfrm>
            <a:off x="390487" y="5601615"/>
            <a:ext cx="776896" cy="48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244600" y="5562600"/>
            <a:ext cx="331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Промышленный комплекс Республики Татарстан</a:t>
            </a:r>
          </a:p>
        </p:txBody>
      </p:sp>
      <p:pic>
        <p:nvPicPr>
          <p:cNvPr id="36" name="Picture 2" descr="https://nn-now.ru/wp-content/uploads/2019/08/5gerb_41.jpg">
            <a:extLst>
              <a:ext uri="{FF2B5EF4-FFF2-40B4-BE49-F238E27FC236}">
                <a16:creationId xmlns:a16="http://schemas.microsoft.com/office/drawing/2014/main" id="{B8E4961F-443E-4CF4-B073-8A01E271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3560" r="12700"/>
          <a:stretch>
            <a:fillRect/>
          </a:stretch>
        </p:blipFill>
        <p:spPr bwMode="auto">
          <a:xfrm>
            <a:off x="7746273" y="5597253"/>
            <a:ext cx="583440" cy="540000"/>
          </a:xfrm>
          <a:prstGeom prst="ellipse">
            <a:avLst/>
          </a:prstGeom>
          <a:noFill/>
        </p:spPr>
      </p:pic>
      <p:pic>
        <p:nvPicPr>
          <p:cNvPr id="37" name="Picture 4" descr="https://cctke.ru/uploads/images/e6f49523b4b2a9e7c9b8c854651a4c0a.jpg">
            <a:extLst>
              <a:ext uri="{FF2B5EF4-FFF2-40B4-BE49-F238E27FC236}">
                <a16:creationId xmlns:a16="http://schemas.microsoft.com/office/drawing/2014/main" id="{470E383A-D325-452E-BF4D-234986FA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4766" t="2186" r="15298" b="24236"/>
          <a:stretch>
            <a:fillRect/>
          </a:stretch>
        </p:blipFill>
        <p:spPr bwMode="auto">
          <a:xfrm>
            <a:off x="4787687" y="5571853"/>
            <a:ext cx="513270" cy="540000"/>
          </a:xfrm>
          <a:prstGeom prst="ellipse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5444067" y="5664200"/>
            <a:ext cx="193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/>
              <a:t>Ростехнадзор</a:t>
            </a:r>
            <a:endParaRPr lang="ru-RU" sz="1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8610599" y="5681133"/>
            <a:ext cx="2472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/>
              <a:t>Росприроднадзор</a:t>
            </a:r>
            <a:endParaRPr lang="ru-RU" sz="1400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684376" y="287461"/>
            <a:ext cx="8823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876A7E"/>
                </a:solidFill>
                <a:latin typeface="Impact" panose="020B0806030902050204" pitchFamily="34" charset="0"/>
              </a:rPr>
              <a:t>Центр промышленной и экологической безопасности</a:t>
            </a:r>
          </a:p>
        </p:txBody>
      </p:sp>
      <p:sp>
        <p:nvSpPr>
          <p:cNvPr id="41" name="Holder 4">
            <a:extLst>
              <a:ext uri="{FF2B5EF4-FFF2-40B4-BE49-F238E27FC236}">
                <a16:creationId xmlns:a16="http://schemas.microsoft.com/office/drawing/2014/main" id="{2C50A4A8-EF7B-40E3-83E7-0E2EA3BA5186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8818A06-6781-4B02-A256-522C4C76BE52}" type="slidenum">
              <a:rPr lang="ru-RU" altLang="ru-RU">
                <a:solidFill>
                  <a:srgbClr val="ABA839"/>
                </a:solidFill>
                <a:latin typeface="Impact" panose="020B0806030902050204" pitchFamily="34" charset="0"/>
              </a:rPr>
              <a:pPr algn="r" eaLnBrk="1" hangingPunct="1"/>
              <a:t>17</a:t>
            </a:fld>
            <a:endParaRPr lang="ru-RU" altLang="ru-RU">
              <a:solidFill>
                <a:srgbClr val="ABA839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257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81842B3F-3ED9-4E5D-A0AB-FE84279C0B37}"/>
              </a:ext>
            </a:extLst>
          </p:cNvPr>
          <p:cNvSpPr txBox="1"/>
          <p:nvPr/>
        </p:nvSpPr>
        <p:spPr>
          <a:xfrm>
            <a:off x="857867" y="1041823"/>
            <a:ext cx="11063996" cy="921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600" dirty="0">
                <a:solidFill>
                  <a:srgbClr val="ABA839"/>
                </a:solidFill>
                <a:latin typeface="+mj-lt"/>
                <a:ea typeface="Verdana" panose="020B0604030504040204" pitchFamily="34" charset="0"/>
              </a:rPr>
              <a:t>Цель  программы:</a:t>
            </a:r>
          </a:p>
          <a:p>
            <a:pPr marL="285750" lvl="1" indent="-28575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 dirty="0">
                <a:solidFill>
                  <a:schemeClr val="dk1"/>
                </a:solidFill>
                <a:latin typeface="Century Gothic"/>
              </a:rPr>
              <a:t>Формирование группы университетов – национальных лидеров развития научных знаний, территориального и технологического развития экономики, создателей лучших практик в научно-исследовательской, образовательной и инновационной деятельности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63EB747-A07B-4158-B526-F86BF6A46FA4}"/>
              </a:ext>
            </a:extLst>
          </p:cNvPr>
          <p:cNvSpPr/>
          <p:nvPr/>
        </p:nvSpPr>
        <p:spPr>
          <a:xfrm>
            <a:off x="2622133" y="67401"/>
            <a:ext cx="694773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2700" dirty="0">
                <a:solidFill>
                  <a:srgbClr val="ABA839"/>
                </a:solidFill>
                <a:latin typeface="Impact" panose="020B0806030902050204" pitchFamily="34" charset="0"/>
              </a:rPr>
              <a:t>Программа стратегического </a:t>
            </a:r>
          </a:p>
          <a:p>
            <a:r>
              <a:rPr lang="ru-RU" sz="2700" dirty="0">
                <a:solidFill>
                  <a:srgbClr val="ABA839"/>
                </a:solidFill>
                <a:latin typeface="Impact" panose="020B0806030902050204" pitchFamily="34" charset="0"/>
              </a:rPr>
              <a:t>академического лидерства Приоритет-2030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0557A64-F5EA-4E95-8924-E26487A5337A}"/>
              </a:ext>
            </a:extLst>
          </p:cNvPr>
          <p:cNvGrpSpPr/>
          <p:nvPr/>
        </p:nvGrpSpPr>
        <p:grpSpPr>
          <a:xfrm>
            <a:off x="1025802" y="1924631"/>
            <a:ext cx="10982179" cy="4593154"/>
            <a:chOff x="1025802" y="2370516"/>
            <a:chExt cx="10982179" cy="4593154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AACBCC27-EB34-460A-836E-73F6D6614AC2}"/>
                </a:ext>
              </a:extLst>
            </p:cNvPr>
            <p:cNvGrpSpPr/>
            <p:nvPr/>
          </p:nvGrpSpPr>
          <p:grpSpPr>
            <a:xfrm>
              <a:off x="1735028" y="3038918"/>
              <a:ext cx="8719733" cy="1273659"/>
              <a:chOff x="1735028" y="3115118"/>
              <a:chExt cx="8719733" cy="1273659"/>
            </a:xfrm>
          </p:grpSpPr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BCAC526E-AA35-43C4-92A0-DCC20E80DA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6097" y="3751947"/>
                <a:ext cx="2519419" cy="0"/>
              </a:xfrm>
              <a:prstGeom prst="line">
                <a:avLst/>
              </a:prstGeom>
              <a:ln w="19050" cap="rnd">
                <a:solidFill>
                  <a:srgbClr val="ABA839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BEF008C7-0AA9-4982-97CD-9966FF65E9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74756" y="3751947"/>
                <a:ext cx="2918444" cy="2062"/>
              </a:xfrm>
              <a:prstGeom prst="line">
                <a:avLst/>
              </a:prstGeom>
              <a:ln w="19050" cap="rnd">
                <a:solidFill>
                  <a:srgbClr val="735A6B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Полилиния: фигура 99">
                <a:extLst>
                  <a:ext uri="{FF2B5EF4-FFF2-40B4-BE49-F238E27FC236}">
                    <a16:creationId xmlns:a16="http://schemas.microsoft.com/office/drawing/2014/main" id="{EFD5329F-5962-4AEA-B4B5-82D2EE26E104}"/>
                  </a:ext>
                </a:extLst>
              </p:cNvPr>
              <p:cNvSpPr/>
              <p:nvPr/>
            </p:nvSpPr>
            <p:spPr>
              <a:xfrm rot="16200000" flipH="1">
                <a:off x="9109123" y="3043139"/>
                <a:ext cx="1273659" cy="1417617"/>
              </a:xfrm>
              <a:custGeom>
                <a:avLst/>
                <a:gdLst>
                  <a:gd name="connsiteX0" fmla="*/ 0 w 912159"/>
                  <a:gd name="connsiteY0" fmla="*/ 396789 h 793578"/>
                  <a:gd name="connsiteX1" fmla="*/ 198395 w 912159"/>
                  <a:gd name="connsiteY1" fmla="*/ 0 h 793578"/>
                  <a:gd name="connsiteX2" fmla="*/ 713765 w 912159"/>
                  <a:gd name="connsiteY2" fmla="*/ 0 h 793578"/>
                  <a:gd name="connsiteX3" fmla="*/ 912159 w 912159"/>
                  <a:gd name="connsiteY3" fmla="*/ 396789 h 793578"/>
                  <a:gd name="connsiteX4" fmla="*/ 713765 w 912159"/>
                  <a:gd name="connsiteY4" fmla="*/ 793578 h 793578"/>
                  <a:gd name="connsiteX5" fmla="*/ 198395 w 912159"/>
                  <a:gd name="connsiteY5" fmla="*/ 793578 h 793578"/>
                  <a:gd name="connsiteX6" fmla="*/ 0 w 912159"/>
                  <a:gd name="connsiteY6" fmla="*/ 396789 h 793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2159" h="793578">
                    <a:moveTo>
                      <a:pt x="456079" y="0"/>
                    </a:moveTo>
                    <a:lnTo>
                      <a:pt x="912158" y="172604"/>
                    </a:lnTo>
                    <a:lnTo>
                      <a:pt x="912158" y="620975"/>
                    </a:lnTo>
                    <a:lnTo>
                      <a:pt x="456080" y="793578"/>
                    </a:lnTo>
                    <a:lnTo>
                      <a:pt x="1" y="620975"/>
                    </a:lnTo>
                    <a:lnTo>
                      <a:pt x="1" y="172604"/>
                    </a:lnTo>
                    <a:lnTo>
                      <a:pt x="456079" y="0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rgbClr val="6A5262"/>
                </a:solidFill>
              </a:ln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square" lIns="218916" tIns="237396" rIns="218917" bIns="237395" numCol="1" spcCol="1270" anchor="ctr" anchorCtr="0">
                <a:noAutofit/>
              </a:bodyPr>
              <a:lstStyle/>
              <a:p>
                <a:pPr marL="0" lvl="0" indent="0" algn="ctr" defTabSz="1111250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  <a:buNone/>
                </a:pPr>
                <a:endParaRPr lang="ru-RU" sz="2000" kern="1200" dirty="0">
                  <a:ln>
                    <a:solidFill>
                      <a:srgbClr val="D3D3D3"/>
                    </a:solidFill>
                  </a:ln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0" name="Полилиния: фигура 99">
                <a:extLst>
                  <a:ext uri="{FF2B5EF4-FFF2-40B4-BE49-F238E27FC236}">
                    <a16:creationId xmlns:a16="http://schemas.microsoft.com/office/drawing/2014/main" id="{770D7DEB-3762-4C5B-ADE0-949DEA938F2F}"/>
                  </a:ext>
                </a:extLst>
              </p:cNvPr>
              <p:cNvSpPr/>
              <p:nvPr/>
            </p:nvSpPr>
            <p:spPr>
              <a:xfrm rot="16200000" flipH="1">
                <a:off x="5230714" y="3043139"/>
                <a:ext cx="1273659" cy="1417617"/>
              </a:xfrm>
              <a:custGeom>
                <a:avLst/>
                <a:gdLst>
                  <a:gd name="connsiteX0" fmla="*/ 0 w 912159"/>
                  <a:gd name="connsiteY0" fmla="*/ 396789 h 793578"/>
                  <a:gd name="connsiteX1" fmla="*/ 198395 w 912159"/>
                  <a:gd name="connsiteY1" fmla="*/ 0 h 793578"/>
                  <a:gd name="connsiteX2" fmla="*/ 713765 w 912159"/>
                  <a:gd name="connsiteY2" fmla="*/ 0 h 793578"/>
                  <a:gd name="connsiteX3" fmla="*/ 912159 w 912159"/>
                  <a:gd name="connsiteY3" fmla="*/ 396789 h 793578"/>
                  <a:gd name="connsiteX4" fmla="*/ 713765 w 912159"/>
                  <a:gd name="connsiteY4" fmla="*/ 793578 h 793578"/>
                  <a:gd name="connsiteX5" fmla="*/ 198395 w 912159"/>
                  <a:gd name="connsiteY5" fmla="*/ 793578 h 793578"/>
                  <a:gd name="connsiteX6" fmla="*/ 0 w 912159"/>
                  <a:gd name="connsiteY6" fmla="*/ 396789 h 793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2159" h="793578">
                    <a:moveTo>
                      <a:pt x="456079" y="0"/>
                    </a:moveTo>
                    <a:lnTo>
                      <a:pt x="912158" y="172604"/>
                    </a:lnTo>
                    <a:lnTo>
                      <a:pt x="912158" y="620975"/>
                    </a:lnTo>
                    <a:lnTo>
                      <a:pt x="456080" y="793578"/>
                    </a:lnTo>
                    <a:lnTo>
                      <a:pt x="1" y="620975"/>
                    </a:lnTo>
                    <a:lnTo>
                      <a:pt x="1" y="172604"/>
                    </a:lnTo>
                    <a:lnTo>
                      <a:pt x="456079" y="0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rgbClr val="ABA839"/>
                </a:solidFill>
              </a:ln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square" lIns="218916" tIns="237396" rIns="218917" bIns="237395" numCol="1" spcCol="1270" anchor="ctr" anchorCtr="0">
                <a:noAutofit/>
              </a:bodyPr>
              <a:lstStyle/>
              <a:p>
                <a:pPr marL="0" lvl="0" indent="0" algn="ctr" defTabSz="1111250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  <a:buNone/>
                </a:pPr>
                <a:endParaRPr lang="ru-RU" sz="2000" kern="1200" dirty="0">
                  <a:ln>
                    <a:solidFill>
                      <a:srgbClr val="D3D3D3"/>
                    </a:solidFill>
                  </a:ln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Полилиния: фигура 99">
                <a:extLst>
                  <a:ext uri="{FF2B5EF4-FFF2-40B4-BE49-F238E27FC236}">
                    <a16:creationId xmlns:a16="http://schemas.microsoft.com/office/drawing/2014/main" id="{E5A1D4F4-AC04-4186-ABD6-09B94018ABDF}"/>
                  </a:ext>
                </a:extLst>
              </p:cNvPr>
              <p:cNvSpPr/>
              <p:nvPr/>
            </p:nvSpPr>
            <p:spPr>
              <a:xfrm rot="16200000" flipH="1">
                <a:off x="1807007" y="3043139"/>
                <a:ext cx="1273659" cy="1417617"/>
              </a:xfrm>
              <a:custGeom>
                <a:avLst/>
                <a:gdLst>
                  <a:gd name="connsiteX0" fmla="*/ 0 w 912159"/>
                  <a:gd name="connsiteY0" fmla="*/ 396789 h 793578"/>
                  <a:gd name="connsiteX1" fmla="*/ 198395 w 912159"/>
                  <a:gd name="connsiteY1" fmla="*/ 0 h 793578"/>
                  <a:gd name="connsiteX2" fmla="*/ 713765 w 912159"/>
                  <a:gd name="connsiteY2" fmla="*/ 0 h 793578"/>
                  <a:gd name="connsiteX3" fmla="*/ 912159 w 912159"/>
                  <a:gd name="connsiteY3" fmla="*/ 396789 h 793578"/>
                  <a:gd name="connsiteX4" fmla="*/ 713765 w 912159"/>
                  <a:gd name="connsiteY4" fmla="*/ 793578 h 793578"/>
                  <a:gd name="connsiteX5" fmla="*/ 198395 w 912159"/>
                  <a:gd name="connsiteY5" fmla="*/ 793578 h 793578"/>
                  <a:gd name="connsiteX6" fmla="*/ 0 w 912159"/>
                  <a:gd name="connsiteY6" fmla="*/ 396789 h 793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2159" h="793578">
                    <a:moveTo>
                      <a:pt x="456079" y="0"/>
                    </a:moveTo>
                    <a:lnTo>
                      <a:pt x="912158" y="172604"/>
                    </a:lnTo>
                    <a:lnTo>
                      <a:pt x="912158" y="620975"/>
                    </a:lnTo>
                    <a:lnTo>
                      <a:pt x="456080" y="793578"/>
                    </a:lnTo>
                    <a:lnTo>
                      <a:pt x="1" y="620975"/>
                    </a:lnTo>
                    <a:lnTo>
                      <a:pt x="1" y="172604"/>
                    </a:lnTo>
                    <a:lnTo>
                      <a:pt x="456079" y="0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rgbClr val="ABA839"/>
                </a:solidFill>
              </a:ln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square" lIns="218916" tIns="237396" rIns="218917" bIns="237395" numCol="1" spcCol="1270" anchor="ctr" anchorCtr="0">
                <a:noAutofit/>
              </a:bodyPr>
              <a:lstStyle/>
              <a:p>
                <a:pPr marL="0" lvl="0" indent="0" algn="ctr" defTabSz="1111250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  <a:buNone/>
                </a:pPr>
                <a:endParaRPr lang="ru-RU" sz="2000" kern="1200" dirty="0">
                  <a:ln>
                    <a:solidFill>
                      <a:srgbClr val="D3D3D3"/>
                    </a:solidFill>
                  </a:ln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728ADBC0-0F80-4A0B-957F-FFC69077E202}"/>
                </a:ext>
              </a:extLst>
            </p:cNvPr>
            <p:cNvGrpSpPr/>
            <p:nvPr/>
          </p:nvGrpSpPr>
          <p:grpSpPr>
            <a:xfrm>
              <a:off x="1025802" y="2370516"/>
              <a:ext cx="10982179" cy="4593154"/>
              <a:chOff x="316649" y="900943"/>
              <a:chExt cx="11243982" cy="4742940"/>
            </a:xfrm>
          </p:grpSpPr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A2E3387C-A60A-4F32-AE17-6B5037319966}"/>
                  </a:ext>
                </a:extLst>
              </p:cNvPr>
              <p:cNvSpPr/>
              <p:nvPr/>
            </p:nvSpPr>
            <p:spPr>
              <a:xfrm>
                <a:off x="8310113" y="1860029"/>
                <a:ext cx="1869128" cy="838770"/>
              </a:xfrm>
              <a:prstGeom prst="rect">
                <a:avLst/>
              </a:prstGeom>
              <a:noFill/>
              <a:ln w="57150">
                <a:noFill/>
              </a:ln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none" lIns="218916" tIns="237396" rIns="218917" bIns="237395" numCol="1" spcCol="127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600" dirty="0">
                    <a:solidFill>
                      <a:schemeClr val="tx1"/>
                    </a:solidFill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Октябрь 2021</a:t>
                </a:r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806C7499-2281-44E7-BC99-05CFA32155F0}"/>
                  </a:ext>
                </a:extLst>
              </p:cNvPr>
              <p:cNvSpPr/>
              <p:nvPr/>
            </p:nvSpPr>
            <p:spPr>
              <a:xfrm>
                <a:off x="4339248" y="1860029"/>
                <a:ext cx="1869128" cy="838770"/>
              </a:xfrm>
              <a:prstGeom prst="rect">
                <a:avLst/>
              </a:prstGeom>
              <a:noFill/>
              <a:ln w="57150">
                <a:noFill/>
              </a:ln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none" lIns="218916" tIns="237396" rIns="218917" bIns="237395" numCol="1" spcCol="127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600" dirty="0">
                    <a:solidFill>
                      <a:schemeClr val="tx1"/>
                    </a:solidFill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Сентябрь 2021</a:t>
                </a:r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DAC61C93-28F6-4F7C-90A5-F763CA5AEC3E}"/>
                  </a:ext>
                </a:extLst>
              </p:cNvPr>
              <p:cNvSpPr/>
              <p:nvPr/>
            </p:nvSpPr>
            <p:spPr>
              <a:xfrm>
                <a:off x="833924" y="1860029"/>
                <a:ext cx="1869128" cy="838770"/>
              </a:xfrm>
              <a:prstGeom prst="rect">
                <a:avLst/>
              </a:prstGeom>
              <a:noFill/>
              <a:ln w="57150">
                <a:noFill/>
              </a:ln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none" lIns="218916" tIns="237396" rIns="218917" bIns="237395" numCol="1" spcCol="127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600" dirty="0">
                    <a:solidFill>
                      <a:schemeClr val="tx1"/>
                    </a:solidFill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Июнь 2021</a:t>
                </a:r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8AD7D2F0-C67F-43E7-88B8-F8780D49FD21}"/>
                  </a:ext>
                </a:extLst>
              </p:cNvPr>
              <p:cNvSpPr/>
              <p:nvPr/>
            </p:nvSpPr>
            <p:spPr>
              <a:xfrm>
                <a:off x="996012" y="917346"/>
                <a:ext cx="1544952" cy="931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200" dirty="0">
                    <a:solidFill>
                      <a:srgbClr val="ABA839"/>
                    </a:solidFill>
                    <a:latin typeface="+mj-lt"/>
                    <a:ea typeface="Verdana" panose="020B0604030504040204" pitchFamily="34" charset="0"/>
                  </a:rPr>
                  <a:t>Объявление конкурсного отбора</a:t>
                </a:r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8AEF6E8A-B218-4CA7-94E6-475E4B9303E4}"/>
                  </a:ext>
                </a:extLst>
              </p:cNvPr>
              <p:cNvSpPr/>
              <p:nvPr/>
            </p:nvSpPr>
            <p:spPr>
              <a:xfrm>
                <a:off x="3884695" y="900943"/>
                <a:ext cx="2778235" cy="931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200" dirty="0">
                    <a:solidFill>
                      <a:srgbClr val="ABA839"/>
                    </a:solidFill>
                    <a:latin typeface="+mj-lt"/>
                    <a:ea typeface="Verdana" panose="020B0604030504040204" pitchFamily="34" charset="0"/>
                  </a:rPr>
                  <a:t>Заседание Комиссии Минобрнауки России по утверждению получателей базовой части гранта</a:t>
                </a:r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A5A1703E-8FA4-41C5-92A7-30283FFA5BA0}"/>
                  </a:ext>
                </a:extLst>
              </p:cNvPr>
              <p:cNvSpPr/>
              <p:nvPr/>
            </p:nvSpPr>
            <p:spPr>
              <a:xfrm>
                <a:off x="7949084" y="917346"/>
                <a:ext cx="2591187" cy="931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200" dirty="0">
                    <a:solidFill>
                      <a:srgbClr val="6A5262"/>
                    </a:solidFill>
                    <a:latin typeface="+mj-lt"/>
                    <a:ea typeface="Verdana" panose="020B0604030504040204" pitchFamily="34" charset="0"/>
                  </a:rPr>
                  <a:t>Заседание Совета по утверждению получателей специальной части гранта</a:t>
                </a:r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28636F80-DE53-47B2-BC8B-BEDBA88F1785}"/>
                  </a:ext>
                </a:extLst>
              </p:cNvPr>
              <p:cNvSpPr/>
              <p:nvPr/>
            </p:nvSpPr>
            <p:spPr>
              <a:xfrm>
                <a:off x="316649" y="2994601"/>
                <a:ext cx="2903679" cy="931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600" dirty="0"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191</a:t>
                </a:r>
                <a:r>
                  <a:rPr lang="ru-RU" sz="1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1200" dirty="0">
                    <a:ea typeface="Verdana" panose="020B0604030504040204" pitchFamily="34" charset="0"/>
                  </a:rPr>
                  <a:t>вуз подал заявку на участие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endParaRPr lang="ru-RU" sz="1200" dirty="0">
                  <a:ea typeface="Verdana" panose="020B0604030504040204" pitchFamily="34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200" dirty="0">
                    <a:ea typeface="Verdana" panose="020B0604030504040204" pitchFamily="34" charset="0"/>
                  </a:rPr>
                  <a:t>прошли формальную экспертизу </a:t>
                </a:r>
                <a:r>
                  <a:rPr lang="ru-RU" sz="1600" dirty="0">
                    <a:solidFill>
                      <a:srgbClr val="735A6B"/>
                    </a:solidFill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186</a:t>
                </a:r>
                <a:r>
                  <a:rPr lang="ru-RU" sz="1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1200" dirty="0">
                    <a:ea typeface="Verdana" panose="020B0604030504040204" pitchFamily="34" charset="0"/>
                  </a:rPr>
                  <a:t>вузов</a:t>
                </a:r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8B859225-E7DE-4496-A858-9257B06E90C0}"/>
                  </a:ext>
                </a:extLst>
              </p:cNvPr>
              <p:cNvSpPr/>
              <p:nvPr/>
            </p:nvSpPr>
            <p:spPr>
              <a:xfrm>
                <a:off x="3836763" y="2994601"/>
                <a:ext cx="2874099" cy="931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600" dirty="0"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106</a:t>
                </a:r>
                <a:r>
                  <a:rPr lang="ru-RU" sz="1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1200" dirty="0">
                    <a:ea typeface="Verdana" panose="020B0604030504040204" pitchFamily="34" charset="0"/>
                  </a:rPr>
                  <a:t>вузов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200" dirty="0">
                    <a:ea typeface="Verdana" panose="020B0604030504040204" pitchFamily="34" charset="0"/>
                  </a:rPr>
                  <a:t>получили базовую часть гранта в размере</a:t>
                </a:r>
                <a:r>
                  <a:rPr lang="ru-RU" sz="1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1600" dirty="0">
                    <a:solidFill>
                      <a:srgbClr val="735A6B"/>
                    </a:solidFill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100</a:t>
                </a:r>
                <a:r>
                  <a:rPr lang="ru-RU" sz="1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1200" dirty="0">
                    <a:ea typeface="Verdana" panose="020B0604030504040204" pitchFamily="34" charset="0"/>
                  </a:rPr>
                  <a:t>млн. руб.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endParaRPr lang="ru-RU" sz="1200" dirty="0">
                  <a:ea typeface="Verdana" panose="020B0604030504040204" pitchFamily="34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200" dirty="0">
                    <a:ea typeface="Verdana" panose="020B0604030504040204" pitchFamily="34" charset="0"/>
                  </a:rPr>
                  <a:t>Из них</a:t>
                </a:r>
                <a:r>
                  <a:rPr lang="ru-RU" sz="1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1600" dirty="0"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54</a:t>
                </a:r>
                <a:r>
                  <a:rPr lang="ru-RU" sz="1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1200" dirty="0">
                    <a:ea typeface="Verdana" panose="020B0604030504040204" pitchFamily="34" charset="0"/>
                  </a:rPr>
                  <a:t>вуза допущены 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200" dirty="0">
                    <a:ea typeface="Verdana" panose="020B0604030504040204" pitchFamily="34" charset="0"/>
                  </a:rPr>
                  <a:t>до 2 этапа защиты на Совете</a:t>
                </a:r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5E56274F-549D-4D35-AD98-DDB000AFCA0B}"/>
                  </a:ext>
                </a:extLst>
              </p:cNvPr>
              <p:cNvSpPr/>
              <p:nvPr/>
            </p:nvSpPr>
            <p:spPr>
              <a:xfrm>
                <a:off x="7247919" y="3037718"/>
                <a:ext cx="3993519" cy="562001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600" dirty="0">
                    <a:solidFill>
                      <a:srgbClr val="735A6B"/>
                    </a:solidFill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46</a:t>
                </a:r>
                <a:r>
                  <a:rPr lang="ru-RU" sz="1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1200" dirty="0">
                    <a:ea typeface="Verdana" panose="020B0604030504040204" pitchFamily="34" charset="0"/>
                  </a:rPr>
                  <a:t>вузов получили специальную часть гранта</a:t>
                </a:r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D8F538CA-8593-4300-87FC-A0D72D6ACBE3}"/>
                  </a:ext>
                </a:extLst>
              </p:cNvPr>
              <p:cNvSpPr/>
              <p:nvPr/>
            </p:nvSpPr>
            <p:spPr>
              <a:xfrm>
                <a:off x="6889466" y="3810078"/>
                <a:ext cx="2379710" cy="562003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200" dirty="0">
                    <a:ea typeface="Verdana" panose="020B0604030504040204" pitchFamily="34" charset="0"/>
                  </a:rPr>
                  <a:t>Трек 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200" dirty="0">
                    <a:ea typeface="Verdana" panose="020B0604030504040204" pitchFamily="34" charset="0"/>
                  </a:rPr>
                  <a:t>«Исследовательское лидерство»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endParaRPr lang="ru-RU" sz="1200" dirty="0">
                  <a:ea typeface="Verdana" panose="020B0604030504040204" pitchFamily="34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600" dirty="0"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18</a:t>
                </a:r>
                <a:r>
                  <a:rPr lang="ru-RU" sz="1200" dirty="0">
                    <a:ea typeface="Verdana" panose="020B0604030504040204" pitchFamily="34" charset="0"/>
                  </a:rPr>
                  <a:t> вузов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200" dirty="0">
                    <a:ea typeface="Verdana" panose="020B0604030504040204" pitchFamily="34" charset="0"/>
                  </a:rPr>
                  <a:t>(доля региональных 39%)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endParaRPr lang="ru-RU" sz="1200" dirty="0">
                  <a:ea typeface="Verdana" panose="020B0604030504040204" pitchFamily="34" charset="0"/>
                </a:endParaRPr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02FC0BB4-9F43-44C3-92BD-05985444D4DE}"/>
                  </a:ext>
                </a:extLst>
              </p:cNvPr>
              <p:cNvSpPr/>
              <p:nvPr/>
            </p:nvSpPr>
            <p:spPr>
              <a:xfrm>
                <a:off x="9138379" y="3805657"/>
                <a:ext cx="2379710" cy="562003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200" dirty="0">
                    <a:ea typeface="Verdana" panose="020B0604030504040204" pitchFamily="34" charset="0"/>
                  </a:rPr>
                  <a:t>Трек 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200" dirty="0">
                    <a:ea typeface="Verdana" panose="020B0604030504040204" pitchFamily="34" charset="0"/>
                  </a:rPr>
                  <a:t>«Территориальное и(или) отраслевое лидерство»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endParaRPr lang="ru-RU" sz="1200" dirty="0">
                  <a:ea typeface="Verdana" panose="020B0604030504040204" pitchFamily="34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600" dirty="0"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28</a:t>
                </a:r>
                <a:r>
                  <a:rPr lang="ru-RU" sz="1200" dirty="0">
                    <a:ea typeface="Verdana" panose="020B0604030504040204" pitchFamily="34" charset="0"/>
                  </a:rPr>
                  <a:t> вузов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200" dirty="0">
                    <a:ea typeface="Verdana" panose="020B0604030504040204" pitchFamily="34" charset="0"/>
                  </a:rPr>
                  <a:t>(доля региональных 75%)</a:t>
                </a:r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3843F318-E8BA-4088-B232-D40F89D9DD21}"/>
                  </a:ext>
                </a:extLst>
              </p:cNvPr>
              <p:cNvSpPr/>
              <p:nvPr/>
            </p:nvSpPr>
            <p:spPr>
              <a:xfrm>
                <a:off x="6710862" y="5081881"/>
                <a:ext cx="4849769" cy="562002"/>
              </a:xfrm>
              <a:prstGeom prst="rect">
                <a:avLst/>
              </a:prstGeom>
              <a:noFill/>
            </p:spPr>
            <p:txBody>
              <a:bodyPr wrap="square" numCol="3" spcCol="180000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группа 1 –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1100" dirty="0"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994 млн. руб.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endParaRPr lang="ru-RU" sz="11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группа 2 –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1100" dirty="0"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426 млн. руб.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endParaRPr lang="ru-RU" sz="1100" dirty="0">
                  <a:latin typeface="+mj-lt"/>
                  <a:ea typeface="Verdana" panose="020B0604030504040204" pitchFamily="34" charset="0"/>
                  <a:cs typeface="Tahoma" panose="020B0604030504040204" pitchFamily="34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группа 3 –</a:t>
                </a:r>
              </a:p>
              <a:p>
                <a:pPr algn="ctr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ru-RU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1100" dirty="0"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142 млн. руб. </a:t>
                </a:r>
                <a:endParaRPr lang="ru-RU" sz="1600" dirty="0">
                  <a:latin typeface="+mj-lt"/>
                  <a:ea typeface="Verdan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BF9B4AB-4BBE-40B9-911C-6C2DDB62C2AD}"/>
              </a:ext>
            </a:extLst>
          </p:cNvPr>
          <p:cNvGrpSpPr/>
          <p:nvPr/>
        </p:nvGrpSpPr>
        <p:grpSpPr>
          <a:xfrm>
            <a:off x="8728404" y="4365088"/>
            <a:ext cx="2035091" cy="263605"/>
            <a:chOff x="8124893" y="4365088"/>
            <a:chExt cx="2886486" cy="372524"/>
          </a:xfrm>
        </p:grpSpPr>
        <p:cxnSp>
          <p:nvCxnSpPr>
            <p:cNvPr id="53" name="Прямая со стрелкой 35">
              <a:extLst>
                <a:ext uri="{FF2B5EF4-FFF2-40B4-BE49-F238E27FC236}">
                  <a16:creationId xmlns:a16="http://schemas.microsoft.com/office/drawing/2014/main" id="{F51AC0C0-9675-40B8-ABB7-35AD166BF8E4}"/>
                </a:ext>
              </a:extLst>
            </p:cNvPr>
            <p:cNvCxnSpPr>
              <a:cxnSpLocks/>
            </p:cNvCxnSpPr>
            <p:nvPr/>
          </p:nvCxnSpPr>
          <p:spPr>
            <a:xfrm>
              <a:off x="9602076" y="4365088"/>
              <a:ext cx="1409303" cy="372524"/>
            </a:xfrm>
            <a:prstGeom prst="bentConnector2">
              <a:avLst/>
            </a:prstGeom>
            <a:ln w="19050" cap="rnd">
              <a:solidFill>
                <a:srgbClr val="ABA839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35">
              <a:extLst>
                <a:ext uri="{FF2B5EF4-FFF2-40B4-BE49-F238E27FC236}">
                  <a16:creationId xmlns:a16="http://schemas.microsoft.com/office/drawing/2014/main" id="{4EF97C19-D176-4398-9A5E-4BD512AF85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4893" y="4365088"/>
              <a:ext cx="1409303" cy="372524"/>
            </a:xfrm>
            <a:prstGeom prst="bentConnector2">
              <a:avLst/>
            </a:prstGeom>
            <a:ln w="19050" cap="rnd">
              <a:solidFill>
                <a:srgbClr val="ABA839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Holder 4">
            <a:extLst>
              <a:ext uri="{FF2B5EF4-FFF2-40B4-BE49-F238E27FC236}">
                <a16:creationId xmlns:a16="http://schemas.microsoft.com/office/drawing/2014/main" id="{135EBCAC-34F3-44A5-8F22-3A69CCF28636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8818A06-6781-4B02-A256-522C4C76BE52}" type="slidenum">
              <a:rPr lang="ru-RU" altLang="ru-RU">
                <a:solidFill>
                  <a:srgbClr val="ABA839"/>
                </a:solidFill>
                <a:latin typeface="Impact" panose="020B0806030902050204" pitchFamily="34" charset="0"/>
              </a:rPr>
              <a:pPr algn="r" eaLnBrk="1" hangingPunct="1"/>
              <a:t>18</a:t>
            </a:fld>
            <a:endParaRPr lang="ru-RU" altLang="ru-RU">
              <a:solidFill>
                <a:srgbClr val="ABA839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447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8DA7D4C7-76A7-4E75-8608-0C83AE376809}"/>
              </a:ext>
            </a:extLst>
          </p:cNvPr>
          <p:cNvSpPr txBox="1">
            <a:spLocks/>
          </p:cNvSpPr>
          <p:nvPr/>
        </p:nvSpPr>
        <p:spPr>
          <a:xfrm>
            <a:off x="171452" y="340302"/>
            <a:ext cx="10104242" cy="595608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ru-RU" sz="2700" b="0" dirty="0">
                <a:solidFill>
                  <a:srgbClr val="876A7E"/>
                </a:solidFill>
                <a:latin typeface="Impact" panose="020B0806030902050204" pitchFamily="34" charset="0"/>
                <a:ea typeface="+mn-ea"/>
                <a:cs typeface="+mn-cs"/>
              </a:rPr>
              <a:t>Программа развития КНИТУ в «Приоритет-2030»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8EE53F5-1309-4B67-B850-568CF17BD8EC}"/>
              </a:ext>
            </a:extLst>
          </p:cNvPr>
          <p:cNvGrpSpPr/>
          <p:nvPr/>
        </p:nvGrpSpPr>
        <p:grpSpPr>
          <a:xfrm>
            <a:off x="308322" y="868710"/>
            <a:ext cx="11197878" cy="5857887"/>
            <a:chOff x="308322" y="868710"/>
            <a:chExt cx="11636020" cy="608709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8CCE12C-EC75-42A2-9C5D-86E8D5E9DF17}"/>
                </a:ext>
              </a:extLst>
            </p:cNvPr>
            <p:cNvSpPr txBox="1"/>
            <p:nvPr/>
          </p:nvSpPr>
          <p:spPr>
            <a:xfrm>
              <a:off x="8278907" y="868710"/>
              <a:ext cx="2197423" cy="33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>
                  <a:solidFill>
                    <a:srgbClr val="ABA839"/>
                  </a:solidFill>
                  <a:latin typeface="+mj-lt"/>
                  <a:ea typeface="Verdana" panose="020B0604030504040204" pitchFamily="34" charset="0"/>
                  <a:cs typeface="Tahoma" panose="020B0604030504040204" pitchFamily="34" charset="0"/>
                </a:rPr>
                <a:t>Реализуемые проекты</a:t>
              </a:r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6730DFEF-E291-4291-B83C-4261FA2B5022}"/>
                </a:ext>
              </a:extLst>
            </p:cNvPr>
            <p:cNvGrpSpPr/>
            <p:nvPr/>
          </p:nvGrpSpPr>
          <p:grpSpPr>
            <a:xfrm>
              <a:off x="308322" y="1043342"/>
              <a:ext cx="11636020" cy="5912458"/>
              <a:chOff x="308322" y="1043342"/>
              <a:chExt cx="11636020" cy="5912458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3FE750E5-BDEF-4F68-A627-35D5D67C1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322" y="3116550"/>
                <a:ext cx="1013744" cy="109023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D9C4AD-66DD-4B7D-87FC-569F5131C814}"/>
                  </a:ext>
                </a:extLst>
              </p:cNvPr>
              <p:cNvSpPr txBox="1"/>
              <p:nvPr/>
            </p:nvSpPr>
            <p:spPr>
              <a:xfrm>
                <a:off x="7981942" y="1050279"/>
                <a:ext cx="3962397" cy="715646"/>
              </a:xfrm>
              <a:prstGeom prst="round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ru-RU" sz="800" b="1" dirty="0">
                    <a:ea typeface="Verdana" panose="020B0604030504040204" pitchFamily="34" charset="0"/>
                  </a:rPr>
                  <a:t>ЦЕНТР «ПРОМЫШЛЕННОЙ БЕЗОПАСНОСТИ ПРОИЗВОДСТВ ЭКС»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ru-RU" sz="800" b="1" dirty="0">
                    <a:ea typeface="Verdana" panose="020B0604030504040204" pitchFamily="34" charset="0"/>
                  </a:rPr>
                  <a:t>ЦЕНТР МОДЕЛИРОВАНИЯ БЫСТРОПРОТЕКАЮЩИХ ПРОЦЕССОВ И ПРОГНОЗИРОВАНИЯ ПАРАМЕТРОВ ЭКС «ЦИФРОВОЙ ПОЛИГОН» </a:t>
                </a:r>
              </a:p>
            </p:txBody>
          </p:sp>
          <p:sp>
            <p:nvSpPr>
              <p:cNvPr id="12" name="Прямоугольник: скругленные углы 11">
                <a:extLst>
                  <a:ext uri="{FF2B5EF4-FFF2-40B4-BE49-F238E27FC236}">
                    <a16:creationId xmlns:a16="http://schemas.microsoft.com/office/drawing/2014/main" id="{8FA2DAF0-041D-49D9-A153-63A5E5AA1685}"/>
                  </a:ext>
                </a:extLst>
              </p:cNvPr>
              <p:cNvSpPr/>
              <p:nvPr/>
            </p:nvSpPr>
            <p:spPr>
              <a:xfrm>
                <a:off x="7981942" y="2317750"/>
                <a:ext cx="3962397" cy="503341"/>
              </a:xfrm>
              <a:prstGeom prst="round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ru-RU" sz="800" b="1" dirty="0">
                    <a:ea typeface="Verdana" panose="020B0604030504040204" pitchFamily="34" charset="0"/>
                  </a:rPr>
                  <a:t>СОЗДАНИЕ УЧЕБНО-НАУЧНОГО ЦЕНТРА </a:t>
                </a:r>
                <a:r>
                  <a:rPr lang="en-US" sz="800" b="1" dirty="0">
                    <a:ea typeface="Verdana" panose="020B0604030504040204" pitchFamily="34" charset="0"/>
                  </a:rPr>
                  <a:t>KRAUSSMAFFEI </a:t>
                </a:r>
                <a:endParaRPr lang="ru-RU" sz="800" b="1" dirty="0">
                  <a:ea typeface="Verdana" panose="020B060403050404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ru-RU" sz="800" b="1" dirty="0">
                    <a:ea typeface="Verdana" panose="020B0604030504040204" pitchFamily="34" charset="0"/>
                  </a:rPr>
                  <a:t>СОЗДАНИЕ УЧЕБНО-НАУЧНОГО ЦЕНТРА </a:t>
                </a:r>
                <a:r>
                  <a:rPr lang="en-US" sz="800" b="1" dirty="0">
                    <a:ea typeface="Verdana" panose="020B0604030504040204" pitchFamily="34" charset="0"/>
                  </a:rPr>
                  <a:t>BRABENDER</a:t>
                </a:r>
              </a:p>
            </p:txBody>
          </p:sp>
          <p:sp>
            <p:nvSpPr>
              <p:cNvPr id="13" name="Прямоугольник: скругленные углы 12">
                <a:extLst>
                  <a:ext uri="{FF2B5EF4-FFF2-40B4-BE49-F238E27FC236}">
                    <a16:creationId xmlns:a16="http://schemas.microsoft.com/office/drawing/2014/main" id="{D50FD051-E683-4F72-9E47-B0B4EB42D994}"/>
                  </a:ext>
                </a:extLst>
              </p:cNvPr>
              <p:cNvSpPr/>
              <p:nvPr/>
            </p:nvSpPr>
            <p:spPr>
              <a:xfrm>
                <a:off x="7964941" y="3331423"/>
                <a:ext cx="3962399" cy="927951"/>
              </a:xfrm>
              <a:prstGeom prst="round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ru-RU" sz="800" b="1" dirty="0">
                    <a:ea typeface="Verdana" panose="020B0604030504040204" pitchFamily="34" charset="0"/>
                  </a:rPr>
                  <a:t>ХИМИЧЕСКИЕ ТЕХНОЛОГИИ РЕАГЕНТОВ И ФУНКЦИОНАЛЬНЫХ ЖИДКОСТЕЙ ДЛЯ ГРП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ru-RU" sz="800" b="1" dirty="0">
                    <a:ea typeface="Verdana" panose="020B0604030504040204" pitchFamily="34" charset="0"/>
                  </a:rPr>
                  <a:t>ЦЕНТР АДДИТИВНЫХ ТЕХНОЛОГИЙ</a:t>
                </a:r>
                <a:endParaRPr lang="en-US" sz="800" b="1" dirty="0">
                  <a:ea typeface="Verdana" panose="020B060403050404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ru-RU" sz="800" b="1" dirty="0">
                    <a:ea typeface="Verdana" panose="020B0604030504040204" pitchFamily="34" charset="0"/>
                  </a:rPr>
                  <a:t>ЦЕНТР БИТУМНЫХ МАТЕРИАЛОВ</a:t>
                </a:r>
                <a:endParaRPr lang="en-US" sz="800" b="1" dirty="0">
                  <a:ea typeface="Verdana" panose="020B0604030504040204" pitchFamily="34" charset="0"/>
                </a:endParaRPr>
              </a:p>
            </p:txBody>
          </p:sp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FC18FAC9-7B7B-4B03-9CFD-CB254D0919D4}"/>
                  </a:ext>
                </a:extLst>
              </p:cNvPr>
              <p:cNvSpPr/>
              <p:nvPr/>
            </p:nvSpPr>
            <p:spPr>
              <a:xfrm>
                <a:off x="7981942" y="4352595"/>
                <a:ext cx="3962399" cy="1140257"/>
              </a:xfrm>
              <a:prstGeom prst="round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ru-RU" sz="800" b="1" dirty="0">
                    <a:ea typeface="Verdana" panose="020B0604030504040204" pitchFamily="34" charset="0"/>
                  </a:rPr>
                  <a:t>ШКОЛА «ТЕХНОЛИДЕР»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ru-RU" sz="800" b="1" dirty="0">
                    <a:ea typeface="Verdana" panose="020B0604030504040204" pitchFamily="34" charset="0"/>
                  </a:rPr>
                  <a:t>РАЗВИТИЕ ДИСТАНЦИОННОГО ОБРАЗОВАНИЯ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ru-RU" sz="800" b="1" dirty="0">
                    <a:ea typeface="Verdana" panose="020B0604030504040204" pitchFamily="34" charset="0"/>
                  </a:rPr>
                  <a:t>СОЗДАНИЕ КОМПЛЕКСНОЙ ПРОФОРИЕНТАЦИОННОЙ ПРОГРАММЫ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ru-RU" sz="800" b="1" dirty="0">
                    <a:ea typeface="Verdana" panose="020B0604030504040204" pitchFamily="34" charset="0"/>
                  </a:rPr>
                  <a:t>ШКОЛА ГЛАВНОГО КОНСТРУКТОРА</a:t>
                </a:r>
              </a:p>
            </p:txBody>
          </p:sp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B893642B-C5F5-4218-ADA4-419F8EA72247}"/>
                  </a:ext>
                </a:extLst>
              </p:cNvPr>
              <p:cNvSpPr/>
              <p:nvPr/>
            </p:nvSpPr>
            <p:spPr>
              <a:xfrm>
                <a:off x="7981943" y="5619422"/>
                <a:ext cx="3962399" cy="1140257"/>
              </a:xfrm>
              <a:prstGeom prst="round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ru-RU" sz="800" b="1" dirty="0">
                    <a:ea typeface="Verdana" panose="020B0604030504040204" pitchFamily="34" charset="0"/>
                  </a:rPr>
                  <a:t>РАЗВИТИЕ «КИБЕРПОЛИГОНА»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ru-RU" sz="800" b="1" dirty="0">
                    <a:ea typeface="Verdana" panose="020B0604030504040204" pitchFamily="34" charset="0"/>
                  </a:rPr>
                  <a:t>МАСШТАБИРУЕМАЯ МОДЕЛЬ ЦИФРОВОГО ХИМИЧЕСКОГО ПРЕДПРИЯТИЯ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ru-RU" sz="800" b="1" dirty="0">
                    <a:ea typeface="Verdana" panose="020B0604030504040204" pitchFamily="34" charset="0"/>
                  </a:rPr>
                  <a:t>УНИВЕРСАЛЬНАЯ ПЛАТФОРМА  «ЦИФРОВОЙ ТЕХНОЛОГ» </a:t>
                </a:r>
                <a:br>
                  <a:rPr lang="ru-RU" sz="800" b="1" dirty="0">
                    <a:ea typeface="Verdana" panose="020B0604030504040204" pitchFamily="34" charset="0"/>
                  </a:rPr>
                </a:br>
                <a:r>
                  <a:rPr lang="ru-RU" sz="800" b="1" dirty="0">
                    <a:ea typeface="Verdana" panose="020B0604030504040204" pitchFamily="34" charset="0"/>
                  </a:rPr>
                  <a:t>(С ПРИМЕНЕНИЕМ ТЕХНОЛОГИИ ИИ)</a:t>
                </a:r>
              </a:p>
            </p:txBody>
          </p:sp>
          <p:cxnSp>
            <p:nvCxnSpPr>
              <p:cNvPr id="16" name="Соединитель: уступ 15">
                <a:extLst>
                  <a:ext uri="{FF2B5EF4-FFF2-40B4-BE49-F238E27FC236}">
                    <a16:creationId xmlns:a16="http://schemas.microsoft.com/office/drawing/2014/main" id="{23637911-5107-424F-88C9-EFF6DFE65E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22067" y="2085280"/>
                <a:ext cx="736489" cy="1576387"/>
              </a:xfrm>
              <a:prstGeom prst="bentConnector2">
                <a:avLst/>
              </a:prstGeom>
              <a:ln w="19050" cap="rnd">
                <a:solidFill>
                  <a:srgbClr val="735A6B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Соединитель: уступ 16">
                <a:extLst>
                  <a:ext uri="{FF2B5EF4-FFF2-40B4-BE49-F238E27FC236}">
                    <a16:creationId xmlns:a16="http://schemas.microsoft.com/office/drawing/2014/main" id="{BE54D1FC-D04B-42E4-9F85-A51E834905CC}"/>
                  </a:ext>
                </a:extLst>
              </p:cNvPr>
              <p:cNvCxnSpPr>
                <a:cxnSpLocks/>
                <a:stCxn id="3" idx="3"/>
              </p:cNvCxnSpPr>
              <p:nvPr/>
            </p:nvCxnSpPr>
            <p:spPr>
              <a:xfrm>
                <a:off x="1322066" y="3661667"/>
                <a:ext cx="736490" cy="1576386"/>
              </a:xfrm>
              <a:prstGeom prst="bentConnector2">
                <a:avLst/>
              </a:prstGeom>
              <a:ln w="19050" cap="rnd">
                <a:solidFill>
                  <a:srgbClr val="735A6B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Соединитель: уступ 20">
                <a:extLst>
                  <a:ext uri="{FF2B5EF4-FFF2-40B4-BE49-F238E27FC236}">
                    <a16:creationId xmlns:a16="http://schemas.microsoft.com/office/drawing/2014/main" id="{6CA2AA8B-3E96-4651-B7AA-B15BCBF01989}"/>
                  </a:ext>
                </a:extLst>
              </p:cNvPr>
              <p:cNvCxnSpPr>
                <a:cxnSpLocks/>
                <a:endCxn id="10" idx="1"/>
              </p:cNvCxnSpPr>
              <p:nvPr/>
            </p:nvCxnSpPr>
            <p:spPr>
              <a:xfrm>
                <a:off x="2896541" y="5629913"/>
                <a:ext cx="656756" cy="489772"/>
              </a:xfrm>
              <a:prstGeom prst="bentConnector3">
                <a:avLst/>
              </a:prstGeom>
              <a:ln w="19050" cap="rnd">
                <a:solidFill>
                  <a:srgbClr val="ABA839"/>
                </a:solidFill>
                <a:prstDash val="sysDot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77D7C6-E14E-405D-A146-0BFD4B725D6E}"/>
                  </a:ext>
                </a:extLst>
              </p:cNvPr>
              <p:cNvSpPr txBox="1"/>
              <p:nvPr/>
            </p:nvSpPr>
            <p:spPr>
              <a:xfrm>
                <a:off x="3561337" y="4029106"/>
                <a:ext cx="4167246" cy="655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00" dirty="0">
                    <a:solidFill>
                      <a:srgbClr val="041A72"/>
                    </a:solidFill>
                  </a:rPr>
                  <a:t>Цель: Ведущий центр передовых междисциплинарных исследований для химической промышленности, смежных отраслей и материаловедения</a:t>
                </a:r>
              </a:p>
              <a:p>
                <a:endParaRPr lang="ru-RU" sz="8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847C7E6-A1B0-4CB3-B97A-B05D7E775A63}"/>
                  </a:ext>
                </a:extLst>
              </p:cNvPr>
              <p:cNvSpPr txBox="1"/>
              <p:nvPr/>
            </p:nvSpPr>
            <p:spPr>
              <a:xfrm>
                <a:off x="3561337" y="5192168"/>
                <a:ext cx="4506816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EA0A2A"/>
                  </a:buClr>
                </a:pPr>
                <a:r>
                  <a:rPr lang="ru-RU" sz="900" dirty="0">
                    <a:solidFill>
                      <a:srgbClr val="041A72"/>
                    </a:solidFill>
                  </a:rPr>
                  <a:t>Цель: Единая открытая платформы выявления, поддержки и сопровождения талантливой молодежи, развитие экосистемы молодежного предпринимательства</a:t>
                </a:r>
                <a:endParaRPr lang="ru-R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endParaRPr lang="ru-RU" sz="800" dirty="0">
                  <a:solidFill>
                    <a:srgbClr val="041A72"/>
                  </a:solidFill>
                </a:endParaRPr>
              </a:p>
              <a:p>
                <a:endParaRPr lang="ru-RU" sz="800" dirty="0"/>
              </a:p>
            </p:txBody>
          </p: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B27B7CF4-87DD-4E7B-8391-95C567085032}"/>
                  </a:ext>
                </a:extLst>
              </p:cNvPr>
              <p:cNvGrpSpPr/>
              <p:nvPr/>
            </p:nvGrpSpPr>
            <p:grpSpPr>
              <a:xfrm>
                <a:off x="3397117" y="1675817"/>
                <a:ext cx="4567824" cy="5279983"/>
                <a:chOff x="3397117" y="1675817"/>
                <a:chExt cx="4567824" cy="5279983"/>
              </a:xfrm>
            </p:grpSpPr>
            <p:grpSp>
              <p:nvGrpSpPr>
                <p:cNvPr id="61" name="Группа 60">
                  <a:extLst>
                    <a:ext uri="{FF2B5EF4-FFF2-40B4-BE49-F238E27FC236}">
                      <a16:creationId xmlns:a16="http://schemas.microsoft.com/office/drawing/2014/main" id="{A70A6C05-E4BE-419C-B5DE-E7BFCE6F2818}"/>
                    </a:ext>
                  </a:extLst>
                </p:cNvPr>
                <p:cNvGrpSpPr/>
                <p:nvPr/>
              </p:nvGrpSpPr>
              <p:grpSpPr>
                <a:xfrm>
                  <a:off x="3397117" y="1675817"/>
                  <a:ext cx="4279543" cy="527701"/>
                  <a:chOff x="3418103" y="1544326"/>
                  <a:chExt cx="3729474" cy="527701"/>
                </a:xfrm>
              </p:grpSpPr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ACEE4BE9-9F5D-432E-858A-4D8B42BD6181}"/>
                      </a:ext>
                    </a:extLst>
                  </p:cNvPr>
                  <p:cNvSpPr txBox="1"/>
                  <p:nvPr/>
                </p:nvSpPr>
                <p:spPr>
                  <a:xfrm>
                    <a:off x="3561336" y="1544326"/>
                    <a:ext cx="3586241" cy="5277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900" dirty="0">
                        <a:solidFill>
                          <a:srgbClr val="041A72"/>
                        </a:solidFill>
                      </a:rPr>
                      <a:t>Цель: Ведущий центр оборонных химических технологий, специализирующийся на обеспечении промышленной и экологической безопасности химических производств</a:t>
                    </a:r>
                    <a:endParaRPr lang="ru-RU" sz="900" dirty="0"/>
                  </a:p>
                </p:txBody>
              </p:sp>
              <p:sp>
                <p:nvSpPr>
                  <p:cNvPr id="52" name="Freeform 37">
                    <a:extLst>
                      <a:ext uri="{FF2B5EF4-FFF2-40B4-BE49-F238E27FC236}">
                        <a16:creationId xmlns:a16="http://schemas.microsoft.com/office/drawing/2014/main" id="{CEB1D21D-8469-4A0F-8205-7035D449AE1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103" y="1597789"/>
                    <a:ext cx="197805" cy="211296"/>
                  </a:xfrm>
                  <a:custGeom>
                    <a:avLst/>
                    <a:gdLst>
                      <a:gd name="T0" fmla="*/ 912 w 1018"/>
                      <a:gd name="T1" fmla="*/ 322 h 1018"/>
                      <a:gd name="T2" fmla="*/ 779 w 1018"/>
                      <a:gd name="T3" fmla="*/ 156 h 1018"/>
                      <a:gd name="T4" fmla="*/ 582 w 1018"/>
                      <a:gd name="T5" fmla="*/ 70 h 1018"/>
                      <a:gd name="T6" fmla="*/ 515 w 1018"/>
                      <a:gd name="T7" fmla="*/ 1 h 1018"/>
                      <a:gd name="T8" fmla="*/ 478 w 1018"/>
                      <a:gd name="T9" fmla="*/ 65 h 1018"/>
                      <a:gd name="T10" fmla="*/ 288 w 1018"/>
                      <a:gd name="T11" fmla="*/ 123 h 1018"/>
                      <a:gd name="T12" fmla="*/ 133 w 1018"/>
                      <a:gd name="T13" fmla="*/ 270 h 1018"/>
                      <a:gd name="T14" fmla="*/ 66 w 1018"/>
                      <a:gd name="T15" fmla="*/ 477 h 1018"/>
                      <a:gd name="T16" fmla="*/ 0 w 1018"/>
                      <a:gd name="T17" fmla="*/ 509 h 1018"/>
                      <a:gd name="T18" fmla="*/ 68 w 1018"/>
                      <a:gd name="T19" fmla="*/ 561 h 1018"/>
                      <a:gd name="T20" fmla="*/ 145 w 1018"/>
                      <a:gd name="T21" fmla="*/ 764 h 1018"/>
                      <a:gd name="T22" fmla="*/ 305 w 1018"/>
                      <a:gd name="T23" fmla="*/ 903 h 1018"/>
                      <a:gd name="T24" fmla="*/ 478 w 1018"/>
                      <a:gd name="T25" fmla="*/ 986 h 1018"/>
                      <a:gd name="T26" fmla="*/ 522 w 1018"/>
                      <a:gd name="T27" fmla="*/ 1015 h 1018"/>
                      <a:gd name="T28" fmla="*/ 601 w 1018"/>
                      <a:gd name="T29" fmla="*/ 944 h 1018"/>
                      <a:gd name="T30" fmla="*/ 795 w 1018"/>
                      <a:gd name="T31" fmla="*/ 850 h 1018"/>
                      <a:gd name="T32" fmla="*/ 921 w 1018"/>
                      <a:gd name="T33" fmla="*/ 678 h 1018"/>
                      <a:gd name="T34" fmla="*/ 998 w 1018"/>
                      <a:gd name="T35" fmla="*/ 539 h 1018"/>
                      <a:gd name="T36" fmla="*/ 1009 w 1018"/>
                      <a:gd name="T37" fmla="*/ 486 h 1018"/>
                      <a:gd name="T38" fmla="*/ 881 w 1018"/>
                      <a:gd name="T39" fmla="*/ 591 h 1018"/>
                      <a:gd name="T40" fmla="*/ 800 w 1018"/>
                      <a:gd name="T41" fmla="*/ 754 h 1018"/>
                      <a:gd name="T42" fmla="*/ 656 w 1018"/>
                      <a:gd name="T43" fmla="*/ 860 h 1018"/>
                      <a:gd name="T44" fmla="*/ 539 w 1018"/>
                      <a:gd name="T45" fmla="*/ 814 h 1018"/>
                      <a:gd name="T46" fmla="*/ 486 w 1018"/>
                      <a:gd name="T47" fmla="*/ 805 h 1018"/>
                      <a:gd name="T48" fmla="*/ 394 w 1018"/>
                      <a:gd name="T49" fmla="*/ 872 h 1018"/>
                      <a:gd name="T50" fmla="*/ 239 w 1018"/>
                      <a:gd name="T51" fmla="*/ 778 h 1018"/>
                      <a:gd name="T52" fmla="*/ 145 w 1018"/>
                      <a:gd name="T53" fmla="*/ 624 h 1018"/>
                      <a:gd name="T54" fmla="*/ 214 w 1018"/>
                      <a:gd name="T55" fmla="*/ 531 h 1018"/>
                      <a:gd name="T56" fmla="*/ 203 w 1018"/>
                      <a:gd name="T57" fmla="*/ 480 h 1018"/>
                      <a:gd name="T58" fmla="*/ 157 w 1018"/>
                      <a:gd name="T59" fmla="*/ 362 h 1018"/>
                      <a:gd name="T60" fmla="*/ 264 w 1018"/>
                      <a:gd name="T61" fmla="*/ 217 h 1018"/>
                      <a:gd name="T62" fmla="*/ 426 w 1018"/>
                      <a:gd name="T63" fmla="*/ 136 h 1018"/>
                      <a:gd name="T64" fmla="*/ 497 w 1018"/>
                      <a:gd name="T65" fmla="*/ 220 h 1018"/>
                      <a:gd name="T66" fmla="*/ 541 w 1018"/>
                      <a:gd name="T67" fmla="*/ 191 h 1018"/>
                      <a:gd name="T68" fmla="*/ 686 w 1018"/>
                      <a:gd name="T69" fmla="*/ 171 h 1018"/>
                      <a:gd name="T70" fmla="*/ 821 w 1018"/>
                      <a:gd name="T71" fmla="*/ 290 h 1018"/>
                      <a:gd name="T72" fmla="*/ 887 w 1018"/>
                      <a:gd name="T73" fmla="*/ 460 h 1018"/>
                      <a:gd name="T74" fmla="*/ 795 w 1018"/>
                      <a:gd name="T75" fmla="*/ 509 h 1018"/>
                      <a:gd name="T76" fmla="*/ 604 w 1018"/>
                      <a:gd name="T77" fmla="*/ 509 h 1018"/>
                      <a:gd name="T78" fmla="*/ 562 w 1018"/>
                      <a:gd name="T79" fmla="*/ 430 h 1018"/>
                      <a:gd name="T80" fmla="*/ 472 w 1018"/>
                      <a:gd name="T81" fmla="*/ 421 h 1018"/>
                      <a:gd name="T82" fmla="*/ 414 w 1018"/>
                      <a:gd name="T83" fmla="*/ 499 h 1018"/>
                      <a:gd name="T84" fmla="*/ 449 w 1018"/>
                      <a:gd name="T85" fmla="*/ 583 h 1018"/>
                      <a:gd name="T86" fmla="*/ 538 w 1018"/>
                      <a:gd name="T87" fmla="*/ 600 h 1018"/>
                      <a:gd name="T88" fmla="*/ 602 w 1018"/>
                      <a:gd name="T89" fmla="*/ 528 h 1018"/>
                      <a:gd name="T90" fmla="*/ 497 w 1018"/>
                      <a:gd name="T91" fmla="*/ 480 h 1018"/>
                      <a:gd name="T92" fmla="*/ 541 w 1018"/>
                      <a:gd name="T93" fmla="*/ 509 h 1018"/>
                      <a:gd name="T94" fmla="*/ 502 w 1018"/>
                      <a:gd name="T95" fmla="*/ 540 h 1018"/>
                      <a:gd name="T96" fmla="*/ 540 w 1018"/>
                      <a:gd name="T97" fmla="*/ 311 h 1018"/>
                      <a:gd name="T98" fmla="*/ 443 w 1018"/>
                      <a:gd name="T99" fmla="*/ 296 h 1018"/>
                      <a:gd name="T100" fmla="*/ 291 w 1018"/>
                      <a:gd name="T101" fmla="*/ 463 h 1018"/>
                      <a:gd name="T102" fmla="*/ 318 w 1018"/>
                      <a:gd name="T103" fmla="*/ 541 h 1018"/>
                      <a:gd name="T104" fmla="*/ 351 w 1018"/>
                      <a:gd name="T105" fmla="*/ 492 h 1018"/>
                      <a:gd name="T106" fmla="*/ 447 w 1018"/>
                      <a:gd name="T107" fmla="*/ 363 h 1018"/>
                      <a:gd name="T108" fmla="*/ 539 w 1018"/>
                      <a:gd name="T109" fmla="*/ 330 h 1018"/>
                      <a:gd name="T110" fmla="*/ 671 w 1018"/>
                      <a:gd name="T111" fmla="*/ 497 h 1018"/>
                      <a:gd name="T112" fmla="*/ 621 w 1018"/>
                      <a:gd name="T113" fmla="*/ 621 h 1018"/>
                      <a:gd name="T114" fmla="*/ 497 w 1018"/>
                      <a:gd name="T115" fmla="*/ 671 h 1018"/>
                      <a:gd name="T116" fmla="*/ 486 w 1018"/>
                      <a:gd name="T117" fmla="*/ 722 h 1018"/>
                      <a:gd name="T118" fmla="*/ 633 w 1018"/>
                      <a:gd name="T119" fmla="*/ 693 h 1018"/>
                      <a:gd name="T120" fmla="*/ 732 w 1018"/>
                      <a:gd name="T121" fmla="*/ 509 h 10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018" h="1018">
                        <a:moveTo>
                          <a:pt x="986" y="477"/>
                        </a:moveTo>
                        <a:lnTo>
                          <a:pt x="953" y="477"/>
                        </a:lnTo>
                        <a:lnTo>
                          <a:pt x="953" y="477"/>
                        </a:lnTo>
                        <a:lnTo>
                          <a:pt x="951" y="456"/>
                        </a:lnTo>
                        <a:lnTo>
                          <a:pt x="947" y="437"/>
                        </a:lnTo>
                        <a:lnTo>
                          <a:pt x="944" y="416"/>
                        </a:lnTo>
                        <a:lnTo>
                          <a:pt x="939" y="397"/>
                        </a:lnTo>
                        <a:lnTo>
                          <a:pt x="934" y="378"/>
                        </a:lnTo>
                        <a:lnTo>
                          <a:pt x="927" y="358"/>
                        </a:lnTo>
                        <a:lnTo>
                          <a:pt x="921" y="340"/>
                        </a:lnTo>
                        <a:lnTo>
                          <a:pt x="912" y="322"/>
                        </a:lnTo>
                        <a:lnTo>
                          <a:pt x="903" y="305"/>
                        </a:lnTo>
                        <a:lnTo>
                          <a:pt x="895" y="288"/>
                        </a:lnTo>
                        <a:lnTo>
                          <a:pt x="884" y="270"/>
                        </a:lnTo>
                        <a:lnTo>
                          <a:pt x="873" y="254"/>
                        </a:lnTo>
                        <a:lnTo>
                          <a:pt x="862" y="238"/>
                        </a:lnTo>
                        <a:lnTo>
                          <a:pt x="850" y="223"/>
                        </a:lnTo>
                        <a:lnTo>
                          <a:pt x="837" y="208"/>
                        </a:lnTo>
                        <a:lnTo>
                          <a:pt x="823" y="194"/>
                        </a:lnTo>
                        <a:lnTo>
                          <a:pt x="809" y="181"/>
                        </a:lnTo>
                        <a:lnTo>
                          <a:pt x="795" y="168"/>
                        </a:lnTo>
                        <a:lnTo>
                          <a:pt x="779" y="156"/>
                        </a:lnTo>
                        <a:lnTo>
                          <a:pt x="764" y="145"/>
                        </a:lnTo>
                        <a:lnTo>
                          <a:pt x="748" y="133"/>
                        </a:lnTo>
                        <a:lnTo>
                          <a:pt x="731" y="123"/>
                        </a:lnTo>
                        <a:lnTo>
                          <a:pt x="714" y="114"/>
                        </a:lnTo>
                        <a:lnTo>
                          <a:pt x="695" y="105"/>
                        </a:lnTo>
                        <a:lnTo>
                          <a:pt x="678" y="98"/>
                        </a:lnTo>
                        <a:lnTo>
                          <a:pt x="659" y="90"/>
                        </a:lnTo>
                        <a:lnTo>
                          <a:pt x="641" y="84"/>
                        </a:lnTo>
                        <a:lnTo>
                          <a:pt x="621" y="78"/>
                        </a:lnTo>
                        <a:lnTo>
                          <a:pt x="601" y="74"/>
                        </a:lnTo>
                        <a:lnTo>
                          <a:pt x="582" y="70"/>
                        </a:lnTo>
                        <a:lnTo>
                          <a:pt x="561" y="68"/>
                        </a:lnTo>
                        <a:lnTo>
                          <a:pt x="541" y="65"/>
                        </a:lnTo>
                        <a:lnTo>
                          <a:pt x="541" y="32"/>
                        </a:lnTo>
                        <a:lnTo>
                          <a:pt x="541" y="32"/>
                        </a:lnTo>
                        <a:lnTo>
                          <a:pt x="540" y="26"/>
                        </a:lnTo>
                        <a:lnTo>
                          <a:pt x="539" y="19"/>
                        </a:lnTo>
                        <a:lnTo>
                          <a:pt x="535" y="14"/>
                        </a:lnTo>
                        <a:lnTo>
                          <a:pt x="531" y="10"/>
                        </a:lnTo>
                        <a:lnTo>
                          <a:pt x="527" y="5"/>
                        </a:lnTo>
                        <a:lnTo>
                          <a:pt x="522" y="2"/>
                        </a:lnTo>
                        <a:lnTo>
                          <a:pt x="515" y="1"/>
                        </a:lnTo>
                        <a:lnTo>
                          <a:pt x="509" y="0"/>
                        </a:lnTo>
                        <a:lnTo>
                          <a:pt x="509" y="0"/>
                        </a:lnTo>
                        <a:lnTo>
                          <a:pt x="502" y="1"/>
                        </a:lnTo>
                        <a:lnTo>
                          <a:pt x="497" y="2"/>
                        </a:lnTo>
                        <a:lnTo>
                          <a:pt x="491" y="5"/>
                        </a:lnTo>
                        <a:lnTo>
                          <a:pt x="486" y="10"/>
                        </a:lnTo>
                        <a:lnTo>
                          <a:pt x="483" y="14"/>
                        </a:lnTo>
                        <a:lnTo>
                          <a:pt x="480" y="19"/>
                        </a:lnTo>
                        <a:lnTo>
                          <a:pt x="478" y="26"/>
                        </a:lnTo>
                        <a:lnTo>
                          <a:pt x="478" y="32"/>
                        </a:lnTo>
                        <a:lnTo>
                          <a:pt x="478" y="65"/>
                        </a:lnTo>
                        <a:lnTo>
                          <a:pt x="478" y="65"/>
                        </a:lnTo>
                        <a:lnTo>
                          <a:pt x="457" y="68"/>
                        </a:lnTo>
                        <a:lnTo>
                          <a:pt x="437" y="70"/>
                        </a:lnTo>
                        <a:lnTo>
                          <a:pt x="416" y="74"/>
                        </a:lnTo>
                        <a:lnTo>
                          <a:pt x="397" y="78"/>
                        </a:lnTo>
                        <a:lnTo>
                          <a:pt x="378" y="84"/>
                        </a:lnTo>
                        <a:lnTo>
                          <a:pt x="358" y="90"/>
                        </a:lnTo>
                        <a:lnTo>
                          <a:pt x="340" y="98"/>
                        </a:lnTo>
                        <a:lnTo>
                          <a:pt x="322" y="105"/>
                        </a:lnTo>
                        <a:lnTo>
                          <a:pt x="305" y="114"/>
                        </a:lnTo>
                        <a:lnTo>
                          <a:pt x="288" y="123"/>
                        </a:lnTo>
                        <a:lnTo>
                          <a:pt x="270" y="133"/>
                        </a:lnTo>
                        <a:lnTo>
                          <a:pt x="254" y="145"/>
                        </a:lnTo>
                        <a:lnTo>
                          <a:pt x="238" y="156"/>
                        </a:lnTo>
                        <a:lnTo>
                          <a:pt x="223" y="168"/>
                        </a:lnTo>
                        <a:lnTo>
                          <a:pt x="208" y="181"/>
                        </a:lnTo>
                        <a:lnTo>
                          <a:pt x="194" y="194"/>
                        </a:lnTo>
                        <a:lnTo>
                          <a:pt x="181" y="208"/>
                        </a:lnTo>
                        <a:lnTo>
                          <a:pt x="169" y="223"/>
                        </a:lnTo>
                        <a:lnTo>
                          <a:pt x="156" y="238"/>
                        </a:lnTo>
                        <a:lnTo>
                          <a:pt x="145" y="254"/>
                        </a:lnTo>
                        <a:lnTo>
                          <a:pt x="133" y="270"/>
                        </a:lnTo>
                        <a:lnTo>
                          <a:pt x="123" y="288"/>
                        </a:lnTo>
                        <a:lnTo>
                          <a:pt x="114" y="305"/>
                        </a:lnTo>
                        <a:lnTo>
                          <a:pt x="105" y="322"/>
                        </a:lnTo>
                        <a:lnTo>
                          <a:pt x="98" y="340"/>
                        </a:lnTo>
                        <a:lnTo>
                          <a:pt x="90" y="358"/>
                        </a:lnTo>
                        <a:lnTo>
                          <a:pt x="84" y="378"/>
                        </a:lnTo>
                        <a:lnTo>
                          <a:pt x="78" y="397"/>
                        </a:lnTo>
                        <a:lnTo>
                          <a:pt x="74" y="416"/>
                        </a:lnTo>
                        <a:lnTo>
                          <a:pt x="70" y="437"/>
                        </a:lnTo>
                        <a:lnTo>
                          <a:pt x="68" y="456"/>
                        </a:lnTo>
                        <a:lnTo>
                          <a:pt x="66" y="477"/>
                        </a:lnTo>
                        <a:lnTo>
                          <a:pt x="32" y="477"/>
                        </a:lnTo>
                        <a:lnTo>
                          <a:pt x="32" y="477"/>
                        </a:lnTo>
                        <a:lnTo>
                          <a:pt x="26" y="477"/>
                        </a:lnTo>
                        <a:lnTo>
                          <a:pt x="19" y="480"/>
                        </a:lnTo>
                        <a:lnTo>
                          <a:pt x="14" y="483"/>
                        </a:lnTo>
                        <a:lnTo>
                          <a:pt x="10" y="486"/>
                        </a:lnTo>
                        <a:lnTo>
                          <a:pt x="5" y="491"/>
                        </a:lnTo>
                        <a:lnTo>
                          <a:pt x="2" y="497"/>
                        </a:lnTo>
                        <a:lnTo>
                          <a:pt x="1" y="502"/>
                        </a:lnTo>
                        <a:lnTo>
                          <a:pt x="0" y="509"/>
                        </a:lnTo>
                        <a:lnTo>
                          <a:pt x="0" y="509"/>
                        </a:lnTo>
                        <a:lnTo>
                          <a:pt x="1" y="515"/>
                        </a:lnTo>
                        <a:lnTo>
                          <a:pt x="2" y="521"/>
                        </a:lnTo>
                        <a:lnTo>
                          <a:pt x="5" y="527"/>
                        </a:lnTo>
                        <a:lnTo>
                          <a:pt x="10" y="531"/>
                        </a:lnTo>
                        <a:lnTo>
                          <a:pt x="14" y="535"/>
                        </a:lnTo>
                        <a:lnTo>
                          <a:pt x="19" y="539"/>
                        </a:lnTo>
                        <a:lnTo>
                          <a:pt x="26" y="540"/>
                        </a:lnTo>
                        <a:lnTo>
                          <a:pt x="32" y="541"/>
                        </a:lnTo>
                        <a:lnTo>
                          <a:pt x="66" y="541"/>
                        </a:lnTo>
                        <a:lnTo>
                          <a:pt x="66" y="541"/>
                        </a:lnTo>
                        <a:lnTo>
                          <a:pt x="68" y="561"/>
                        </a:lnTo>
                        <a:lnTo>
                          <a:pt x="70" y="582"/>
                        </a:lnTo>
                        <a:lnTo>
                          <a:pt x="74" y="601"/>
                        </a:lnTo>
                        <a:lnTo>
                          <a:pt x="78" y="621"/>
                        </a:lnTo>
                        <a:lnTo>
                          <a:pt x="84" y="641"/>
                        </a:lnTo>
                        <a:lnTo>
                          <a:pt x="90" y="659"/>
                        </a:lnTo>
                        <a:lnTo>
                          <a:pt x="98" y="678"/>
                        </a:lnTo>
                        <a:lnTo>
                          <a:pt x="105" y="695"/>
                        </a:lnTo>
                        <a:lnTo>
                          <a:pt x="114" y="713"/>
                        </a:lnTo>
                        <a:lnTo>
                          <a:pt x="123" y="731"/>
                        </a:lnTo>
                        <a:lnTo>
                          <a:pt x="133" y="748"/>
                        </a:lnTo>
                        <a:lnTo>
                          <a:pt x="145" y="764"/>
                        </a:lnTo>
                        <a:lnTo>
                          <a:pt x="156" y="779"/>
                        </a:lnTo>
                        <a:lnTo>
                          <a:pt x="169" y="795"/>
                        </a:lnTo>
                        <a:lnTo>
                          <a:pt x="181" y="809"/>
                        </a:lnTo>
                        <a:lnTo>
                          <a:pt x="194" y="823"/>
                        </a:lnTo>
                        <a:lnTo>
                          <a:pt x="208" y="837"/>
                        </a:lnTo>
                        <a:lnTo>
                          <a:pt x="223" y="850"/>
                        </a:lnTo>
                        <a:lnTo>
                          <a:pt x="238" y="862"/>
                        </a:lnTo>
                        <a:lnTo>
                          <a:pt x="254" y="873"/>
                        </a:lnTo>
                        <a:lnTo>
                          <a:pt x="270" y="884"/>
                        </a:lnTo>
                        <a:lnTo>
                          <a:pt x="288" y="895"/>
                        </a:lnTo>
                        <a:lnTo>
                          <a:pt x="305" y="903"/>
                        </a:lnTo>
                        <a:lnTo>
                          <a:pt x="322" y="912"/>
                        </a:lnTo>
                        <a:lnTo>
                          <a:pt x="340" y="921"/>
                        </a:lnTo>
                        <a:lnTo>
                          <a:pt x="358" y="927"/>
                        </a:lnTo>
                        <a:lnTo>
                          <a:pt x="378" y="933"/>
                        </a:lnTo>
                        <a:lnTo>
                          <a:pt x="397" y="939"/>
                        </a:lnTo>
                        <a:lnTo>
                          <a:pt x="416" y="944"/>
                        </a:lnTo>
                        <a:lnTo>
                          <a:pt x="437" y="947"/>
                        </a:lnTo>
                        <a:lnTo>
                          <a:pt x="457" y="951"/>
                        </a:lnTo>
                        <a:lnTo>
                          <a:pt x="478" y="953"/>
                        </a:lnTo>
                        <a:lnTo>
                          <a:pt x="478" y="986"/>
                        </a:lnTo>
                        <a:lnTo>
                          <a:pt x="478" y="986"/>
                        </a:lnTo>
                        <a:lnTo>
                          <a:pt x="478" y="992"/>
                        </a:lnTo>
                        <a:lnTo>
                          <a:pt x="480" y="998"/>
                        </a:lnTo>
                        <a:lnTo>
                          <a:pt x="483" y="1003"/>
                        </a:lnTo>
                        <a:lnTo>
                          <a:pt x="486" y="1009"/>
                        </a:lnTo>
                        <a:lnTo>
                          <a:pt x="491" y="1012"/>
                        </a:lnTo>
                        <a:lnTo>
                          <a:pt x="497" y="1015"/>
                        </a:lnTo>
                        <a:lnTo>
                          <a:pt x="502" y="1017"/>
                        </a:lnTo>
                        <a:lnTo>
                          <a:pt x="509" y="1018"/>
                        </a:lnTo>
                        <a:lnTo>
                          <a:pt x="509" y="1018"/>
                        </a:lnTo>
                        <a:lnTo>
                          <a:pt x="515" y="1017"/>
                        </a:lnTo>
                        <a:lnTo>
                          <a:pt x="522" y="1015"/>
                        </a:lnTo>
                        <a:lnTo>
                          <a:pt x="527" y="1012"/>
                        </a:lnTo>
                        <a:lnTo>
                          <a:pt x="531" y="1009"/>
                        </a:lnTo>
                        <a:lnTo>
                          <a:pt x="535" y="1003"/>
                        </a:lnTo>
                        <a:lnTo>
                          <a:pt x="539" y="998"/>
                        </a:lnTo>
                        <a:lnTo>
                          <a:pt x="540" y="992"/>
                        </a:lnTo>
                        <a:lnTo>
                          <a:pt x="541" y="986"/>
                        </a:lnTo>
                        <a:lnTo>
                          <a:pt x="541" y="953"/>
                        </a:lnTo>
                        <a:lnTo>
                          <a:pt x="541" y="953"/>
                        </a:lnTo>
                        <a:lnTo>
                          <a:pt x="561" y="951"/>
                        </a:lnTo>
                        <a:lnTo>
                          <a:pt x="582" y="947"/>
                        </a:lnTo>
                        <a:lnTo>
                          <a:pt x="601" y="944"/>
                        </a:lnTo>
                        <a:lnTo>
                          <a:pt x="621" y="939"/>
                        </a:lnTo>
                        <a:lnTo>
                          <a:pt x="641" y="933"/>
                        </a:lnTo>
                        <a:lnTo>
                          <a:pt x="659" y="927"/>
                        </a:lnTo>
                        <a:lnTo>
                          <a:pt x="678" y="921"/>
                        </a:lnTo>
                        <a:lnTo>
                          <a:pt x="695" y="912"/>
                        </a:lnTo>
                        <a:lnTo>
                          <a:pt x="714" y="903"/>
                        </a:lnTo>
                        <a:lnTo>
                          <a:pt x="731" y="895"/>
                        </a:lnTo>
                        <a:lnTo>
                          <a:pt x="748" y="884"/>
                        </a:lnTo>
                        <a:lnTo>
                          <a:pt x="764" y="873"/>
                        </a:lnTo>
                        <a:lnTo>
                          <a:pt x="779" y="862"/>
                        </a:lnTo>
                        <a:lnTo>
                          <a:pt x="795" y="850"/>
                        </a:lnTo>
                        <a:lnTo>
                          <a:pt x="809" y="837"/>
                        </a:lnTo>
                        <a:lnTo>
                          <a:pt x="823" y="823"/>
                        </a:lnTo>
                        <a:lnTo>
                          <a:pt x="837" y="809"/>
                        </a:lnTo>
                        <a:lnTo>
                          <a:pt x="850" y="795"/>
                        </a:lnTo>
                        <a:lnTo>
                          <a:pt x="862" y="779"/>
                        </a:lnTo>
                        <a:lnTo>
                          <a:pt x="873" y="764"/>
                        </a:lnTo>
                        <a:lnTo>
                          <a:pt x="884" y="748"/>
                        </a:lnTo>
                        <a:lnTo>
                          <a:pt x="895" y="731"/>
                        </a:lnTo>
                        <a:lnTo>
                          <a:pt x="903" y="713"/>
                        </a:lnTo>
                        <a:lnTo>
                          <a:pt x="912" y="695"/>
                        </a:lnTo>
                        <a:lnTo>
                          <a:pt x="921" y="678"/>
                        </a:lnTo>
                        <a:lnTo>
                          <a:pt x="927" y="659"/>
                        </a:lnTo>
                        <a:lnTo>
                          <a:pt x="934" y="641"/>
                        </a:lnTo>
                        <a:lnTo>
                          <a:pt x="939" y="621"/>
                        </a:lnTo>
                        <a:lnTo>
                          <a:pt x="944" y="601"/>
                        </a:lnTo>
                        <a:lnTo>
                          <a:pt x="947" y="582"/>
                        </a:lnTo>
                        <a:lnTo>
                          <a:pt x="951" y="561"/>
                        </a:lnTo>
                        <a:lnTo>
                          <a:pt x="953" y="541"/>
                        </a:lnTo>
                        <a:lnTo>
                          <a:pt x="986" y="541"/>
                        </a:lnTo>
                        <a:lnTo>
                          <a:pt x="986" y="541"/>
                        </a:lnTo>
                        <a:lnTo>
                          <a:pt x="993" y="540"/>
                        </a:lnTo>
                        <a:lnTo>
                          <a:pt x="998" y="539"/>
                        </a:lnTo>
                        <a:lnTo>
                          <a:pt x="1003" y="535"/>
                        </a:lnTo>
                        <a:lnTo>
                          <a:pt x="1009" y="531"/>
                        </a:lnTo>
                        <a:lnTo>
                          <a:pt x="1012" y="527"/>
                        </a:lnTo>
                        <a:lnTo>
                          <a:pt x="1015" y="521"/>
                        </a:lnTo>
                        <a:lnTo>
                          <a:pt x="1017" y="515"/>
                        </a:lnTo>
                        <a:lnTo>
                          <a:pt x="1018" y="509"/>
                        </a:lnTo>
                        <a:lnTo>
                          <a:pt x="1018" y="509"/>
                        </a:lnTo>
                        <a:lnTo>
                          <a:pt x="1017" y="502"/>
                        </a:lnTo>
                        <a:lnTo>
                          <a:pt x="1015" y="497"/>
                        </a:lnTo>
                        <a:lnTo>
                          <a:pt x="1012" y="491"/>
                        </a:lnTo>
                        <a:lnTo>
                          <a:pt x="1009" y="486"/>
                        </a:lnTo>
                        <a:lnTo>
                          <a:pt x="1003" y="483"/>
                        </a:lnTo>
                        <a:lnTo>
                          <a:pt x="998" y="480"/>
                        </a:lnTo>
                        <a:lnTo>
                          <a:pt x="993" y="477"/>
                        </a:lnTo>
                        <a:lnTo>
                          <a:pt x="986" y="477"/>
                        </a:lnTo>
                        <a:lnTo>
                          <a:pt x="986" y="477"/>
                        </a:lnTo>
                        <a:close/>
                        <a:moveTo>
                          <a:pt x="827" y="541"/>
                        </a:moveTo>
                        <a:lnTo>
                          <a:pt x="888" y="541"/>
                        </a:lnTo>
                        <a:lnTo>
                          <a:pt x="888" y="541"/>
                        </a:lnTo>
                        <a:lnTo>
                          <a:pt x="887" y="558"/>
                        </a:lnTo>
                        <a:lnTo>
                          <a:pt x="884" y="575"/>
                        </a:lnTo>
                        <a:lnTo>
                          <a:pt x="881" y="591"/>
                        </a:lnTo>
                        <a:lnTo>
                          <a:pt x="877" y="608"/>
                        </a:lnTo>
                        <a:lnTo>
                          <a:pt x="872" y="624"/>
                        </a:lnTo>
                        <a:lnTo>
                          <a:pt x="867" y="641"/>
                        </a:lnTo>
                        <a:lnTo>
                          <a:pt x="861" y="656"/>
                        </a:lnTo>
                        <a:lnTo>
                          <a:pt x="854" y="671"/>
                        </a:lnTo>
                        <a:lnTo>
                          <a:pt x="847" y="686"/>
                        </a:lnTo>
                        <a:lnTo>
                          <a:pt x="839" y="701"/>
                        </a:lnTo>
                        <a:lnTo>
                          <a:pt x="831" y="715"/>
                        </a:lnTo>
                        <a:lnTo>
                          <a:pt x="821" y="729"/>
                        </a:lnTo>
                        <a:lnTo>
                          <a:pt x="811" y="741"/>
                        </a:lnTo>
                        <a:lnTo>
                          <a:pt x="800" y="754"/>
                        </a:lnTo>
                        <a:lnTo>
                          <a:pt x="790" y="766"/>
                        </a:lnTo>
                        <a:lnTo>
                          <a:pt x="778" y="778"/>
                        </a:lnTo>
                        <a:lnTo>
                          <a:pt x="766" y="790"/>
                        </a:lnTo>
                        <a:lnTo>
                          <a:pt x="754" y="800"/>
                        </a:lnTo>
                        <a:lnTo>
                          <a:pt x="741" y="811"/>
                        </a:lnTo>
                        <a:lnTo>
                          <a:pt x="729" y="821"/>
                        </a:lnTo>
                        <a:lnTo>
                          <a:pt x="715" y="830"/>
                        </a:lnTo>
                        <a:lnTo>
                          <a:pt x="701" y="839"/>
                        </a:lnTo>
                        <a:lnTo>
                          <a:pt x="686" y="847"/>
                        </a:lnTo>
                        <a:lnTo>
                          <a:pt x="671" y="854"/>
                        </a:lnTo>
                        <a:lnTo>
                          <a:pt x="656" y="860"/>
                        </a:lnTo>
                        <a:lnTo>
                          <a:pt x="641" y="867"/>
                        </a:lnTo>
                        <a:lnTo>
                          <a:pt x="625" y="872"/>
                        </a:lnTo>
                        <a:lnTo>
                          <a:pt x="608" y="877"/>
                        </a:lnTo>
                        <a:lnTo>
                          <a:pt x="591" y="881"/>
                        </a:lnTo>
                        <a:lnTo>
                          <a:pt x="575" y="884"/>
                        </a:lnTo>
                        <a:lnTo>
                          <a:pt x="558" y="887"/>
                        </a:lnTo>
                        <a:lnTo>
                          <a:pt x="541" y="888"/>
                        </a:lnTo>
                        <a:lnTo>
                          <a:pt x="541" y="827"/>
                        </a:lnTo>
                        <a:lnTo>
                          <a:pt x="541" y="827"/>
                        </a:lnTo>
                        <a:lnTo>
                          <a:pt x="540" y="821"/>
                        </a:lnTo>
                        <a:lnTo>
                          <a:pt x="539" y="814"/>
                        </a:lnTo>
                        <a:lnTo>
                          <a:pt x="535" y="809"/>
                        </a:lnTo>
                        <a:lnTo>
                          <a:pt x="531" y="805"/>
                        </a:lnTo>
                        <a:lnTo>
                          <a:pt x="527" y="800"/>
                        </a:lnTo>
                        <a:lnTo>
                          <a:pt x="522" y="797"/>
                        </a:lnTo>
                        <a:lnTo>
                          <a:pt x="515" y="796"/>
                        </a:lnTo>
                        <a:lnTo>
                          <a:pt x="509" y="795"/>
                        </a:lnTo>
                        <a:lnTo>
                          <a:pt x="509" y="795"/>
                        </a:lnTo>
                        <a:lnTo>
                          <a:pt x="502" y="796"/>
                        </a:lnTo>
                        <a:lnTo>
                          <a:pt x="497" y="797"/>
                        </a:lnTo>
                        <a:lnTo>
                          <a:pt x="491" y="800"/>
                        </a:lnTo>
                        <a:lnTo>
                          <a:pt x="486" y="805"/>
                        </a:lnTo>
                        <a:lnTo>
                          <a:pt x="483" y="809"/>
                        </a:lnTo>
                        <a:lnTo>
                          <a:pt x="480" y="814"/>
                        </a:lnTo>
                        <a:lnTo>
                          <a:pt x="478" y="821"/>
                        </a:lnTo>
                        <a:lnTo>
                          <a:pt x="478" y="827"/>
                        </a:lnTo>
                        <a:lnTo>
                          <a:pt x="478" y="888"/>
                        </a:lnTo>
                        <a:lnTo>
                          <a:pt x="478" y="888"/>
                        </a:lnTo>
                        <a:lnTo>
                          <a:pt x="460" y="887"/>
                        </a:lnTo>
                        <a:lnTo>
                          <a:pt x="443" y="884"/>
                        </a:lnTo>
                        <a:lnTo>
                          <a:pt x="426" y="881"/>
                        </a:lnTo>
                        <a:lnTo>
                          <a:pt x="410" y="877"/>
                        </a:lnTo>
                        <a:lnTo>
                          <a:pt x="394" y="872"/>
                        </a:lnTo>
                        <a:lnTo>
                          <a:pt x="378" y="867"/>
                        </a:lnTo>
                        <a:lnTo>
                          <a:pt x="362" y="860"/>
                        </a:lnTo>
                        <a:lnTo>
                          <a:pt x="347" y="854"/>
                        </a:lnTo>
                        <a:lnTo>
                          <a:pt x="332" y="847"/>
                        </a:lnTo>
                        <a:lnTo>
                          <a:pt x="318" y="839"/>
                        </a:lnTo>
                        <a:lnTo>
                          <a:pt x="304" y="830"/>
                        </a:lnTo>
                        <a:lnTo>
                          <a:pt x="290" y="821"/>
                        </a:lnTo>
                        <a:lnTo>
                          <a:pt x="277" y="811"/>
                        </a:lnTo>
                        <a:lnTo>
                          <a:pt x="264" y="800"/>
                        </a:lnTo>
                        <a:lnTo>
                          <a:pt x="251" y="790"/>
                        </a:lnTo>
                        <a:lnTo>
                          <a:pt x="239" y="778"/>
                        </a:lnTo>
                        <a:lnTo>
                          <a:pt x="228" y="766"/>
                        </a:lnTo>
                        <a:lnTo>
                          <a:pt x="217" y="754"/>
                        </a:lnTo>
                        <a:lnTo>
                          <a:pt x="207" y="741"/>
                        </a:lnTo>
                        <a:lnTo>
                          <a:pt x="197" y="729"/>
                        </a:lnTo>
                        <a:lnTo>
                          <a:pt x="188" y="715"/>
                        </a:lnTo>
                        <a:lnTo>
                          <a:pt x="179" y="701"/>
                        </a:lnTo>
                        <a:lnTo>
                          <a:pt x="171" y="686"/>
                        </a:lnTo>
                        <a:lnTo>
                          <a:pt x="164" y="671"/>
                        </a:lnTo>
                        <a:lnTo>
                          <a:pt x="157" y="656"/>
                        </a:lnTo>
                        <a:lnTo>
                          <a:pt x="151" y="641"/>
                        </a:lnTo>
                        <a:lnTo>
                          <a:pt x="145" y="624"/>
                        </a:lnTo>
                        <a:lnTo>
                          <a:pt x="141" y="608"/>
                        </a:lnTo>
                        <a:lnTo>
                          <a:pt x="136" y="591"/>
                        </a:lnTo>
                        <a:lnTo>
                          <a:pt x="133" y="575"/>
                        </a:lnTo>
                        <a:lnTo>
                          <a:pt x="131" y="558"/>
                        </a:lnTo>
                        <a:lnTo>
                          <a:pt x="129" y="541"/>
                        </a:lnTo>
                        <a:lnTo>
                          <a:pt x="191" y="541"/>
                        </a:lnTo>
                        <a:lnTo>
                          <a:pt x="191" y="541"/>
                        </a:lnTo>
                        <a:lnTo>
                          <a:pt x="197" y="540"/>
                        </a:lnTo>
                        <a:lnTo>
                          <a:pt x="203" y="539"/>
                        </a:lnTo>
                        <a:lnTo>
                          <a:pt x="208" y="535"/>
                        </a:lnTo>
                        <a:lnTo>
                          <a:pt x="214" y="531"/>
                        </a:lnTo>
                        <a:lnTo>
                          <a:pt x="217" y="527"/>
                        </a:lnTo>
                        <a:lnTo>
                          <a:pt x="220" y="521"/>
                        </a:lnTo>
                        <a:lnTo>
                          <a:pt x="222" y="515"/>
                        </a:lnTo>
                        <a:lnTo>
                          <a:pt x="222" y="509"/>
                        </a:lnTo>
                        <a:lnTo>
                          <a:pt x="222" y="509"/>
                        </a:lnTo>
                        <a:lnTo>
                          <a:pt x="222" y="502"/>
                        </a:lnTo>
                        <a:lnTo>
                          <a:pt x="220" y="497"/>
                        </a:lnTo>
                        <a:lnTo>
                          <a:pt x="217" y="491"/>
                        </a:lnTo>
                        <a:lnTo>
                          <a:pt x="214" y="486"/>
                        </a:lnTo>
                        <a:lnTo>
                          <a:pt x="208" y="483"/>
                        </a:lnTo>
                        <a:lnTo>
                          <a:pt x="203" y="480"/>
                        </a:lnTo>
                        <a:lnTo>
                          <a:pt x="197" y="477"/>
                        </a:lnTo>
                        <a:lnTo>
                          <a:pt x="191" y="477"/>
                        </a:lnTo>
                        <a:lnTo>
                          <a:pt x="129" y="477"/>
                        </a:lnTo>
                        <a:lnTo>
                          <a:pt x="129" y="477"/>
                        </a:lnTo>
                        <a:lnTo>
                          <a:pt x="131" y="460"/>
                        </a:lnTo>
                        <a:lnTo>
                          <a:pt x="133" y="443"/>
                        </a:lnTo>
                        <a:lnTo>
                          <a:pt x="136" y="426"/>
                        </a:lnTo>
                        <a:lnTo>
                          <a:pt x="141" y="410"/>
                        </a:lnTo>
                        <a:lnTo>
                          <a:pt x="145" y="394"/>
                        </a:lnTo>
                        <a:lnTo>
                          <a:pt x="151" y="378"/>
                        </a:lnTo>
                        <a:lnTo>
                          <a:pt x="157" y="362"/>
                        </a:lnTo>
                        <a:lnTo>
                          <a:pt x="164" y="347"/>
                        </a:lnTo>
                        <a:lnTo>
                          <a:pt x="171" y="332"/>
                        </a:lnTo>
                        <a:lnTo>
                          <a:pt x="179" y="318"/>
                        </a:lnTo>
                        <a:lnTo>
                          <a:pt x="188" y="304"/>
                        </a:lnTo>
                        <a:lnTo>
                          <a:pt x="197" y="290"/>
                        </a:lnTo>
                        <a:lnTo>
                          <a:pt x="207" y="277"/>
                        </a:lnTo>
                        <a:lnTo>
                          <a:pt x="217" y="264"/>
                        </a:lnTo>
                        <a:lnTo>
                          <a:pt x="228" y="251"/>
                        </a:lnTo>
                        <a:lnTo>
                          <a:pt x="239" y="239"/>
                        </a:lnTo>
                        <a:lnTo>
                          <a:pt x="251" y="227"/>
                        </a:lnTo>
                        <a:lnTo>
                          <a:pt x="264" y="217"/>
                        </a:lnTo>
                        <a:lnTo>
                          <a:pt x="277" y="207"/>
                        </a:lnTo>
                        <a:lnTo>
                          <a:pt x="290" y="197"/>
                        </a:lnTo>
                        <a:lnTo>
                          <a:pt x="304" y="188"/>
                        </a:lnTo>
                        <a:lnTo>
                          <a:pt x="318" y="179"/>
                        </a:lnTo>
                        <a:lnTo>
                          <a:pt x="332" y="171"/>
                        </a:lnTo>
                        <a:lnTo>
                          <a:pt x="347" y="164"/>
                        </a:lnTo>
                        <a:lnTo>
                          <a:pt x="362" y="157"/>
                        </a:lnTo>
                        <a:lnTo>
                          <a:pt x="378" y="151"/>
                        </a:lnTo>
                        <a:lnTo>
                          <a:pt x="394" y="145"/>
                        </a:lnTo>
                        <a:lnTo>
                          <a:pt x="410" y="141"/>
                        </a:lnTo>
                        <a:lnTo>
                          <a:pt x="426" y="136"/>
                        </a:lnTo>
                        <a:lnTo>
                          <a:pt x="443" y="133"/>
                        </a:lnTo>
                        <a:lnTo>
                          <a:pt x="460" y="131"/>
                        </a:lnTo>
                        <a:lnTo>
                          <a:pt x="478" y="129"/>
                        </a:lnTo>
                        <a:lnTo>
                          <a:pt x="478" y="191"/>
                        </a:lnTo>
                        <a:lnTo>
                          <a:pt x="478" y="191"/>
                        </a:lnTo>
                        <a:lnTo>
                          <a:pt x="478" y="197"/>
                        </a:lnTo>
                        <a:lnTo>
                          <a:pt x="480" y="203"/>
                        </a:lnTo>
                        <a:lnTo>
                          <a:pt x="483" y="208"/>
                        </a:lnTo>
                        <a:lnTo>
                          <a:pt x="486" y="214"/>
                        </a:lnTo>
                        <a:lnTo>
                          <a:pt x="491" y="217"/>
                        </a:lnTo>
                        <a:lnTo>
                          <a:pt x="497" y="220"/>
                        </a:lnTo>
                        <a:lnTo>
                          <a:pt x="502" y="222"/>
                        </a:lnTo>
                        <a:lnTo>
                          <a:pt x="509" y="222"/>
                        </a:lnTo>
                        <a:lnTo>
                          <a:pt x="509" y="222"/>
                        </a:lnTo>
                        <a:lnTo>
                          <a:pt x="515" y="222"/>
                        </a:lnTo>
                        <a:lnTo>
                          <a:pt x="522" y="220"/>
                        </a:lnTo>
                        <a:lnTo>
                          <a:pt x="527" y="217"/>
                        </a:lnTo>
                        <a:lnTo>
                          <a:pt x="531" y="214"/>
                        </a:lnTo>
                        <a:lnTo>
                          <a:pt x="535" y="208"/>
                        </a:lnTo>
                        <a:lnTo>
                          <a:pt x="539" y="203"/>
                        </a:lnTo>
                        <a:lnTo>
                          <a:pt x="540" y="197"/>
                        </a:lnTo>
                        <a:lnTo>
                          <a:pt x="541" y="191"/>
                        </a:lnTo>
                        <a:lnTo>
                          <a:pt x="541" y="129"/>
                        </a:lnTo>
                        <a:lnTo>
                          <a:pt x="541" y="129"/>
                        </a:lnTo>
                        <a:lnTo>
                          <a:pt x="558" y="131"/>
                        </a:lnTo>
                        <a:lnTo>
                          <a:pt x="575" y="133"/>
                        </a:lnTo>
                        <a:lnTo>
                          <a:pt x="591" y="136"/>
                        </a:lnTo>
                        <a:lnTo>
                          <a:pt x="608" y="141"/>
                        </a:lnTo>
                        <a:lnTo>
                          <a:pt x="625" y="145"/>
                        </a:lnTo>
                        <a:lnTo>
                          <a:pt x="641" y="151"/>
                        </a:lnTo>
                        <a:lnTo>
                          <a:pt x="656" y="157"/>
                        </a:lnTo>
                        <a:lnTo>
                          <a:pt x="671" y="164"/>
                        </a:lnTo>
                        <a:lnTo>
                          <a:pt x="686" y="171"/>
                        </a:lnTo>
                        <a:lnTo>
                          <a:pt x="701" y="179"/>
                        </a:lnTo>
                        <a:lnTo>
                          <a:pt x="715" y="188"/>
                        </a:lnTo>
                        <a:lnTo>
                          <a:pt x="729" y="197"/>
                        </a:lnTo>
                        <a:lnTo>
                          <a:pt x="741" y="207"/>
                        </a:lnTo>
                        <a:lnTo>
                          <a:pt x="754" y="217"/>
                        </a:lnTo>
                        <a:lnTo>
                          <a:pt x="766" y="227"/>
                        </a:lnTo>
                        <a:lnTo>
                          <a:pt x="778" y="239"/>
                        </a:lnTo>
                        <a:lnTo>
                          <a:pt x="790" y="251"/>
                        </a:lnTo>
                        <a:lnTo>
                          <a:pt x="800" y="264"/>
                        </a:lnTo>
                        <a:lnTo>
                          <a:pt x="811" y="277"/>
                        </a:lnTo>
                        <a:lnTo>
                          <a:pt x="821" y="290"/>
                        </a:lnTo>
                        <a:lnTo>
                          <a:pt x="831" y="304"/>
                        </a:lnTo>
                        <a:lnTo>
                          <a:pt x="839" y="318"/>
                        </a:lnTo>
                        <a:lnTo>
                          <a:pt x="847" y="332"/>
                        </a:lnTo>
                        <a:lnTo>
                          <a:pt x="854" y="347"/>
                        </a:lnTo>
                        <a:lnTo>
                          <a:pt x="861" y="362"/>
                        </a:lnTo>
                        <a:lnTo>
                          <a:pt x="867" y="378"/>
                        </a:lnTo>
                        <a:lnTo>
                          <a:pt x="872" y="394"/>
                        </a:lnTo>
                        <a:lnTo>
                          <a:pt x="877" y="410"/>
                        </a:lnTo>
                        <a:lnTo>
                          <a:pt x="881" y="426"/>
                        </a:lnTo>
                        <a:lnTo>
                          <a:pt x="884" y="443"/>
                        </a:lnTo>
                        <a:lnTo>
                          <a:pt x="887" y="460"/>
                        </a:lnTo>
                        <a:lnTo>
                          <a:pt x="888" y="477"/>
                        </a:lnTo>
                        <a:lnTo>
                          <a:pt x="827" y="477"/>
                        </a:lnTo>
                        <a:lnTo>
                          <a:pt x="827" y="477"/>
                        </a:lnTo>
                        <a:lnTo>
                          <a:pt x="821" y="477"/>
                        </a:lnTo>
                        <a:lnTo>
                          <a:pt x="814" y="480"/>
                        </a:lnTo>
                        <a:lnTo>
                          <a:pt x="809" y="483"/>
                        </a:lnTo>
                        <a:lnTo>
                          <a:pt x="805" y="486"/>
                        </a:lnTo>
                        <a:lnTo>
                          <a:pt x="800" y="491"/>
                        </a:lnTo>
                        <a:lnTo>
                          <a:pt x="797" y="497"/>
                        </a:lnTo>
                        <a:lnTo>
                          <a:pt x="796" y="502"/>
                        </a:lnTo>
                        <a:lnTo>
                          <a:pt x="795" y="509"/>
                        </a:lnTo>
                        <a:lnTo>
                          <a:pt x="795" y="509"/>
                        </a:lnTo>
                        <a:lnTo>
                          <a:pt x="796" y="515"/>
                        </a:lnTo>
                        <a:lnTo>
                          <a:pt x="797" y="521"/>
                        </a:lnTo>
                        <a:lnTo>
                          <a:pt x="800" y="527"/>
                        </a:lnTo>
                        <a:lnTo>
                          <a:pt x="805" y="531"/>
                        </a:lnTo>
                        <a:lnTo>
                          <a:pt x="809" y="535"/>
                        </a:lnTo>
                        <a:lnTo>
                          <a:pt x="814" y="539"/>
                        </a:lnTo>
                        <a:lnTo>
                          <a:pt x="821" y="540"/>
                        </a:lnTo>
                        <a:lnTo>
                          <a:pt x="827" y="541"/>
                        </a:lnTo>
                        <a:lnTo>
                          <a:pt x="827" y="541"/>
                        </a:lnTo>
                        <a:close/>
                        <a:moveTo>
                          <a:pt x="604" y="509"/>
                        </a:moveTo>
                        <a:lnTo>
                          <a:pt x="604" y="509"/>
                        </a:lnTo>
                        <a:lnTo>
                          <a:pt x="604" y="499"/>
                        </a:lnTo>
                        <a:lnTo>
                          <a:pt x="602" y="489"/>
                        </a:lnTo>
                        <a:lnTo>
                          <a:pt x="600" y="481"/>
                        </a:lnTo>
                        <a:lnTo>
                          <a:pt x="597" y="472"/>
                        </a:lnTo>
                        <a:lnTo>
                          <a:pt x="592" y="463"/>
                        </a:lnTo>
                        <a:lnTo>
                          <a:pt x="588" y="456"/>
                        </a:lnTo>
                        <a:lnTo>
                          <a:pt x="583" y="448"/>
                        </a:lnTo>
                        <a:lnTo>
                          <a:pt x="576" y="441"/>
                        </a:lnTo>
                        <a:lnTo>
                          <a:pt x="570" y="436"/>
                        </a:lnTo>
                        <a:lnTo>
                          <a:pt x="562" y="430"/>
                        </a:lnTo>
                        <a:lnTo>
                          <a:pt x="555" y="425"/>
                        </a:lnTo>
                        <a:lnTo>
                          <a:pt x="546" y="421"/>
                        </a:lnTo>
                        <a:lnTo>
                          <a:pt x="538" y="417"/>
                        </a:lnTo>
                        <a:lnTo>
                          <a:pt x="528" y="415"/>
                        </a:lnTo>
                        <a:lnTo>
                          <a:pt x="518" y="414"/>
                        </a:lnTo>
                        <a:lnTo>
                          <a:pt x="509" y="413"/>
                        </a:lnTo>
                        <a:lnTo>
                          <a:pt x="509" y="413"/>
                        </a:lnTo>
                        <a:lnTo>
                          <a:pt x="499" y="414"/>
                        </a:lnTo>
                        <a:lnTo>
                          <a:pt x="489" y="415"/>
                        </a:lnTo>
                        <a:lnTo>
                          <a:pt x="481" y="417"/>
                        </a:lnTo>
                        <a:lnTo>
                          <a:pt x="472" y="421"/>
                        </a:lnTo>
                        <a:lnTo>
                          <a:pt x="464" y="425"/>
                        </a:lnTo>
                        <a:lnTo>
                          <a:pt x="456" y="430"/>
                        </a:lnTo>
                        <a:lnTo>
                          <a:pt x="449" y="436"/>
                        </a:lnTo>
                        <a:lnTo>
                          <a:pt x="441" y="441"/>
                        </a:lnTo>
                        <a:lnTo>
                          <a:pt x="436" y="448"/>
                        </a:lnTo>
                        <a:lnTo>
                          <a:pt x="430" y="456"/>
                        </a:lnTo>
                        <a:lnTo>
                          <a:pt x="425" y="463"/>
                        </a:lnTo>
                        <a:lnTo>
                          <a:pt x="421" y="472"/>
                        </a:lnTo>
                        <a:lnTo>
                          <a:pt x="417" y="481"/>
                        </a:lnTo>
                        <a:lnTo>
                          <a:pt x="415" y="489"/>
                        </a:lnTo>
                        <a:lnTo>
                          <a:pt x="414" y="499"/>
                        </a:lnTo>
                        <a:lnTo>
                          <a:pt x="413" y="509"/>
                        </a:lnTo>
                        <a:lnTo>
                          <a:pt x="413" y="509"/>
                        </a:lnTo>
                        <a:lnTo>
                          <a:pt x="414" y="518"/>
                        </a:lnTo>
                        <a:lnTo>
                          <a:pt x="415" y="528"/>
                        </a:lnTo>
                        <a:lnTo>
                          <a:pt x="417" y="538"/>
                        </a:lnTo>
                        <a:lnTo>
                          <a:pt x="421" y="546"/>
                        </a:lnTo>
                        <a:lnTo>
                          <a:pt x="425" y="555"/>
                        </a:lnTo>
                        <a:lnTo>
                          <a:pt x="430" y="562"/>
                        </a:lnTo>
                        <a:lnTo>
                          <a:pt x="436" y="570"/>
                        </a:lnTo>
                        <a:lnTo>
                          <a:pt x="441" y="576"/>
                        </a:lnTo>
                        <a:lnTo>
                          <a:pt x="449" y="583"/>
                        </a:lnTo>
                        <a:lnTo>
                          <a:pt x="456" y="588"/>
                        </a:lnTo>
                        <a:lnTo>
                          <a:pt x="464" y="592"/>
                        </a:lnTo>
                        <a:lnTo>
                          <a:pt x="472" y="597"/>
                        </a:lnTo>
                        <a:lnTo>
                          <a:pt x="481" y="600"/>
                        </a:lnTo>
                        <a:lnTo>
                          <a:pt x="489" y="602"/>
                        </a:lnTo>
                        <a:lnTo>
                          <a:pt x="499" y="604"/>
                        </a:lnTo>
                        <a:lnTo>
                          <a:pt x="509" y="604"/>
                        </a:lnTo>
                        <a:lnTo>
                          <a:pt x="509" y="604"/>
                        </a:lnTo>
                        <a:lnTo>
                          <a:pt x="518" y="604"/>
                        </a:lnTo>
                        <a:lnTo>
                          <a:pt x="528" y="602"/>
                        </a:lnTo>
                        <a:lnTo>
                          <a:pt x="538" y="600"/>
                        </a:lnTo>
                        <a:lnTo>
                          <a:pt x="546" y="597"/>
                        </a:lnTo>
                        <a:lnTo>
                          <a:pt x="555" y="592"/>
                        </a:lnTo>
                        <a:lnTo>
                          <a:pt x="562" y="588"/>
                        </a:lnTo>
                        <a:lnTo>
                          <a:pt x="570" y="583"/>
                        </a:lnTo>
                        <a:lnTo>
                          <a:pt x="576" y="576"/>
                        </a:lnTo>
                        <a:lnTo>
                          <a:pt x="583" y="570"/>
                        </a:lnTo>
                        <a:lnTo>
                          <a:pt x="588" y="562"/>
                        </a:lnTo>
                        <a:lnTo>
                          <a:pt x="592" y="555"/>
                        </a:lnTo>
                        <a:lnTo>
                          <a:pt x="597" y="546"/>
                        </a:lnTo>
                        <a:lnTo>
                          <a:pt x="600" y="538"/>
                        </a:lnTo>
                        <a:lnTo>
                          <a:pt x="602" y="528"/>
                        </a:lnTo>
                        <a:lnTo>
                          <a:pt x="604" y="518"/>
                        </a:lnTo>
                        <a:lnTo>
                          <a:pt x="604" y="509"/>
                        </a:lnTo>
                        <a:lnTo>
                          <a:pt x="604" y="509"/>
                        </a:lnTo>
                        <a:close/>
                        <a:moveTo>
                          <a:pt x="478" y="509"/>
                        </a:moveTo>
                        <a:lnTo>
                          <a:pt x="478" y="509"/>
                        </a:lnTo>
                        <a:lnTo>
                          <a:pt x="478" y="502"/>
                        </a:lnTo>
                        <a:lnTo>
                          <a:pt x="480" y="497"/>
                        </a:lnTo>
                        <a:lnTo>
                          <a:pt x="483" y="491"/>
                        </a:lnTo>
                        <a:lnTo>
                          <a:pt x="486" y="486"/>
                        </a:lnTo>
                        <a:lnTo>
                          <a:pt x="491" y="483"/>
                        </a:lnTo>
                        <a:lnTo>
                          <a:pt x="497" y="480"/>
                        </a:lnTo>
                        <a:lnTo>
                          <a:pt x="502" y="477"/>
                        </a:lnTo>
                        <a:lnTo>
                          <a:pt x="509" y="477"/>
                        </a:lnTo>
                        <a:lnTo>
                          <a:pt x="509" y="477"/>
                        </a:lnTo>
                        <a:lnTo>
                          <a:pt x="515" y="477"/>
                        </a:lnTo>
                        <a:lnTo>
                          <a:pt x="522" y="480"/>
                        </a:lnTo>
                        <a:lnTo>
                          <a:pt x="527" y="483"/>
                        </a:lnTo>
                        <a:lnTo>
                          <a:pt x="531" y="486"/>
                        </a:lnTo>
                        <a:lnTo>
                          <a:pt x="535" y="491"/>
                        </a:lnTo>
                        <a:lnTo>
                          <a:pt x="539" y="497"/>
                        </a:lnTo>
                        <a:lnTo>
                          <a:pt x="540" y="502"/>
                        </a:lnTo>
                        <a:lnTo>
                          <a:pt x="541" y="509"/>
                        </a:lnTo>
                        <a:lnTo>
                          <a:pt x="541" y="509"/>
                        </a:lnTo>
                        <a:lnTo>
                          <a:pt x="540" y="515"/>
                        </a:lnTo>
                        <a:lnTo>
                          <a:pt x="539" y="521"/>
                        </a:lnTo>
                        <a:lnTo>
                          <a:pt x="535" y="527"/>
                        </a:lnTo>
                        <a:lnTo>
                          <a:pt x="531" y="531"/>
                        </a:lnTo>
                        <a:lnTo>
                          <a:pt x="527" y="535"/>
                        </a:lnTo>
                        <a:lnTo>
                          <a:pt x="522" y="539"/>
                        </a:lnTo>
                        <a:lnTo>
                          <a:pt x="515" y="540"/>
                        </a:lnTo>
                        <a:lnTo>
                          <a:pt x="509" y="541"/>
                        </a:lnTo>
                        <a:lnTo>
                          <a:pt x="509" y="541"/>
                        </a:lnTo>
                        <a:lnTo>
                          <a:pt x="502" y="540"/>
                        </a:lnTo>
                        <a:lnTo>
                          <a:pt x="497" y="539"/>
                        </a:lnTo>
                        <a:lnTo>
                          <a:pt x="491" y="535"/>
                        </a:lnTo>
                        <a:lnTo>
                          <a:pt x="486" y="531"/>
                        </a:lnTo>
                        <a:lnTo>
                          <a:pt x="483" y="527"/>
                        </a:lnTo>
                        <a:lnTo>
                          <a:pt x="480" y="521"/>
                        </a:lnTo>
                        <a:lnTo>
                          <a:pt x="478" y="515"/>
                        </a:lnTo>
                        <a:lnTo>
                          <a:pt x="478" y="509"/>
                        </a:lnTo>
                        <a:lnTo>
                          <a:pt x="478" y="509"/>
                        </a:lnTo>
                        <a:close/>
                        <a:moveTo>
                          <a:pt x="541" y="318"/>
                        </a:moveTo>
                        <a:lnTo>
                          <a:pt x="541" y="318"/>
                        </a:lnTo>
                        <a:lnTo>
                          <a:pt x="540" y="311"/>
                        </a:lnTo>
                        <a:lnTo>
                          <a:pt x="539" y="306"/>
                        </a:lnTo>
                        <a:lnTo>
                          <a:pt x="535" y="300"/>
                        </a:lnTo>
                        <a:lnTo>
                          <a:pt x="531" y="295"/>
                        </a:lnTo>
                        <a:lnTo>
                          <a:pt x="527" y="292"/>
                        </a:lnTo>
                        <a:lnTo>
                          <a:pt x="522" y="289"/>
                        </a:lnTo>
                        <a:lnTo>
                          <a:pt x="515" y="286"/>
                        </a:lnTo>
                        <a:lnTo>
                          <a:pt x="509" y="286"/>
                        </a:lnTo>
                        <a:lnTo>
                          <a:pt x="509" y="286"/>
                        </a:lnTo>
                        <a:lnTo>
                          <a:pt x="486" y="288"/>
                        </a:lnTo>
                        <a:lnTo>
                          <a:pt x="465" y="291"/>
                        </a:lnTo>
                        <a:lnTo>
                          <a:pt x="443" y="296"/>
                        </a:lnTo>
                        <a:lnTo>
                          <a:pt x="423" y="304"/>
                        </a:lnTo>
                        <a:lnTo>
                          <a:pt x="402" y="313"/>
                        </a:lnTo>
                        <a:lnTo>
                          <a:pt x="384" y="324"/>
                        </a:lnTo>
                        <a:lnTo>
                          <a:pt x="367" y="337"/>
                        </a:lnTo>
                        <a:lnTo>
                          <a:pt x="352" y="352"/>
                        </a:lnTo>
                        <a:lnTo>
                          <a:pt x="337" y="367"/>
                        </a:lnTo>
                        <a:lnTo>
                          <a:pt x="324" y="384"/>
                        </a:lnTo>
                        <a:lnTo>
                          <a:pt x="313" y="402"/>
                        </a:lnTo>
                        <a:lnTo>
                          <a:pt x="304" y="423"/>
                        </a:lnTo>
                        <a:lnTo>
                          <a:pt x="296" y="443"/>
                        </a:lnTo>
                        <a:lnTo>
                          <a:pt x="291" y="463"/>
                        </a:lnTo>
                        <a:lnTo>
                          <a:pt x="288" y="486"/>
                        </a:lnTo>
                        <a:lnTo>
                          <a:pt x="287" y="509"/>
                        </a:lnTo>
                        <a:lnTo>
                          <a:pt x="287" y="509"/>
                        </a:lnTo>
                        <a:lnTo>
                          <a:pt x="287" y="515"/>
                        </a:lnTo>
                        <a:lnTo>
                          <a:pt x="289" y="521"/>
                        </a:lnTo>
                        <a:lnTo>
                          <a:pt x="292" y="527"/>
                        </a:lnTo>
                        <a:lnTo>
                          <a:pt x="295" y="531"/>
                        </a:lnTo>
                        <a:lnTo>
                          <a:pt x="300" y="535"/>
                        </a:lnTo>
                        <a:lnTo>
                          <a:pt x="306" y="539"/>
                        </a:lnTo>
                        <a:lnTo>
                          <a:pt x="311" y="540"/>
                        </a:lnTo>
                        <a:lnTo>
                          <a:pt x="318" y="541"/>
                        </a:lnTo>
                        <a:lnTo>
                          <a:pt x="318" y="541"/>
                        </a:lnTo>
                        <a:lnTo>
                          <a:pt x="324" y="540"/>
                        </a:lnTo>
                        <a:lnTo>
                          <a:pt x="331" y="539"/>
                        </a:lnTo>
                        <a:lnTo>
                          <a:pt x="336" y="535"/>
                        </a:lnTo>
                        <a:lnTo>
                          <a:pt x="340" y="531"/>
                        </a:lnTo>
                        <a:lnTo>
                          <a:pt x="344" y="527"/>
                        </a:lnTo>
                        <a:lnTo>
                          <a:pt x="348" y="521"/>
                        </a:lnTo>
                        <a:lnTo>
                          <a:pt x="349" y="515"/>
                        </a:lnTo>
                        <a:lnTo>
                          <a:pt x="350" y="509"/>
                        </a:lnTo>
                        <a:lnTo>
                          <a:pt x="350" y="509"/>
                        </a:lnTo>
                        <a:lnTo>
                          <a:pt x="351" y="492"/>
                        </a:lnTo>
                        <a:lnTo>
                          <a:pt x="353" y="476"/>
                        </a:lnTo>
                        <a:lnTo>
                          <a:pt x="357" y="461"/>
                        </a:lnTo>
                        <a:lnTo>
                          <a:pt x="363" y="447"/>
                        </a:lnTo>
                        <a:lnTo>
                          <a:pt x="369" y="433"/>
                        </a:lnTo>
                        <a:lnTo>
                          <a:pt x="377" y="420"/>
                        </a:lnTo>
                        <a:lnTo>
                          <a:pt x="386" y="408"/>
                        </a:lnTo>
                        <a:lnTo>
                          <a:pt x="397" y="396"/>
                        </a:lnTo>
                        <a:lnTo>
                          <a:pt x="408" y="386"/>
                        </a:lnTo>
                        <a:lnTo>
                          <a:pt x="420" y="377"/>
                        </a:lnTo>
                        <a:lnTo>
                          <a:pt x="434" y="369"/>
                        </a:lnTo>
                        <a:lnTo>
                          <a:pt x="447" y="363"/>
                        </a:lnTo>
                        <a:lnTo>
                          <a:pt x="461" y="357"/>
                        </a:lnTo>
                        <a:lnTo>
                          <a:pt x="476" y="353"/>
                        </a:lnTo>
                        <a:lnTo>
                          <a:pt x="493" y="351"/>
                        </a:lnTo>
                        <a:lnTo>
                          <a:pt x="509" y="350"/>
                        </a:lnTo>
                        <a:lnTo>
                          <a:pt x="509" y="350"/>
                        </a:lnTo>
                        <a:lnTo>
                          <a:pt x="515" y="349"/>
                        </a:lnTo>
                        <a:lnTo>
                          <a:pt x="522" y="348"/>
                        </a:lnTo>
                        <a:lnTo>
                          <a:pt x="527" y="344"/>
                        </a:lnTo>
                        <a:lnTo>
                          <a:pt x="531" y="340"/>
                        </a:lnTo>
                        <a:lnTo>
                          <a:pt x="535" y="336"/>
                        </a:lnTo>
                        <a:lnTo>
                          <a:pt x="539" y="330"/>
                        </a:lnTo>
                        <a:lnTo>
                          <a:pt x="540" y="324"/>
                        </a:lnTo>
                        <a:lnTo>
                          <a:pt x="541" y="318"/>
                        </a:lnTo>
                        <a:lnTo>
                          <a:pt x="541" y="318"/>
                        </a:lnTo>
                        <a:close/>
                        <a:moveTo>
                          <a:pt x="700" y="477"/>
                        </a:moveTo>
                        <a:lnTo>
                          <a:pt x="700" y="477"/>
                        </a:lnTo>
                        <a:lnTo>
                          <a:pt x="693" y="477"/>
                        </a:lnTo>
                        <a:lnTo>
                          <a:pt x="688" y="480"/>
                        </a:lnTo>
                        <a:lnTo>
                          <a:pt x="682" y="483"/>
                        </a:lnTo>
                        <a:lnTo>
                          <a:pt x="677" y="486"/>
                        </a:lnTo>
                        <a:lnTo>
                          <a:pt x="674" y="491"/>
                        </a:lnTo>
                        <a:lnTo>
                          <a:pt x="671" y="497"/>
                        </a:lnTo>
                        <a:lnTo>
                          <a:pt x="669" y="502"/>
                        </a:lnTo>
                        <a:lnTo>
                          <a:pt x="667" y="509"/>
                        </a:lnTo>
                        <a:lnTo>
                          <a:pt x="667" y="509"/>
                        </a:lnTo>
                        <a:lnTo>
                          <a:pt x="667" y="525"/>
                        </a:lnTo>
                        <a:lnTo>
                          <a:pt x="664" y="541"/>
                        </a:lnTo>
                        <a:lnTo>
                          <a:pt x="661" y="556"/>
                        </a:lnTo>
                        <a:lnTo>
                          <a:pt x="656" y="571"/>
                        </a:lnTo>
                        <a:lnTo>
                          <a:pt x="649" y="585"/>
                        </a:lnTo>
                        <a:lnTo>
                          <a:pt x="641" y="598"/>
                        </a:lnTo>
                        <a:lnTo>
                          <a:pt x="632" y="609"/>
                        </a:lnTo>
                        <a:lnTo>
                          <a:pt x="621" y="621"/>
                        </a:lnTo>
                        <a:lnTo>
                          <a:pt x="609" y="632"/>
                        </a:lnTo>
                        <a:lnTo>
                          <a:pt x="598" y="641"/>
                        </a:lnTo>
                        <a:lnTo>
                          <a:pt x="585" y="649"/>
                        </a:lnTo>
                        <a:lnTo>
                          <a:pt x="571" y="656"/>
                        </a:lnTo>
                        <a:lnTo>
                          <a:pt x="556" y="661"/>
                        </a:lnTo>
                        <a:lnTo>
                          <a:pt x="541" y="664"/>
                        </a:lnTo>
                        <a:lnTo>
                          <a:pt x="525" y="667"/>
                        </a:lnTo>
                        <a:lnTo>
                          <a:pt x="509" y="667"/>
                        </a:lnTo>
                        <a:lnTo>
                          <a:pt x="509" y="667"/>
                        </a:lnTo>
                        <a:lnTo>
                          <a:pt x="502" y="668"/>
                        </a:lnTo>
                        <a:lnTo>
                          <a:pt x="497" y="671"/>
                        </a:lnTo>
                        <a:lnTo>
                          <a:pt x="491" y="674"/>
                        </a:lnTo>
                        <a:lnTo>
                          <a:pt x="486" y="677"/>
                        </a:lnTo>
                        <a:lnTo>
                          <a:pt x="483" y="682"/>
                        </a:lnTo>
                        <a:lnTo>
                          <a:pt x="480" y="688"/>
                        </a:lnTo>
                        <a:lnTo>
                          <a:pt x="478" y="693"/>
                        </a:lnTo>
                        <a:lnTo>
                          <a:pt x="478" y="700"/>
                        </a:lnTo>
                        <a:lnTo>
                          <a:pt x="478" y="700"/>
                        </a:lnTo>
                        <a:lnTo>
                          <a:pt x="478" y="706"/>
                        </a:lnTo>
                        <a:lnTo>
                          <a:pt x="480" y="712"/>
                        </a:lnTo>
                        <a:lnTo>
                          <a:pt x="483" y="718"/>
                        </a:lnTo>
                        <a:lnTo>
                          <a:pt x="486" y="722"/>
                        </a:lnTo>
                        <a:lnTo>
                          <a:pt x="491" y="726"/>
                        </a:lnTo>
                        <a:lnTo>
                          <a:pt x="497" y="729"/>
                        </a:lnTo>
                        <a:lnTo>
                          <a:pt x="502" y="731"/>
                        </a:lnTo>
                        <a:lnTo>
                          <a:pt x="509" y="732"/>
                        </a:lnTo>
                        <a:lnTo>
                          <a:pt x="509" y="732"/>
                        </a:lnTo>
                        <a:lnTo>
                          <a:pt x="531" y="731"/>
                        </a:lnTo>
                        <a:lnTo>
                          <a:pt x="554" y="727"/>
                        </a:lnTo>
                        <a:lnTo>
                          <a:pt x="575" y="721"/>
                        </a:lnTo>
                        <a:lnTo>
                          <a:pt x="596" y="713"/>
                        </a:lnTo>
                        <a:lnTo>
                          <a:pt x="615" y="705"/>
                        </a:lnTo>
                        <a:lnTo>
                          <a:pt x="633" y="693"/>
                        </a:lnTo>
                        <a:lnTo>
                          <a:pt x="650" y="680"/>
                        </a:lnTo>
                        <a:lnTo>
                          <a:pt x="666" y="666"/>
                        </a:lnTo>
                        <a:lnTo>
                          <a:pt x="680" y="650"/>
                        </a:lnTo>
                        <a:lnTo>
                          <a:pt x="693" y="633"/>
                        </a:lnTo>
                        <a:lnTo>
                          <a:pt x="705" y="615"/>
                        </a:lnTo>
                        <a:lnTo>
                          <a:pt x="714" y="595"/>
                        </a:lnTo>
                        <a:lnTo>
                          <a:pt x="721" y="575"/>
                        </a:lnTo>
                        <a:lnTo>
                          <a:pt x="728" y="554"/>
                        </a:lnTo>
                        <a:lnTo>
                          <a:pt x="731" y="531"/>
                        </a:lnTo>
                        <a:lnTo>
                          <a:pt x="732" y="509"/>
                        </a:lnTo>
                        <a:lnTo>
                          <a:pt x="732" y="509"/>
                        </a:lnTo>
                        <a:lnTo>
                          <a:pt x="731" y="502"/>
                        </a:lnTo>
                        <a:lnTo>
                          <a:pt x="729" y="497"/>
                        </a:lnTo>
                        <a:lnTo>
                          <a:pt x="726" y="491"/>
                        </a:lnTo>
                        <a:lnTo>
                          <a:pt x="722" y="486"/>
                        </a:lnTo>
                        <a:lnTo>
                          <a:pt x="718" y="483"/>
                        </a:lnTo>
                        <a:lnTo>
                          <a:pt x="712" y="480"/>
                        </a:lnTo>
                        <a:lnTo>
                          <a:pt x="706" y="477"/>
                        </a:lnTo>
                        <a:lnTo>
                          <a:pt x="700" y="477"/>
                        </a:lnTo>
                        <a:lnTo>
                          <a:pt x="700" y="477"/>
                        </a:lnTo>
                        <a:close/>
                      </a:path>
                    </a:pathLst>
                  </a:custGeom>
                  <a:solidFill>
                    <a:srgbClr val="ABA839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BD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58" name="Группа 57">
                  <a:extLst>
                    <a:ext uri="{FF2B5EF4-FFF2-40B4-BE49-F238E27FC236}">
                      <a16:creationId xmlns:a16="http://schemas.microsoft.com/office/drawing/2014/main" id="{9EDB6D8E-DD4E-400D-9B27-60AB20DE3749}"/>
                    </a:ext>
                  </a:extLst>
                </p:cNvPr>
                <p:cNvGrpSpPr/>
                <p:nvPr/>
              </p:nvGrpSpPr>
              <p:grpSpPr>
                <a:xfrm>
                  <a:off x="3397266" y="2860476"/>
                  <a:ext cx="4567675" cy="494391"/>
                  <a:chOff x="3368179" y="2737880"/>
                  <a:chExt cx="4232773" cy="494391"/>
                </a:xfrm>
              </p:grpSpPr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19F19C9-1240-4465-9FF1-B4177950F3EF}"/>
                      </a:ext>
                    </a:extLst>
                  </p:cNvPr>
                  <p:cNvSpPr txBox="1"/>
                  <p:nvPr/>
                </p:nvSpPr>
                <p:spPr>
                  <a:xfrm>
                    <a:off x="3561338" y="2739828"/>
                    <a:ext cx="4039614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900" dirty="0">
                        <a:solidFill>
                          <a:srgbClr val="041A72"/>
                        </a:solidFill>
                      </a:rPr>
                      <a:t>Цель: Ведущий отраслевой центр инженерных разработок для химической промышленности и новых рынков НТИ</a:t>
                    </a:r>
                  </a:p>
                  <a:p>
                    <a:endParaRPr lang="ru-RU" sz="800" dirty="0"/>
                  </a:p>
                </p:txBody>
              </p:sp>
              <p:sp>
                <p:nvSpPr>
                  <p:cNvPr id="53" name="Freeform 37">
                    <a:extLst>
                      <a:ext uri="{FF2B5EF4-FFF2-40B4-BE49-F238E27FC236}">
                        <a16:creationId xmlns:a16="http://schemas.microsoft.com/office/drawing/2014/main" id="{6E92E12D-65A4-4F43-A9DF-3BC2487302F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68179" y="2737880"/>
                    <a:ext cx="218171" cy="211296"/>
                  </a:xfrm>
                  <a:custGeom>
                    <a:avLst/>
                    <a:gdLst>
                      <a:gd name="T0" fmla="*/ 912 w 1018"/>
                      <a:gd name="T1" fmla="*/ 322 h 1018"/>
                      <a:gd name="T2" fmla="*/ 779 w 1018"/>
                      <a:gd name="T3" fmla="*/ 156 h 1018"/>
                      <a:gd name="T4" fmla="*/ 582 w 1018"/>
                      <a:gd name="T5" fmla="*/ 70 h 1018"/>
                      <a:gd name="T6" fmla="*/ 515 w 1018"/>
                      <a:gd name="T7" fmla="*/ 1 h 1018"/>
                      <a:gd name="T8" fmla="*/ 478 w 1018"/>
                      <a:gd name="T9" fmla="*/ 65 h 1018"/>
                      <a:gd name="T10" fmla="*/ 288 w 1018"/>
                      <a:gd name="T11" fmla="*/ 123 h 1018"/>
                      <a:gd name="T12" fmla="*/ 133 w 1018"/>
                      <a:gd name="T13" fmla="*/ 270 h 1018"/>
                      <a:gd name="T14" fmla="*/ 66 w 1018"/>
                      <a:gd name="T15" fmla="*/ 477 h 1018"/>
                      <a:gd name="T16" fmla="*/ 0 w 1018"/>
                      <a:gd name="T17" fmla="*/ 509 h 1018"/>
                      <a:gd name="T18" fmla="*/ 68 w 1018"/>
                      <a:gd name="T19" fmla="*/ 561 h 1018"/>
                      <a:gd name="T20" fmla="*/ 145 w 1018"/>
                      <a:gd name="T21" fmla="*/ 764 h 1018"/>
                      <a:gd name="T22" fmla="*/ 305 w 1018"/>
                      <a:gd name="T23" fmla="*/ 903 h 1018"/>
                      <a:gd name="T24" fmla="*/ 478 w 1018"/>
                      <a:gd name="T25" fmla="*/ 986 h 1018"/>
                      <a:gd name="T26" fmla="*/ 522 w 1018"/>
                      <a:gd name="T27" fmla="*/ 1015 h 1018"/>
                      <a:gd name="T28" fmla="*/ 601 w 1018"/>
                      <a:gd name="T29" fmla="*/ 944 h 1018"/>
                      <a:gd name="T30" fmla="*/ 795 w 1018"/>
                      <a:gd name="T31" fmla="*/ 850 h 1018"/>
                      <a:gd name="T32" fmla="*/ 921 w 1018"/>
                      <a:gd name="T33" fmla="*/ 678 h 1018"/>
                      <a:gd name="T34" fmla="*/ 998 w 1018"/>
                      <a:gd name="T35" fmla="*/ 539 h 1018"/>
                      <a:gd name="T36" fmla="*/ 1009 w 1018"/>
                      <a:gd name="T37" fmla="*/ 486 h 1018"/>
                      <a:gd name="T38" fmla="*/ 881 w 1018"/>
                      <a:gd name="T39" fmla="*/ 591 h 1018"/>
                      <a:gd name="T40" fmla="*/ 800 w 1018"/>
                      <a:gd name="T41" fmla="*/ 754 h 1018"/>
                      <a:gd name="T42" fmla="*/ 656 w 1018"/>
                      <a:gd name="T43" fmla="*/ 860 h 1018"/>
                      <a:gd name="T44" fmla="*/ 539 w 1018"/>
                      <a:gd name="T45" fmla="*/ 814 h 1018"/>
                      <a:gd name="T46" fmla="*/ 486 w 1018"/>
                      <a:gd name="T47" fmla="*/ 805 h 1018"/>
                      <a:gd name="T48" fmla="*/ 394 w 1018"/>
                      <a:gd name="T49" fmla="*/ 872 h 1018"/>
                      <a:gd name="T50" fmla="*/ 239 w 1018"/>
                      <a:gd name="T51" fmla="*/ 778 h 1018"/>
                      <a:gd name="T52" fmla="*/ 145 w 1018"/>
                      <a:gd name="T53" fmla="*/ 624 h 1018"/>
                      <a:gd name="T54" fmla="*/ 214 w 1018"/>
                      <a:gd name="T55" fmla="*/ 531 h 1018"/>
                      <a:gd name="T56" fmla="*/ 203 w 1018"/>
                      <a:gd name="T57" fmla="*/ 480 h 1018"/>
                      <a:gd name="T58" fmla="*/ 157 w 1018"/>
                      <a:gd name="T59" fmla="*/ 362 h 1018"/>
                      <a:gd name="T60" fmla="*/ 264 w 1018"/>
                      <a:gd name="T61" fmla="*/ 217 h 1018"/>
                      <a:gd name="T62" fmla="*/ 426 w 1018"/>
                      <a:gd name="T63" fmla="*/ 136 h 1018"/>
                      <a:gd name="T64" fmla="*/ 497 w 1018"/>
                      <a:gd name="T65" fmla="*/ 220 h 1018"/>
                      <a:gd name="T66" fmla="*/ 541 w 1018"/>
                      <a:gd name="T67" fmla="*/ 191 h 1018"/>
                      <a:gd name="T68" fmla="*/ 686 w 1018"/>
                      <a:gd name="T69" fmla="*/ 171 h 1018"/>
                      <a:gd name="T70" fmla="*/ 821 w 1018"/>
                      <a:gd name="T71" fmla="*/ 290 h 1018"/>
                      <a:gd name="T72" fmla="*/ 887 w 1018"/>
                      <a:gd name="T73" fmla="*/ 460 h 1018"/>
                      <a:gd name="T74" fmla="*/ 795 w 1018"/>
                      <a:gd name="T75" fmla="*/ 509 h 1018"/>
                      <a:gd name="T76" fmla="*/ 604 w 1018"/>
                      <a:gd name="T77" fmla="*/ 509 h 1018"/>
                      <a:gd name="T78" fmla="*/ 562 w 1018"/>
                      <a:gd name="T79" fmla="*/ 430 h 1018"/>
                      <a:gd name="T80" fmla="*/ 472 w 1018"/>
                      <a:gd name="T81" fmla="*/ 421 h 1018"/>
                      <a:gd name="T82" fmla="*/ 414 w 1018"/>
                      <a:gd name="T83" fmla="*/ 499 h 1018"/>
                      <a:gd name="T84" fmla="*/ 449 w 1018"/>
                      <a:gd name="T85" fmla="*/ 583 h 1018"/>
                      <a:gd name="T86" fmla="*/ 538 w 1018"/>
                      <a:gd name="T87" fmla="*/ 600 h 1018"/>
                      <a:gd name="T88" fmla="*/ 602 w 1018"/>
                      <a:gd name="T89" fmla="*/ 528 h 1018"/>
                      <a:gd name="T90" fmla="*/ 497 w 1018"/>
                      <a:gd name="T91" fmla="*/ 480 h 1018"/>
                      <a:gd name="T92" fmla="*/ 541 w 1018"/>
                      <a:gd name="T93" fmla="*/ 509 h 1018"/>
                      <a:gd name="T94" fmla="*/ 502 w 1018"/>
                      <a:gd name="T95" fmla="*/ 540 h 1018"/>
                      <a:gd name="T96" fmla="*/ 540 w 1018"/>
                      <a:gd name="T97" fmla="*/ 311 h 1018"/>
                      <a:gd name="T98" fmla="*/ 443 w 1018"/>
                      <a:gd name="T99" fmla="*/ 296 h 1018"/>
                      <a:gd name="T100" fmla="*/ 291 w 1018"/>
                      <a:gd name="T101" fmla="*/ 463 h 1018"/>
                      <a:gd name="T102" fmla="*/ 318 w 1018"/>
                      <a:gd name="T103" fmla="*/ 541 h 1018"/>
                      <a:gd name="T104" fmla="*/ 351 w 1018"/>
                      <a:gd name="T105" fmla="*/ 492 h 1018"/>
                      <a:gd name="T106" fmla="*/ 447 w 1018"/>
                      <a:gd name="T107" fmla="*/ 363 h 1018"/>
                      <a:gd name="T108" fmla="*/ 539 w 1018"/>
                      <a:gd name="T109" fmla="*/ 330 h 1018"/>
                      <a:gd name="T110" fmla="*/ 671 w 1018"/>
                      <a:gd name="T111" fmla="*/ 497 h 1018"/>
                      <a:gd name="T112" fmla="*/ 621 w 1018"/>
                      <a:gd name="T113" fmla="*/ 621 h 1018"/>
                      <a:gd name="T114" fmla="*/ 497 w 1018"/>
                      <a:gd name="T115" fmla="*/ 671 h 1018"/>
                      <a:gd name="T116" fmla="*/ 486 w 1018"/>
                      <a:gd name="T117" fmla="*/ 722 h 1018"/>
                      <a:gd name="T118" fmla="*/ 633 w 1018"/>
                      <a:gd name="T119" fmla="*/ 693 h 1018"/>
                      <a:gd name="T120" fmla="*/ 732 w 1018"/>
                      <a:gd name="T121" fmla="*/ 509 h 10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018" h="1018">
                        <a:moveTo>
                          <a:pt x="986" y="477"/>
                        </a:moveTo>
                        <a:lnTo>
                          <a:pt x="953" y="477"/>
                        </a:lnTo>
                        <a:lnTo>
                          <a:pt x="953" y="477"/>
                        </a:lnTo>
                        <a:lnTo>
                          <a:pt x="951" y="456"/>
                        </a:lnTo>
                        <a:lnTo>
                          <a:pt x="947" y="437"/>
                        </a:lnTo>
                        <a:lnTo>
                          <a:pt x="944" y="416"/>
                        </a:lnTo>
                        <a:lnTo>
                          <a:pt x="939" y="397"/>
                        </a:lnTo>
                        <a:lnTo>
                          <a:pt x="934" y="378"/>
                        </a:lnTo>
                        <a:lnTo>
                          <a:pt x="927" y="358"/>
                        </a:lnTo>
                        <a:lnTo>
                          <a:pt x="921" y="340"/>
                        </a:lnTo>
                        <a:lnTo>
                          <a:pt x="912" y="322"/>
                        </a:lnTo>
                        <a:lnTo>
                          <a:pt x="903" y="305"/>
                        </a:lnTo>
                        <a:lnTo>
                          <a:pt x="895" y="288"/>
                        </a:lnTo>
                        <a:lnTo>
                          <a:pt x="884" y="270"/>
                        </a:lnTo>
                        <a:lnTo>
                          <a:pt x="873" y="254"/>
                        </a:lnTo>
                        <a:lnTo>
                          <a:pt x="862" y="238"/>
                        </a:lnTo>
                        <a:lnTo>
                          <a:pt x="850" y="223"/>
                        </a:lnTo>
                        <a:lnTo>
                          <a:pt x="837" y="208"/>
                        </a:lnTo>
                        <a:lnTo>
                          <a:pt x="823" y="194"/>
                        </a:lnTo>
                        <a:lnTo>
                          <a:pt x="809" y="181"/>
                        </a:lnTo>
                        <a:lnTo>
                          <a:pt x="795" y="168"/>
                        </a:lnTo>
                        <a:lnTo>
                          <a:pt x="779" y="156"/>
                        </a:lnTo>
                        <a:lnTo>
                          <a:pt x="764" y="145"/>
                        </a:lnTo>
                        <a:lnTo>
                          <a:pt x="748" y="133"/>
                        </a:lnTo>
                        <a:lnTo>
                          <a:pt x="731" y="123"/>
                        </a:lnTo>
                        <a:lnTo>
                          <a:pt x="714" y="114"/>
                        </a:lnTo>
                        <a:lnTo>
                          <a:pt x="695" y="105"/>
                        </a:lnTo>
                        <a:lnTo>
                          <a:pt x="678" y="98"/>
                        </a:lnTo>
                        <a:lnTo>
                          <a:pt x="659" y="90"/>
                        </a:lnTo>
                        <a:lnTo>
                          <a:pt x="641" y="84"/>
                        </a:lnTo>
                        <a:lnTo>
                          <a:pt x="621" y="78"/>
                        </a:lnTo>
                        <a:lnTo>
                          <a:pt x="601" y="74"/>
                        </a:lnTo>
                        <a:lnTo>
                          <a:pt x="582" y="70"/>
                        </a:lnTo>
                        <a:lnTo>
                          <a:pt x="561" y="68"/>
                        </a:lnTo>
                        <a:lnTo>
                          <a:pt x="541" y="65"/>
                        </a:lnTo>
                        <a:lnTo>
                          <a:pt x="541" y="32"/>
                        </a:lnTo>
                        <a:lnTo>
                          <a:pt x="541" y="32"/>
                        </a:lnTo>
                        <a:lnTo>
                          <a:pt x="540" y="26"/>
                        </a:lnTo>
                        <a:lnTo>
                          <a:pt x="539" y="19"/>
                        </a:lnTo>
                        <a:lnTo>
                          <a:pt x="535" y="14"/>
                        </a:lnTo>
                        <a:lnTo>
                          <a:pt x="531" y="10"/>
                        </a:lnTo>
                        <a:lnTo>
                          <a:pt x="527" y="5"/>
                        </a:lnTo>
                        <a:lnTo>
                          <a:pt x="522" y="2"/>
                        </a:lnTo>
                        <a:lnTo>
                          <a:pt x="515" y="1"/>
                        </a:lnTo>
                        <a:lnTo>
                          <a:pt x="509" y="0"/>
                        </a:lnTo>
                        <a:lnTo>
                          <a:pt x="509" y="0"/>
                        </a:lnTo>
                        <a:lnTo>
                          <a:pt x="502" y="1"/>
                        </a:lnTo>
                        <a:lnTo>
                          <a:pt x="497" y="2"/>
                        </a:lnTo>
                        <a:lnTo>
                          <a:pt x="491" y="5"/>
                        </a:lnTo>
                        <a:lnTo>
                          <a:pt x="486" y="10"/>
                        </a:lnTo>
                        <a:lnTo>
                          <a:pt x="483" y="14"/>
                        </a:lnTo>
                        <a:lnTo>
                          <a:pt x="480" y="19"/>
                        </a:lnTo>
                        <a:lnTo>
                          <a:pt x="478" y="26"/>
                        </a:lnTo>
                        <a:lnTo>
                          <a:pt x="478" y="32"/>
                        </a:lnTo>
                        <a:lnTo>
                          <a:pt x="478" y="65"/>
                        </a:lnTo>
                        <a:lnTo>
                          <a:pt x="478" y="65"/>
                        </a:lnTo>
                        <a:lnTo>
                          <a:pt x="457" y="68"/>
                        </a:lnTo>
                        <a:lnTo>
                          <a:pt x="437" y="70"/>
                        </a:lnTo>
                        <a:lnTo>
                          <a:pt x="416" y="74"/>
                        </a:lnTo>
                        <a:lnTo>
                          <a:pt x="397" y="78"/>
                        </a:lnTo>
                        <a:lnTo>
                          <a:pt x="378" y="84"/>
                        </a:lnTo>
                        <a:lnTo>
                          <a:pt x="358" y="90"/>
                        </a:lnTo>
                        <a:lnTo>
                          <a:pt x="340" y="98"/>
                        </a:lnTo>
                        <a:lnTo>
                          <a:pt x="322" y="105"/>
                        </a:lnTo>
                        <a:lnTo>
                          <a:pt x="305" y="114"/>
                        </a:lnTo>
                        <a:lnTo>
                          <a:pt x="288" y="123"/>
                        </a:lnTo>
                        <a:lnTo>
                          <a:pt x="270" y="133"/>
                        </a:lnTo>
                        <a:lnTo>
                          <a:pt x="254" y="145"/>
                        </a:lnTo>
                        <a:lnTo>
                          <a:pt x="238" y="156"/>
                        </a:lnTo>
                        <a:lnTo>
                          <a:pt x="223" y="168"/>
                        </a:lnTo>
                        <a:lnTo>
                          <a:pt x="208" y="181"/>
                        </a:lnTo>
                        <a:lnTo>
                          <a:pt x="194" y="194"/>
                        </a:lnTo>
                        <a:lnTo>
                          <a:pt x="181" y="208"/>
                        </a:lnTo>
                        <a:lnTo>
                          <a:pt x="169" y="223"/>
                        </a:lnTo>
                        <a:lnTo>
                          <a:pt x="156" y="238"/>
                        </a:lnTo>
                        <a:lnTo>
                          <a:pt x="145" y="254"/>
                        </a:lnTo>
                        <a:lnTo>
                          <a:pt x="133" y="270"/>
                        </a:lnTo>
                        <a:lnTo>
                          <a:pt x="123" y="288"/>
                        </a:lnTo>
                        <a:lnTo>
                          <a:pt x="114" y="305"/>
                        </a:lnTo>
                        <a:lnTo>
                          <a:pt x="105" y="322"/>
                        </a:lnTo>
                        <a:lnTo>
                          <a:pt x="98" y="340"/>
                        </a:lnTo>
                        <a:lnTo>
                          <a:pt x="90" y="358"/>
                        </a:lnTo>
                        <a:lnTo>
                          <a:pt x="84" y="378"/>
                        </a:lnTo>
                        <a:lnTo>
                          <a:pt x="78" y="397"/>
                        </a:lnTo>
                        <a:lnTo>
                          <a:pt x="74" y="416"/>
                        </a:lnTo>
                        <a:lnTo>
                          <a:pt x="70" y="437"/>
                        </a:lnTo>
                        <a:lnTo>
                          <a:pt x="68" y="456"/>
                        </a:lnTo>
                        <a:lnTo>
                          <a:pt x="66" y="477"/>
                        </a:lnTo>
                        <a:lnTo>
                          <a:pt x="32" y="477"/>
                        </a:lnTo>
                        <a:lnTo>
                          <a:pt x="32" y="477"/>
                        </a:lnTo>
                        <a:lnTo>
                          <a:pt x="26" y="477"/>
                        </a:lnTo>
                        <a:lnTo>
                          <a:pt x="19" y="480"/>
                        </a:lnTo>
                        <a:lnTo>
                          <a:pt x="14" y="483"/>
                        </a:lnTo>
                        <a:lnTo>
                          <a:pt x="10" y="486"/>
                        </a:lnTo>
                        <a:lnTo>
                          <a:pt x="5" y="491"/>
                        </a:lnTo>
                        <a:lnTo>
                          <a:pt x="2" y="497"/>
                        </a:lnTo>
                        <a:lnTo>
                          <a:pt x="1" y="502"/>
                        </a:lnTo>
                        <a:lnTo>
                          <a:pt x="0" y="509"/>
                        </a:lnTo>
                        <a:lnTo>
                          <a:pt x="0" y="509"/>
                        </a:lnTo>
                        <a:lnTo>
                          <a:pt x="1" y="515"/>
                        </a:lnTo>
                        <a:lnTo>
                          <a:pt x="2" y="521"/>
                        </a:lnTo>
                        <a:lnTo>
                          <a:pt x="5" y="527"/>
                        </a:lnTo>
                        <a:lnTo>
                          <a:pt x="10" y="531"/>
                        </a:lnTo>
                        <a:lnTo>
                          <a:pt x="14" y="535"/>
                        </a:lnTo>
                        <a:lnTo>
                          <a:pt x="19" y="539"/>
                        </a:lnTo>
                        <a:lnTo>
                          <a:pt x="26" y="540"/>
                        </a:lnTo>
                        <a:lnTo>
                          <a:pt x="32" y="541"/>
                        </a:lnTo>
                        <a:lnTo>
                          <a:pt x="66" y="541"/>
                        </a:lnTo>
                        <a:lnTo>
                          <a:pt x="66" y="541"/>
                        </a:lnTo>
                        <a:lnTo>
                          <a:pt x="68" y="561"/>
                        </a:lnTo>
                        <a:lnTo>
                          <a:pt x="70" y="582"/>
                        </a:lnTo>
                        <a:lnTo>
                          <a:pt x="74" y="601"/>
                        </a:lnTo>
                        <a:lnTo>
                          <a:pt x="78" y="621"/>
                        </a:lnTo>
                        <a:lnTo>
                          <a:pt x="84" y="641"/>
                        </a:lnTo>
                        <a:lnTo>
                          <a:pt x="90" y="659"/>
                        </a:lnTo>
                        <a:lnTo>
                          <a:pt x="98" y="678"/>
                        </a:lnTo>
                        <a:lnTo>
                          <a:pt x="105" y="695"/>
                        </a:lnTo>
                        <a:lnTo>
                          <a:pt x="114" y="713"/>
                        </a:lnTo>
                        <a:lnTo>
                          <a:pt x="123" y="731"/>
                        </a:lnTo>
                        <a:lnTo>
                          <a:pt x="133" y="748"/>
                        </a:lnTo>
                        <a:lnTo>
                          <a:pt x="145" y="764"/>
                        </a:lnTo>
                        <a:lnTo>
                          <a:pt x="156" y="779"/>
                        </a:lnTo>
                        <a:lnTo>
                          <a:pt x="169" y="795"/>
                        </a:lnTo>
                        <a:lnTo>
                          <a:pt x="181" y="809"/>
                        </a:lnTo>
                        <a:lnTo>
                          <a:pt x="194" y="823"/>
                        </a:lnTo>
                        <a:lnTo>
                          <a:pt x="208" y="837"/>
                        </a:lnTo>
                        <a:lnTo>
                          <a:pt x="223" y="850"/>
                        </a:lnTo>
                        <a:lnTo>
                          <a:pt x="238" y="862"/>
                        </a:lnTo>
                        <a:lnTo>
                          <a:pt x="254" y="873"/>
                        </a:lnTo>
                        <a:lnTo>
                          <a:pt x="270" y="884"/>
                        </a:lnTo>
                        <a:lnTo>
                          <a:pt x="288" y="895"/>
                        </a:lnTo>
                        <a:lnTo>
                          <a:pt x="305" y="903"/>
                        </a:lnTo>
                        <a:lnTo>
                          <a:pt x="322" y="912"/>
                        </a:lnTo>
                        <a:lnTo>
                          <a:pt x="340" y="921"/>
                        </a:lnTo>
                        <a:lnTo>
                          <a:pt x="358" y="927"/>
                        </a:lnTo>
                        <a:lnTo>
                          <a:pt x="378" y="933"/>
                        </a:lnTo>
                        <a:lnTo>
                          <a:pt x="397" y="939"/>
                        </a:lnTo>
                        <a:lnTo>
                          <a:pt x="416" y="944"/>
                        </a:lnTo>
                        <a:lnTo>
                          <a:pt x="437" y="947"/>
                        </a:lnTo>
                        <a:lnTo>
                          <a:pt x="457" y="951"/>
                        </a:lnTo>
                        <a:lnTo>
                          <a:pt x="478" y="953"/>
                        </a:lnTo>
                        <a:lnTo>
                          <a:pt x="478" y="986"/>
                        </a:lnTo>
                        <a:lnTo>
                          <a:pt x="478" y="986"/>
                        </a:lnTo>
                        <a:lnTo>
                          <a:pt x="478" y="992"/>
                        </a:lnTo>
                        <a:lnTo>
                          <a:pt x="480" y="998"/>
                        </a:lnTo>
                        <a:lnTo>
                          <a:pt x="483" y="1003"/>
                        </a:lnTo>
                        <a:lnTo>
                          <a:pt x="486" y="1009"/>
                        </a:lnTo>
                        <a:lnTo>
                          <a:pt x="491" y="1012"/>
                        </a:lnTo>
                        <a:lnTo>
                          <a:pt x="497" y="1015"/>
                        </a:lnTo>
                        <a:lnTo>
                          <a:pt x="502" y="1017"/>
                        </a:lnTo>
                        <a:lnTo>
                          <a:pt x="509" y="1018"/>
                        </a:lnTo>
                        <a:lnTo>
                          <a:pt x="509" y="1018"/>
                        </a:lnTo>
                        <a:lnTo>
                          <a:pt x="515" y="1017"/>
                        </a:lnTo>
                        <a:lnTo>
                          <a:pt x="522" y="1015"/>
                        </a:lnTo>
                        <a:lnTo>
                          <a:pt x="527" y="1012"/>
                        </a:lnTo>
                        <a:lnTo>
                          <a:pt x="531" y="1009"/>
                        </a:lnTo>
                        <a:lnTo>
                          <a:pt x="535" y="1003"/>
                        </a:lnTo>
                        <a:lnTo>
                          <a:pt x="539" y="998"/>
                        </a:lnTo>
                        <a:lnTo>
                          <a:pt x="540" y="992"/>
                        </a:lnTo>
                        <a:lnTo>
                          <a:pt x="541" y="986"/>
                        </a:lnTo>
                        <a:lnTo>
                          <a:pt x="541" y="953"/>
                        </a:lnTo>
                        <a:lnTo>
                          <a:pt x="541" y="953"/>
                        </a:lnTo>
                        <a:lnTo>
                          <a:pt x="561" y="951"/>
                        </a:lnTo>
                        <a:lnTo>
                          <a:pt x="582" y="947"/>
                        </a:lnTo>
                        <a:lnTo>
                          <a:pt x="601" y="944"/>
                        </a:lnTo>
                        <a:lnTo>
                          <a:pt x="621" y="939"/>
                        </a:lnTo>
                        <a:lnTo>
                          <a:pt x="641" y="933"/>
                        </a:lnTo>
                        <a:lnTo>
                          <a:pt x="659" y="927"/>
                        </a:lnTo>
                        <a:lnTo>
                          <a:pt x="678" y="921"/>
                        </a:lnTo>
                        <a:lnTo>
                          <a:pt x="695" y="912"/>
                        </a:lnTo>
                        <a:lnTo>
                          <a:pt x="714" y="903"/>
                        </a:lnTo>
                        <a:lnTo>
                          <a:pt x="731" y="895"/>
                        </a:lnTo>
                        <a:lnTo>
                          <a:pt x="748" y="884"/>
                        </a:lnTo>
                        <a:lnTo>
                          <a:pt x="764" y="873"/>
                        </a:lnTo>
                        <a:lnTo>
                          <a:pt x="779" y="862"/>
                        </a:lnTo>
                        <a:lnTo>
                          <a:pt x="795" y="850"/>
                        </a:lnTo>
                        <a:lnTo>
                          <a:pt x="809" y="837"/>
                        </a:lnTo>
                        <a:lnTo>
                          <a:pt x="823" y="823"/>
                        </a:lnTo>
                        <a:lnTo>
                          <a:pt x="837" y="809"/>
                        </a:lnTo>
                        <a:lnTo>
                          <a:pt x="850" y="795"/>
                        </a:lnTo>
                        <a:lnTo>
                          <a:pt x="862" y="779"/>
                        </a:lnTo>
                        <a:lnTo>
                          <a:pt x="873" y="764"/>
                        </a:lnTo>
                        <a:lnTo>
                          <a:pt x="884" y="748"/>
                        </a:lnTo>
                        <a:lnTo>
                          <a:pt x="895" y="731"/>
                        </a:lnTo>
                        <a:lnTo>
                          <a:pt x="903" y="713"/>
                        </a:lnTo>
                        <a:lnTo>
                          <a:pt x="912" y="695"/>
                        </a:lnTo>
                        <a:lnTo>
                          <a:pt x="921" y="678"/>
                        </a:lnTo>
                        <a:lnTo>
                          <a:pt x="927" y="659"/>
                        </a:lnTo>
                        <a:lnTo>
                          <a:pt x="934" y="641"/>
                        </a:lnTo>
                        <a:lnTo>
                          <a:pt x="939" y="621"/>
                        </a:lnTo>
                        <a:lnTo>
                          <a:pt x="944" y="601"/>
                        </a:lnTo>
                        <a:lnTo>
                          <a:pt x="947" y="582"/>
                        </a:lnTo>
                        <a:lnTo>
                          <a:pt x="951" y="561"/>
                        </a:lnTo>
                        <a:lnTo>
                          <a:pt x="953" y="541"/>
                        </a:lnTo>
                        <a:lnTo>
                          <a:pt x="986" y="541"/>
                        </a:lnTo>
                        <a:lnTo>
                          <a:pt x="986" y="541"/>
                        </a:lnTo>
                        <a:lnTo>
                          <a:pt x="993" y="540"/>
                        </a:lnTo>
                        <a:lnTo>
                          <a:pt x="998" y="539"/>
                        </a:lnTo>
                        <a:lnTo>
                          <a:pt x="1003" y="535"/>
                        </a:lnTo>
                        <a:lnTo>
                          <a:pt x="1009" y="531"/>
                        </a:lnTo>
                        <a:lnTo>
                          <a:pt x="1012" y="527"/>
                        </a:lnTo>
                        <a:lnTo>
                          <a:pt x="1015" y="521"/>
                        </a:lnTo>
                        <a:lnTo>
                          <a:pt x="1017" y="515"/>
                        </a:lnTo>
                        <a:lnTo>
                          <a:pt x="1018" y="509"/>
                        </a:lnTo>
                        <a:lnTo>
                          <a:pt x="1018" y="509"/>
                        </a:lnTo>
                        <a:lnTo>
                          <a:pt x="1017" y="502"/>
                        </a:lnTo>
                        <a:lnTo>
                          <a:pt x="1015" y="497"/>
                        </a:lnTo>
                        <a:lnTo>
                          <a:pt x="1012" y="491"/>
                        </a:lnTo>
                        <a:lnTo>
                          <a:pt x="1009" y="486"/>
                        </a:lnTo>
                        <a:lnTo>
                          <a:pt x="1003" y="483"/>
                        </a:lnTo>
                        <a:lnTo>
                          <a:pt x="998" y="480"/>
                        </a:lnTo>
                        <a:lnTo>
                          <a:pt x="993" y="477"/>
                        </a:lnTo>
                        <a:lnTo>
                          <a:pt x="986" y="477"/>
                        </a:lnTo>
                        <a:lnTo>
                          <a:pt x="986" y="477"/>
                        </a:lnTo>
                        <a:close/>
                        <a:moveTo>
                          <a:pt x="827" y="541"/>
                        </a:moveTo>
                        <a:lnTo>
                          <a:pt x="888" y="541"/>
                        </a:lnTo>
                        <a:lnTo>
                          <a:pt x="888" y="541"/>
                        </a:lnTo>
                        <a:lnTo>
                          <a:pt x="887" y="558"/>
                        </a:lnTo>
                        <a:lnTo>
                          <a:pt x="884" y="575"/>
                        </a:lnTo>
                        <a:lnTo>
                          <a:pt x="881" y="591"/>
                        </a:lnTo>
                        <a:lnTo>
                          <a:pt x="877" y="608"/>
                        </a:lnTo>
                        <a:lnTo>
                          <a:pt x="872" y="624"/>
                        </a:lnTo>
                        <a:lnTo>
                          <a:pt x="867" y="641"/>
                        </a:lnTo>
                        <a:lnTo>
                          <a:pt x="861" y="656"/>
                        </a:lnTo>
                        <a:lnTo>
                          <a:pt x="854" y="671"/>
                        </a:lnTo>
                        <a:lnTo>
                          <a:pt x="847" y="686"/>
                        </a:lnTo>
                        <a:lnTo>
                          <a:pt x="839" y="701"/>
                        </a:lnTo>
                        <a:lnTo>
                          <a:pt x="831" y="715"/>
                        </a:lnTo>
                        <a:lnTo>
                          <a:pt x="821" y="729"/>
                        </a:lnTo>
                        <a:lnTo>
                          <a:pt x="811" y="741"/>
                        </a:lnTo>
                        <a:lnTo>
                          <a:pt x="800" y="754"/>
                        </a:lnTo>
                        <a:lnTo>
                          <a:pt x="790" y="766"/>
                        </a:lnTo>
                        <a:lnTo>
                          <a:pt x="778" y="778"/>
                        </a:lnTo>
                        <a:lnTo>
                          <a:pt x="766" y="790"/>
                        </a:lnTo>
                        <a:lnTo>
                          <a:pt x="754" y="800"/>
                        </a:lnTo>
                        <a:lnTo>
                          <a:pt x="741" y="811"/>
                        </a:lnTo>
                        <a:lnTo>
                          <a:pt x="729" y="821"/>
                        </a:lnTo>
                        <a:lnTo>
                          <a:pt x="715" y="830"/>
                        </a:lnTo>
                        <a:lnTo>
                          <a:pt x="701" y="839"/>
                        </a:lnTo>
                        <a:lnTo>
                          <a:pt x="686" y="847"/>
                        </a:lnTo>
                        <a:lnTo>
                          <a:pt x="671" y="854"/>
                        </a:lnTo>
                        <a:lnTo>
                          <a:pt x="656" y="860"/>
                        </a:lnTo>
                        <a:lnTo>
                          <a:pt x="641" y="867"/>
                        </a:lnTo>
                        <a:lnTo>
                          <a:pt x="625" y="872"/>
                        </a:lnTo>
                        <a:lnTo>
                          <a:pt x="608" y="877"/>
                        </a:lnTo>
                        <a:lnTo>
                          <a:pt x="591" y="881"/>
                        </a:lnTo>
                        <a:lnTo>
                          <a:pt x="575" y="884"/>
                        </a:lnTo>
                        <a:lnTo>
                          <a:pt x="558" y="887"/>
                        </a:lnTo>
                        <a:lnTo>
                          <a:pt x="541" y="888"/>
                        </a:lnTo>
                        <a:lnTo>
                          <a:pt x="541" y="827"/>
                        </a:lnTo>
                        <a:lnTo>
                          <a:pt x="541" y="827"/>
                        </a:lnTo>
                        <a:lnTo>
                          <a:pt x="540" y="821"/>
                        </a:lnTo>
                        <a:lnTo>
                          <a:pt x="539" y="814"/>
                        </a:lnTo>
                        <a:lnTo>
                          <a:pt x="535" y="809"/>
                        </a:lnTo>
                        <a:lnTo>
                          <a:pt x="531" y="805"/>
                        </a:lnTo>
                        <a:lnTo>
                          <a:pt x="527" y="800"/>
                        </a:lnTo>
                        <a:lnTo>
                          <a:pt x="522" y="797"/>
                        </a:lnTo>
                        <a:lnTo>
                          <a:pt x="515" y="796"/>
                        </a:lnTo>
                        <a:lnTo>
                          <a:pt x="509" y="795"/>
                        </a:lnTo>
                        <a:lnTo>
                          <a:pt x="509" y="795"/>
                        </a:lnTo>
                        <a:lnTo>
                          <a:pt x="502" y="796"/>
                        </a:lnTo>
                        <a:lnTo>
                          <a:pt x="497" y="797"/>
                        </a:lnTo>
                        <a:lnTo>
                          <a:pt x="491" y="800"/>
                        </a:lnTo>
                        <a:lnTo>
                          <a:pt x="486" y="805"/>
                        </a:lnTo>
                        <a:lnTo>
                          <a:pt x="483" y="809"/>
                        </a:lnTo>
                        <a:lnTo>
                          <a:pt x="480" y="814"/>
                        </a:lnTo>
                        <a:lnTo>
                          <a:pt x="478" y="821"/>
                        </a:lnTo>
                        <a:lnTo>
                          <a:pt x="478" y="827"/>
                        </a:lnTo>
                        <a:lnTo>
                          <a:pt x="478" y="888"/>
                        </a:lnTo>
                        <a:lnTo>
                          <a:pt x="478" y="888"/>
                        </a:lnTo>
                        <a:lnTo>
                          <a:pt x="460" y="887"/>
                        </a:lnTo>
                        <a:lnTo>
                          <a:pt x="443" y="884"/>
                        </a:lnTo>
                        <a:lnTo>
                          <a:pt x="426" y="881"/>
                        </a:lnTo>
                        <a:lnTo>
                          <a:pt x="410" y="877"/>
                        </a:lnTo>
                        <a:lnTo>
                          <a:pt x="394" y="872"/>
                        </a:lnTo>
                        <a:lnTo>
                          <a:pt x="378" y="867"/>
                        </a:lnTo>
                        <a:lnTo>
                          <a:pt x="362" y="860"/>
                        </a:lnTo>
                        <a:lnTo>
                          <a:pt x="347" y="854"/>
                        </a:lnTo>
                        <a:lnTo>
                          <a:pt x="332" y="847"/>
                        </a:lnTo>
                        <a:lnTo>
                          <a:pt x="318" y="839"/>
                        </a:lnTo>
                        <a:lnTo>
                          <a:pt x="304" y="830"/>
                        </a:lnTo>
                        <a:lnTo>
                          <a:pt x="290" y="821"/>
                        </a:lnTo>
                        <a:lnTo>
                          <a:pt x="277" y="811"/>
                        </a:lnTo>
                        <a:lnTo>
                          <a:pt x="264" y="800"/>
                        </a:lnTo>
                        <a:lnTo>
                          <a:pt x="251" y="790"/>
                        </a:lnTo>
                        <a:lnTo>
                          <a:pt x="239" y="778"/>
                        </a:lnTo>
                        <a:lnTo>
                          <a:pt x="228" y="766"/>
                        </a:lnTo>
                        <a:lnTo>
                          <a:pt x="217" y="754"/>
                        </a:lnTo>
                        <a:lnTo>
                          <a:pt x="207" y="741"/>
                        </a:lnTo>
                        <a:lnTo>
                          <a:pt x="197" y="729"/>
                        </a:lnTo>
                        <a:lnTo>
                          <a:pt x="188" y="715"/>
                        </a:lnTo>
                        <a:lnTo>
                          <a:pt x="179" y="701"/>
                        </a:lnTo>
                        <a:lnTo>
                          <a:pt x="171" y="686"/>
                        </a:lnTo>
                        <a:lnTo>
                          <a:pt x="164" y="671"/>
                        </a:lnTo>
                        <a:lnTo>
                          <a:pt x="157" y="656"/>
                        </a:lnTo>
                        <a:lnTo>
                          <a:pt x="151" y="641"/>
                        </a:lnTo>
                        <a:lnTo>
                          <a:pt x="145" y="624"/>
                        </a:lnTo>
                        <a:lnTo>
                          <a:pt x="141" y="608"/>
                        </a:lnTo>
                        <a:lnTo>
                          <a:pt x="136" y="591"/>
                        </a:lnTo>
                        <a:lnTo>
                          <a:pt x="133" y="575"/>
                        </a:lnTo>
                        <a:lnTo>
                          <a:pt x="131" y="558"/>
                        </a:lnTo>
                        <a:lnTo>
                          <a:pt x="129" y="541"/>
                        </a:lnTo>
                        <a:lnTo>
                          <a:pt x="191" y="541"/>
                        </a:lnTo>
                        <a:lnTo>
                          <a:pt x="191" y="541"/>
                        </a:lnTo>
                        <a:lnTo>
                          <a:pt x="197" y="540"/>
                        </a:lnTo>
                        <a:lnTo>
                          <a:pt x="203" y="539"/>
                        </a:lnTo>
                        <a:lnTo>
                          <a:pt x="208" y="535"/>
                        </a:lnTo>
                        <a:lnTo>
                          <a:pt x="214" y="531"/>
                        </a:lnTo>
                        <a:lnTo>
                          <a:pt x="217" y="527"/>
                        </a:lnTo>
                        <a:lnTo>
                          <a:pt x="220" y="521"/>
                        </a:lnTo>
                        <a:lnTo>
                          <a:pt x="222" y="515"/>
                        </a:lnTo>
                        <a:lnTo>
                          <a:pt x="222" y="509"/>
                        </a:lnTo>
                        <a:lnTo>
                          <a:pt x="222" y="509"/>
                        </a:lnTo>
                        <a:lnTo>
                          <a:pt x="222" y="502"/>
                        </a:lnTo>
                        <a:lnTo>
                          <a:pt x="220" y="497"/>
                        </a:lnTo>
                        <a:lnTo>
                          <a:pt x="217" y="491"/>
                        </a:lnTo>
                        <a:lnTo>
                          <a:pt x="214" y="486"/>
                        </a:lnTo>
                        <a:lnTo>
                          <a:pt x="208" y="483"/>
                        </a:lnTo>
                        <a:lnTo>
                          <a:pt x="203" y="480"/>
                        </a:lnTo>
                        <a:lnTo>
                          <a:pt x="197" y="477"/>
                        </a:lnTo>
                        <a:lnTo>
                          <a:pt x="191" y="477"/>
                        </a:lnTo>
                        <a:lnTo>
                          <a:pt x="129" y="477"/>
                        </a:lnTo>
                        <a:lnTo>
                          <a:pt x="129" y="477"/>
                        </a:lnTo>
                        <a:lnTo>
                          <a:pt x="131" y="460"/>
                        </a:lnTo>
                        <a:lnTo>
                          <a:pt x="133" y="443"/>
                        </a:lnTo>
                        <a:lnTo>
                          <a:pt x="136" y="426"/>
                        </a:lnTo>
                        <a:lnTo>
                          <a:pt x="141" y="410"/>
                        </a:lnTo>
                        <a:lnTo>
                          <a:pt x="145" y="394"/>
                        </a:lnTo>
                        <a:lnTo>
                          <a:pt x="151" y="378"/>
                        </a:lnTo>
                        <a:lnTo>
                          <a:pt x="157" y="362"/>
                        </a:lnTo>
                        <a:lnTo>
                          <a:pt x="164" y="347"/>
                        </a:lnTo>
                        <a:lnTo>
                          <a:pt x="171" y="332"/>
                        </a:lnTo>
                        <a:lnTo>
                          <a:pt x="179" y="318"/>
                        </a:lnTo>
                        <a:lnTo>
                          <a:pt x="188" y="304"/>
                        </a:lnTo>
                        <a:lnTo>
                          <a:pt x="197" y="290"/>
                        </a:lnTo>
                        <a:lnTo>
                          <a:pt x="207" y="277"/>
                        </a:lnTo>
                        <a:lnTo>
                          <a:pt x="217" y="264"/>
                        </a:lnTo>
                        <a:lnTo>
                          <a:pt x="228" y="251"/>
                        </a:lnTo>
                        <a:lnTo>
                          <a:pt x="239" y="239"/>
                        </a:lnTo>
                        <a:lnTo>
                          <a:pt x="251" y="227"/>
                        </a:lnTo>
                        <a:lnTo>
                          <a:pt x="264" y="217"/>
                        </a:lnTo>
                        <a:lnTo>
                          <a:pt x="277" y="207"/>
                        </a:lnTo>
                        <a:lnTo>
                          <a:pt x="290" y="197"/>
                        </a:lnTo>
                        <a:lnTo>
                          <a:pt x="304" y="188"/>
                        </a:lnTo>
                        <a:lnTo>
                          <a:pt x="318" y="179"/>
                        </a:lnTo>
                        <a:lnTo>
                          <a:pt x="332" y="171"/>
                        </a:lnTo>
                        <a:lnTo>
                          <a:pt x="347" y="164"/>
                        </a:lnTo>
                        <a:lnTo>
                          <a:pt x="362" y="157"/>
                        </a:lnTo>
                        <a:lnTo>
                          <a:pt x="378" y="151"/>
                        </a:lnTo>
                        <a:lnTo>
                          <a:pt x="394" y="145"/>
                        </a:lnTo>
                        <a:lnTo>
                          <a:pt x="410" y="141"/>
                        </a:lnTo>
                        <a:lnTo>
                          <a:pt x="426" y="136"/>
                        </a:lnTo>
                        <a:lnTo>
                          <a:pt x="443" y="133"/>
                        </a:lnTo>
                        <a:lnTo>
                          <a:pt x="460" y="131"/>
                        </a:lnTo>
                        <a:lnTo>
                          <a:pt x="478" y="129"/>
                        </a:lnTo>
                        <a:lnTo>
                          <a:pt x="478" y="191"/>
                        </a:lnTo>
                        <a:lnTo>
                          <a:pt x="478" y="191"/>
                        </a:lnTo>
                        <a:lnTo>
                          <a:pt x="478" y="197"/>
                        </a:lnTo>
                        <a:lnTo>
                          <a:pt x="480" y="203"/>
                        </a:lnTo>
                        <a:lnTo>
                          <a:pt x="483" y="208"/>
                        </a:lnTo>
                        <a:lnTo>
                          <a:pt x="486" y="214"/>
                        </a:lnTo>
                        <a:lnTo>
                          <a:pt x="491" y="217"/>
                        </a:lnTo>
                        <a:lnTo>
                          <a:pt x="497" y="220"/>
                        </a:lnTo>
                        <a:lnTo>
                          <a:pt x="502" y="222"/>
                        </a:lnTo>
                        <a:lnTo>
                          <a:pt x="509" y="222"/>
                        </a:lnTo>
                        <a:lnTo>
                          <a:pt x="509" y="222"/>
                        </a:lnTo>
                        <a:lnTo>
                          <a:pt x="515" y="222"/>
                        </a:lnTo>
                        <a:lnTo>
                          <a:pt x="522" y="220"/>
                        </a:lnTo>
                        <a:lnTo>
                          <a:pt x="527" y="217"/>
                        </a:lnTo>
                        <a:lnTo>
                          <a:pt x="531" y="214"/>
                        </a:lnTo>
                        <a:lnTo>
                          <a:pt x="535" y="208"/>
                        </a:lnTo>
                        <a:lnTo>
                          <a:pt x="539" y="203"/>
                        </a:lnTo>
                        <a:lnTo>
                          <a:pt x="540" y="197"/>
                        </a:lnTo>
                        <a:lnTo>
                          <a:pt x="541" y="191"/>
                        </a:lnTo>
                        <a:lnTo>
                          <a:pt x="541" y="129"/>
                        </a:lnTo>
                        <a:lnTo>
                          <a:pt x="541" y="129"/>
                        </a:lnTo>
                        <a:lnTo>
                          <a:pt x="558" y="131"/>
                        </a:lnTo>
                        <a:lnTo>
                          <a:pt x="575" y="133"/>
                        </a:lnTo>
                        <a:lnTo>
                          <a:pt x="591" y="136"/>
                        </a:lnTo>
                        <a:lnTo>
                          <a:pt x="608" y="141"/>
                        </a:lnTo>
                        <a:lnTo>
                          <a:pt x="625" y="145"/>
                        </a:lnTo>
                        <a:lnTo>
                          <a:pt x="641" y="151"/>
                        </a:lnTo>
                        <a:lnTo>
                          <a:pt x="656" y="157"/>
                        </a:lnTo>
                        <a:lnTo>
                          <a:pt x="671" y="164"/>
                        </a:lnTo>
                        <a:lnTo>
                          <a:pt x="686" y="171"/>
                        </a:lnTo>
                        <a:lnTo>
                          <a:pt x="701" y="179"/>
                        </a:lnTo>
                        <a:lnTo>
                          <a:pt x="715" y="188"/>
                        </a:lnTo>
                        <a:lnTo>
                          <a:pt x="729" y="197"/>
                        </a:lnTo>
                        <a:lnTo>
                          <a:pt x="741" y="207"/>
                        </a:lnTo>
                        <a:lnTo>
                          <a:pt x="754" y="217"/>
                        </a:lnTo>
                        <a:lnTo>
                          <a:pt x="766" y="227"/>
                        </a:lnTo>
                        <a:lnTo>
                          <a:pt x="778" y="239"/>
                        </a:lnTo>
                        <a:lnTo>
                          <a:pt x="790" y="251"/>
                        </a:lnTo>
                        <a:lnTo>
                          <a:pt x="800" y="264"/>
                        </a:lnTo>
                        <a:lnTo>
                          <a:pt x="811" y="277"/>
                        </a:lnTo>
                        <a:lnTo>
                          <a:pt x="821" y="290"/>
                        </a:lnTo>
                        <a:lnTo>
                          <a:pt x="831" y="304"/>
                        </a:lnTo>
                        <a:lnTo>
                          <a:pt x="839" y="318"/>
                        </a:lnTo>
                        <a:lnTo>
                          <a:pt x="847" y="332"/>
                        </a:lnTo>
                        <a:lnTo>
                          <a:pt x="854" y="347"/>
                        </a:lnTo>
                        <a:lnTo>
                          <a:pt x="861" y="362"/>
                        </a:lnTo>
                        <a:lnTo>
                          <a:pt x="867" y="378"/>
                        </a:lnTo>
                        <a:lnTo>
                          <a:pt x="872" y="394"/>
                        </a:lnTo>
                        <a:lnTo>
                          <a:pt x="877" y="410"/>
                        </a:lnTo>
                        <a:lnTo>
                          <a:pt x="881" y="426"/>
                        </a:lnTo>
                        <a:lnTo>
                          <a:pt x="884" y="443"/>
                        </a:lnTo>
                        <a:lnTo>
                          <a:pt x="887" y="460"/>
                        </a:lnTo>
                        <a:lnTo>
                          <a:pt x="888" y="477"/>
                        </a:lnTo>
                        <a:lnTo>
                          <a:pt x="827" y="477"/>
                        </a:lnTo>
                        <a:lnTo>
                          <a:pt x="827" y="477"/>
                        </a:lnTo>
                        <a:lnTo>
                          <a:pt x="821" y="477"/>
                        </a:lnTo>
                        <a:lnTo>
                          <a:pt x="814" y="480"/>
                        </a:lnTo>
                        <a:lnTo>
                          <a:pt x="809" y="483"/>
                        </a:lnTo>
                        <a:lnTo>
                          <a:pt x="805" y="486"/>
                        </a:lnTo>
                        <a:lnTo>
                          <a:pt x="800" y="491"/>
                        </a:lnTo>
                        <a:lnTo>
                          <a:pt x="797" y="497"/>
                        </a:lnTo>
                        <a:lnTo>
                          <a:pt x="796" y="502"/>
                        </a:lnTo>
                        <a:lnTo>
                          <a:pt x="795" y="509"/>
                        </a:lnTo>
                        <a:lnTo>
                          <a:pt x="795" y="509"/>
                        </a:lnTo>
                        <a:lnTo>
                          <a:pt x="796" y="515"/>
                        </a:lnTo>
                        <a:lnTo>
                          <a:pt x="797" y="521"/>
                        </a:lnTo>
                        <a:lnTo>
                          <a:pt x="800" y="527"/>
                        </a:lnTo>
                        <a:lnTo>
                          <a:pt x="805" y="531"/>
                        </a:lnTo>
                        <a:lnTo>
                          <a:pt x="809" y="535"/>
                        </a:lnTo>
                        <a:lnTo>
                          <a:pt x="814" y="539"/>
                        </a:lnTo>
                        <a:lnTo>
                          <a:pt x="821" y="540"/>
                        </a:lnTo>
                        <a:lnTo>
                          <a:pt x="827" y="541"/>
                        </a:lnTo>
                        <a:lnTo>
                          <a:pt x="827" y="541"/>
                        </a:lnTo>
                        <a:close/>
                        <a:moveTo>
                          <a:pt x="604" y="509"/>
                        </a:moveTo>
                        <a:lnTo>
                          <a:pt x="604" y="509"/>
                        </a:lnTo>
                        <a:lnTo>
                          <a:pt x="604" y="499"/>
                        </a:lnTo>
                        <a:lnTo>
                          <a:pt x="602" y="489"/>
                        </a:lnTo>
                        <a:lnTo>
                          <a:pt x="600" y="481"/>
                        </a:lnTo>
                        <a:lnTo>
                          <a:pt x="597" y="472"/>
                        </a:lnTo>
                        <a:lnTo>
                          <a:pt x="592" y="463"/>
                        </a:lnTo>
                        <a:lnTo>
                          <a:pt x="588" y="456"/>
                        </a:lnTo>
                        <a:lnTo>
                          <a:pt x="583" y="448"/>
                        </a:lnTo>
                        <a:lnTo>
                          <a:pt x="576" y="441"/>
                        </a:lnTo>
                        <a:lnTo>
                          <a:pt x="570" y="436"/>
                        </a:lnTo>
                        <a:lnTo>
                          <a:pt x="562" y="430"/>
                        </a:lnTo>
                        <a:lnTo>
                          <a:pt x="555" y="425"/>
                        </a:lnTo>
                        <a:lnTo>
                          <a:pt x="546" y="421"/>
                        </a:lnTo>
                        <a:lnTo>
                          <a:pt x="538" y="417"/>
                        </a:lnTo>
                        <a:lnTo>
                          <a:pt x="528" y="415"/>
                        </a:lnTo>
                        <a:lnTo>
                          <a:pt x="518" y="414"/>
                        </a:lnTo>
                        <a:lnTo>
                          <a:pt x="509" y="413"/>
                        </a:lnTo>
                        <a:lnTo>
                          <a:pt x="509" y="413"/>
                        </a:lnTo>
                        <a:lnTo>
                          <a:pt x="499" y="414"/>
                        </a:lnTo>
                        <a:lnTo>
                          <a:pt x="489" y="415"/>
                        </a:lnTo>
                        <a:lnTo>
                          <a:pt x="481" y="417"/>
                        </a:lnTo>
                        <a:lnTo>
                          <a:pt x="472" y="421"/>
                        </a:lnTo>
                        <a:lnTo>
                          <a:pt x="464" y="425"/>
                        </a:lnTo>
                        <a:lnTo>
                          <a:pt x="456" y="430"/>
                        </a:lnTo>
                        <a:lnTo>
                          <a:pt x="449" y="436"/>
                        </a:lnTo>
                        <a:lnTo>
                          <a:pt x="441" y="441"/>
                        </a:lnTo>
                        <a:lnTo>
                          <a:pt x="436" y="448"/>
                        </a:lnTo>
                        <a:lnTo>
                          <a:pt x="430" y="456"/>
                        </a:lnTo>
                        <a:lnTo>
                          <a:pt x="425" y="463"/>
                        </a:lnTo>
                        <a:lnTo>
                          <a:pt x="421" y="472"/>
                        </a:lnTo>
                        <a:lnTo>
                          <a:pt x="417" y="481"/>
                        </a:lnTo>
                        <a:lnTo>
                          <a:pt x="415" y="489"/>
                        </a:lnTo>
                        <a:lnTo>
                          <a:pt x="414" y="499"/>
                        </a:lnTo>
                        <a:lnTo>
                          <a:pt x="413" y="509"/>
                        </a:lnTo>
                        <a:lnTo>
                          <a:pt x="413" y="509"/>
                        </a:lnTo>
                        <a:lnTo>
                          <a:pt x="414" y="518"/>
                        </a:lnTo>
                        <a:lnTo>
                          <a:pt x="415" y="528"/>
                        </a:lnTo>
                        <a:lnTo>
                          <a:pt x="417" y="538"/>
                        </a:lnTo>
                        <a:lnTo>
                          <a:pt x="421" y="546"/>
                        </a:lnTo>
                        <a:lnTo>
                          <a:pt x="425" y="555"/>
                        </a:lnTo>
                        <a:lnTo>
                          <a:pt x="430" y="562"/>
                        </a:lnTo>
                        <a:lnTo>
                          <a:pt x="436" y="570"/>
                        </a:lnTo>
                        <a:lnTo>
                          <a:pt x="441" y="576"/>
                        </a:lnTo>
                        <a:lnTo>
                          <a:pt x="449" y="583"/>
                        </a:lnTo>
                        <a:lnTo>
                          <a:pt x="456" y="588"/>
                        </a:lnTo>
                        <a:lnTo>
                          <a:pt x="464" y="592"/>
                        </a:lnTo>
                        <a:lnTo>
                          <a:pt x="472" y="597"/>
                        </a:lnTo>
                        <a:lnTo>
                          <a:pt x="481" y="600"/>
                        </a:lnTo>
                        <a:lnTo>
                          <a:pt x="489" y="602"/>
                        </a:lnTo>
                        <a:lnTo>
                          <a:pt x="499" y="604"/>
                        </a:lnTo>
                        <a:lnTo>
                          <a:pt x="509" y="604"/>
                        </a:lnTo>
                        <a:lnTo>
                          <a:pt x="509" y="604"/>
                        </a:lnTo>
                        <a:lnTo>
                          <a:pt x="518" y="604"/>
                        </a:lnTo>
                        <a:lnTo>
                          <a:pt x="528" y="602"/>
                        </a:lnTo>
                        <a:lnTo>
                          <a:pt x="538" y="600"/>
                        </a:lnTo>
                        <a:lnTo>
                          <a:pt x="546" y="597"/>
                        </a:lnTo>
                        <a:lnTo>
                          <a:pt x="555" y="592"/>
                        </a:lnTo>
                        <a:lnTo>
                          <a:pt x="562" y="588"/>
                        </a:lnTo>
                        <a:lnTo>
                          <a:pt x="570" y="583"/>
                        </a:lnTo>
                        <a:lnTo>
                          <a:pt x="576" y="576"/>
                        </a:lnTo>
                        <a:lnTo>
                          <a:pt x="583" y="570"/>
                        </a:lnTo>
                        <a:lnTo>
                          <a:pt x="588" y="562"/>
                        </a:lnTo>
                        <a:lnTo>
                          <a:pt x="592" y="555"/>
                        </a:lnTo>
                        <a:lnTo>
                          <a:pt x="597" y="546"/>
                        </a:lnTo>
                        <a:lnTo>
                          <a:pt x="600" y="538"/>
                        </a:lnTo>
                        <a:lnTo>
                          <a:pt x="602" y="528"/>
                        </a:lnTo>
                        <a:lnTo>
                          <a:pt x="604" y="518"/>
                        </a:lnTo>
                        <a:lnTo>
                          <a:pt x="604" y="509"/>
                        </a:lnTo>
                        <a:lnTo>
                          <a:pt x="604" y="509"/>
                        </a:lnTo>
                        <a:close/>
                        <a:moveTo>
                          <a:pt x="478" y="509"/>
                        </a:moveTo>
                        <a:lnTo>
                          <a:pt x="478" y="509"/>
                        </a:lnTo>
                        <a:lnTo>
                          <a:pt x="478" y="502"/>
                        </a:lnTo>
                        <a:lnTo>
                          <a:pt x="480" y="497"/>
                        </a:lnTo>
                        <a:lnTo>
                          <a:pt x="483" y="491"/>
                        </a:lnTo>
                        <a:lnTo>
                          <a:pt x="486" y="486"/>
                        </a:lnTo>
                        <a:lnTo>
                          <a:pt x="491" y="483"/>
                        </a:lnTo>
                        <a:lnTo>
                          <a:pt x="497" y="480"/>
                        </a:lnTo>
                        <a:lnTo>
                          <a:pt x="502" y="477"/>
                        </a:lnTo>
                        <a:lnTo>
                          <a:pt x="509" y="477"/>
                        </a:lnTo>
                        <a:lnTo>
                          <a:pt x="509" y="477"/>
                        </a:lnTo>
                        <a:lnTo>
                          <a:pt x="515" y="477"/>
                        </a:lnTo>
                        <a:lnTo>
                          <a:pt x="522" y="480"/>
                        </a:lnTo>
                        <a:lnTo>
                          <a:pt x="527" y="483"/>
                        </a:lnTo>
                        <a:lnTo>
                          <a:pt x="531" y="486"/>
                        </a:lnTo>
                        <a:lnTo>
                          <a:pt x="535" y="491"/>
                        </a:lnTo>
                        <a:lnTo>
                          <a:pt x="539" y="497"/>
                        </a:lnTo>
                        <a:lnTo>
                          <a:pt x="540" y="502"/>
                        </a:lnTo>
                        <a:lnTo>
                          <a:pt x="541" y="509"/>
                        </a:lnTo>
                        <a:lnTo>
                          <a:pt x="541" y="509"/>
                        </a:lnTo>
                        <a:lnTo>
                          <a:pt x="540" y="515"/>
                        </a:lnTo>
                        <a:lnTo>
                          <a:pt x="539" y="521"/>
                        </a:lnTo>
                        <a:lnTo>
                          <a:pt x="535" y="527"/>
                        </a:lnTo>
                        <a:lnTo>
                          <a:pt x="531" y="531"/>
                        </a:lnTo>
                        <a:lnTo>
                          <a:pt x="527" y="535"/>
                        </a:lnTo>
                        <a:lnTo>
                          <a:pt x="522" y="539"/>
                        </a:lnTo>
                        <a:lnTo>
                          <a:pt x="515" y="540"/>
                        </a:lnTo>
                        <a:lnTo>
                          <a:pt x="509" y="541"/>
                        </a:lnTo>
                        <a:lnTo>
                          <a:pt x="509" y="541"/>
                        </a:lnTo>
                        <a:lnTo>
                          <a:pt x="502" y="540"/>
                        </a:lnTo>
                        <a:lnTo>
                          <a:pt x="497" y="539"/>
                        </a:lnTo>
                        <a:lnTo>
                          <a:pt x="491" y="535"/>
                        </a:lnTo>
                        <a:lnTo>
                          <a:pt x="486" y="531"/>
                        </a:lnTo>
                        <a:lnTo>
                          <a:pt x="483" y="527"/>
                        </a:lnTo>
                        <a:lnTo>
                          <a:pt x="480" y="521"/>
                        </a:lnTo>
                        <a:lnTo>
                          <a:pt x="478" y="515"/>
                        </a:lnTo>
                        <a:lnTo>
                          <a:pt x="478" y="509"/>
                        </a:lnTo>
                        <a:lnTo>
                          <a:pt x="478" y="509"/>
                        </a:lnTo>
                        <a:close/>
                        <a:moveTo>
                          <a:pt x="541" y="318"/>
                        </a:moveTo>
                        <a:lnTo>
                          <a:pt x="541" y="318"/>
                        </a:lnTo>
                        <a:lnTo>
                          <a:pt x="540" y="311"/>
                        </a:lnTo>
                        <a:lnTo>
                          <a:pt x="539" y="306"/>
                        </a:lnTo>
                        <a:lnTo>
                          <a:pt x="535" y="300"/>
                        </a:lnTo>
                        <a:lnTo>
                          <a:pt x="531" y="295"/>
                        </a:lnTo>
                        <a:lnTo>
                          <a:pt x="527" y="292"/>
                        </a:lnTo>
                        <a:lnTo>
                          <a:pt x="522" y="289"/>
                        </a:lnTo>
                        <a:lnTo>
                          <a:pt x="515" y="286"/>
                        </a:lnTo>
                        <a:lnTo>
                          <a:pt x="509" y="286"/>
                        </a:lnTo>
                        <a:lnTo>
                          <a:pt x="509" y="286"/>
                        </a:lnTo>
                        <a:lnTo>
                          <a:pt x="486" y="288"/>
                        </a:lnTo>
                        <a:lnTo>
                          <a:pt x="465" y="291"/>
                        </a:lnTo>
                        <a:lnTo>
                          <a:pt x="443" y="296"/>
                        </a:lnTo>
                        <a:lnTo>
                          <a:pt x="423" y="304"/>
                        </a:lnTo>
                        <a:lnTo>
                          <a:pt x="402" y="313"/>
                        </a:lnTo>
                        <a:lnTo>
                          <a:pt x="384" y="324"/>
                        </a:lnTo>
                        <a:lnTo>
                          <a:pt x="367" y="337"/>
                        </a:lnTo>
                        <a:lnTo>
                          <a:pt x="352" y="352"/>
                        </a:lnTo>
                        <a:lnTo>
                          <a:pt x="337" y="367"/>
                        </a:lnTo>
                        <a:lnTo>
                          <a:pt x="324" y="384"/>
                        </a:lnTo>
                        <a:lnTo>
                          <a:pt x="313" y="402"/>
                        </a:lnTo>
                        <a:lnTo>
                          <a:pt x="304" y="423"/>
                        </a:lnTo>
                        <a:lnTo>
                          <a:pt x="296" y="443"/>
                        </a:lnTo>
                        <a:lnTo>
                          <a:pt x="291" y="463"/>
                        </a:lnTo>
                        <a:lnTo>
                          <a:pt x="288" y="486"/>
                        </a:lnTo>
                        <a:lnTo>
                          <a:pt x="287" y="509"/>
                        </a:lnTo>
                        <a:lnTo>
                          <a:pt x="287" y="509"/>
                        </a:lnTo>
                        <a:lnTo>
                          <a:pt x="287" y="515"/>
                        </a:lnTo>
                        <a:lnTo>
                          <a:pt x="289" y="521"/>
                        </a:lnTo>
                        <a:lnTo>
                          <a:pt x="292" y="527"/>
                        </a:lnTo>
                        <a:lnTo>
                          <a:pt x="295" y="531"/>
                        </a:lnTo>
                        <a:lnTo>
                          <a:pt x="300" y="535"/>
                        </a:lnTo>
                        <a:lnTo>
                          <a:pt x="306" y="539"/>
                        </a:lnTo>
                        <a:lnTo>
                          <a:pt x="311" y="540"/>
                        </a:lnTo>
                        <a:lnTo>
                          <a:pt x="318" y="541"/>
                        </a:lnTo>
                        <a:lnTo>
                          <a:pt x="318" y="541"/>
                        </a:lnTo>
                        <a:lnTo>
                          <a:pt x="324" y="540"/>
                        </a:lnTo>
                        <a:lnTo>
                          <a:pt x="331" y="539"/>
                        </a:lnTo>
                        <a:lnTo>
                          <a:pt x="336" y="535"/>
                        </a:lnTo>
                        <a:lnTo>
                          <a:pt x="340" y="531"/>
                        </a:lnTo>
                        <a:lnTo>
                          <a:pt x="344" y="527"/>
                        </a:lnTo>
                        <a:lnTo>
                          <a:pt x="348" y="521"/>
                        </a:lnTo>
                        <a:lnTo>
                          <a:pt x="349" y="515"/>
                        </a:lnTo>
                        <a:lnTo>
                          <a:pt x="350" y="509"/>
                        </a:lnTo>
                        <a:lnTo>
                          <a:pt x="350" y="509"/>
                        </a:lnTo>
                        <a:lnTo>
                          <a:pt x="351" y="492"/>
                        </a:lnTo>
                        <a:lnTo>
                          <a:pt x="353" y="476"/>
                        </a:lnTo>
                        <a:lnTo>
                          <a:pt x="357" y="461"/>
                        </a:lnTo>
                        <a:lnTo>
                          <a:pt x="363" y="447"/>
                        </a:lnTo>
                        <a:lnTo>
                          <a:pt x="369" y="433"/>
                        </a:lnTo>
                        <a:lnTo>
                          <a:pt x="377" y="420"/>
                        </a:lnTo>
                        <a:lnTo>
                          <a:pt x="386" y="408"/>
                        </a:lnTo>
                        <a:lnTo>
                          <a:pt x="397" y="396"/>
                        </a:lnTo>
                        <a:lnTo>
                          <a:pt x="408" y="386"/>
                        </a:lnTo>
                        <a:lnTo>
                          <a:pt x="420" y="377"/>
                        </a:lnTo>
                        <a:lnTo>
                          <a:pt x="434" y="369"/>
                        </a:lnTo>
                        <a:lnTo>
                          <a:pt x="447" y="363"/>
                        </a:lnTo>
                        <a:lnTo>
                          <a:pt x="461" y="357"/>
                        </a:lnTo>
                        <a:lnTo>
                          <a:pt x="476" y="353"/>
                        </a:lnTo>
                        <a:lnTo>
                          <a:pt x="493" y="351"/>
                        </a:lnTo>
                        <a:lnTo>
                          <a:pt x="509" y="350"/>
                        </a:lnTo>
                        <a:lnTo>
                          <a:pt x="509" y="350"/>
                        </a:lnTo>
                        <a:lnTo>
                          <a:pt x="515" y="349"/>
                        </a:lnTo>
                        <a:lnTo>
                          <a:pt x="522" y="348"/>
                        </a:lnTo>
                        <a:lnTo>
                          <a:pt x="527" y="344"/>
                        </a:lnTo>
                        <a:lnTo>
                          <a:pt x="531" y="340"/>
                        </a:lnTo>
                        <a:lnTo>
                          <a:pt x="535" y="336"/>
                        </a:lnTo>
                        <a:lnTo>
                          <a:pt x="539" y="330"/>
                        </a:lnTo>
                        <a:lnTo>
                          <a:pt x="540" y="324"/>
                        </a:lnTo>
                        <a:lnTo>
                          <a:pt x="541" y="318"/>
                        </a:lnTo>
                        <a:lnTo>
                          <a:pt x="541" y="318"/>
                        </a:lnTo>
                        <a:close/>
                        <a:moveTo>
                          <a:pt x="700" y="477"/>
                        </a:moveTo>
                        <a:lnTo>
                          <a:pt x="700" y="477"/>
                        </a:lnTo>
                        <a:lnTo>
                          <a:pt x="693" y="477"/>
                        </a:lnTo>
                        <a:lnTo>
                          <a:pt x="688" y="480"/>
                        </a:lnTo>
                        <a:lnTo>
                          <a:pt x="682" y="483"/>
                        </a:lnTo>
                        <a:lnTo>
                          <a:pt x="677" y="486"/>
                        </a:lnTo>
                        <a:lnTo>
                          <a:pt x="674" y="491"/>
                        </a:lnTo>
                        <a:lnTo>
                          <a:pt x="671" y="497"/>
                        </a:lnTo>
                        <a:lnTo>
                          <a:pt x="669" y="502"/>
                        </a:lnTo>
                        <a:lnTo>
                          <a:pt x="667" y="509"/>
                        </a:lnTo>
                        <a:lnTo>
                          <a:pt x="667" y="509"/>
                        </a:lnTo>
                        <a:lnTo>
                          <a:pt x="667" y="525"/>
                        </a:lnTo>
                        <a:lnTo>
                          <a:pt x="664" y="541"/>
                        </a:lnTo>
                        <a:lnTo>
                          <a:pt x="661" y="556"/>
                        </a:lnTo>
                        <a:lnTo>
                          <a:pt x="656" y="571"/>
                        </a:lnTo>
                        <a:lnTo>
                          <a:pt x="649" y="585"/>
                        </a:lnTo>
                        <a:lnTo>
                          <a:pt x="641" y="598"/>
                        </a:lnTo>
                        <a:lnTo>
                          <a:pt x="632" y="609"/>
                        </a:lnTo>
                        <a:lnTo>
                          <a:pt x="621" y="621"/>
                        </a:lnTo>
                        <a:lnTo>
                          <a:pt x="609" y="632"/>
                        </a:lnTo>
                        <a:lnTo>
                          <a:pt x="598" y="641"/>
                        </a:lnTo>
                        <a:lnTo>
                          <a:pt x="585" y="649"/>
                        </a:lnTo>
                        <a:lnTo>
                          <a:pt x="571" y="656"/>
                        </a:lnTo>
                        <a:lnTo>
                          <a:pt x="556" y="661"/>
                        </a:lnTo>
                        <a:lnTo>
                          <a:pt x="541" y="664"/>
                        </a:lnTo>
                        <a:lnTo>
                          <a:pt x="525" y="667"/>
                        </a:lnTo>
                        <a:lnTo>
                          <a:pt x="509" y="667"/>
                        </a:lnTo>
                        <a:lnTo>
                          <a:pt x="509" y="667"/>
                        </a:lnTo>
                        <a:lnTo>
                          <a:pt x="502" y="668"/>
                        </a:lnTo>
                        <a:lnTo>
                          <a:pt x="497" y="671"/>
                        </a:lnTo>
                        <a:lnTo>
                          <a:pt x="491" y="674"/>
                        </a:lnTo>
                        <a:lnTo>
                          <a:pt x="486" y="677"/>
                        </a:lnTo>
                        <a:lnTo>
                          <a:pt x="483" y="682"/>
                        </a:lnTo>
                        <a:lnTo>
                          <a:pt x="480" y="688"/>
                        </a:lnTo>
                        <a:lnTo>
                          <a:pt x="478" y="693"/>
                        </a:lnTo>
                        <a:lnTo>
                          <a:pt x="478" y="700"/>
                        </a:lnTo>
                        <a:lnTo>
                          <a:pt x="478" y="700"/>
                        </a:lnTo>
                        <a:lnTo>
                          <a:pt x="478" y="706"/>
                        </a:lnTo>
                        <a:lnTo>
                          <a:pt x="480" y="712"/>
                        </a:lnTo>
                        <a:lnTo>
                          <a:pt x="483" y="718"/>
                        </a:lnTo>
                        <a:lnTo>
                          <a:pt x="486" y="722"/>
                        </a:lnTo>
                        <a:lnTo>
                          <a:pt x="491" y="726"/>
                        </a:lnTo>
                        <a:lnTo>
                          <a:pt x="497" y="729"/>
                        </a:lnTo>
                        <a:lnTo>
                          <a:pt x="502" y="731"/>
                        </a:lnTo>
                        <a:lnTo>
                          <a:pt x="509" y="732"/>
                        </a:lnTo>
                        <a:lnTo>
                          <a:pt x="509" y="732"/>
                        </a:lnTo>
                        <a:lnTo>
                          <a:pt x="531" y="731"/>
                        </a:lnTo>
                        <a:lnTo>
                          <a:pt x="554" y="727"/>
                        </a:lnTo>
                        <a:lnTo>
                          <a:pt x="575" y="721"/>
                        </a:lnTo>
                        <a:lnTo>
                          <a:pt x="596" y="713"/>
                        </a:lnTo>
                        <a:lnTo>
                          <a:pt x="615" y="705"/>
                        </a:lnTo>
                        <a:lnTo>
                          <a:pt x="633" y="693"/>
                        </a:lnTo>
                        <a:lnTo>
                          <a:pt x="650" y="680"/>
                        </a:lnTo>
                        <a:lnTo>
                          <a:pt x="666" y="666"/>
                        </a:lnTo>
                        <a:lnTo>
                          <a:pt x="680" y="650"/>
                        </a:lnTo>
                        <a:lnTo>
                          <a:pt x="693" y="633"/>
                        </a:lnTo>
                        <a:lnTo>
                          <a:pt x="705" y="615"/>
                        </a:lnTo>
                        <a:lnTo>
                          <a:pt x="714" y="595"/>
                        </a:lnTo>
                        <a:lnTo>
                          <a:pt x="721" y="575"/>
                        </a:lnTo>
                        <a:lnTo>
                          <a:pt x="728" y="554"/>
                        </a:lnTo>
                        <a:lnTo>
                          <a:pt x="731" y="531"/>
                        </a:lnTo>
                        <a:lnTo>
                          <a:pt x="732" y="509"/>
                        </a:lnTo>
                        <a:lnTo>
                          <a:pt x="732" y="509"/>
                        </a:lnTo>
                        <a:lnTo>
                          <a:pt x="731" y="502"/>
                        </a:lnTo>
                        <a:lnTo>
                          <a:pt x="729" y="497"/>
                        </a:lnTo>
                        <a:lnTo>
                          <a:pt x="726" y="491"/>
                        </a:lnTo>
                        <a:lnTo>
                          <a:pt x="722" y="486"/>
                        </a:lnTo>
                        <a:lnTo>
                          <a:pt x="718" y="483"/>
                        </a:lnTo>
                        <a:lnTo>
                          <a:pt x="712" y="480"/>
                        </a:lnTo>
                        <a:lnTo>
                          <a:pt x="706" y="477"/>
                        </a:lnTo>
                        <a:lnTo>
                          <a:pt x="700" y="477"/>
                        </a:lnTo>
                        <a:lnTo>
                          <a:pt x="700" y="477"/>
                        </a:lnTo>
                        <a:close/>
                      </a:path>
                    </a:pathLst>
                  </a:custGeom>
                  <a:solidFill>
                    <a:srgbClr val="ABA839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BD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54" name="Freeform 37">
                  <a:extLst>
                    <a:ext uri="{FF2B5EF4-FFF2-40B4-BE49-F238E27FC236}">
                      <a16:creationId xmlns:a16="http://schemas.microsoft.com/office/drawing/2014/main" id="{B0B01D0D-DAA7-41AA-AFE7-96E913F3264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97737" y="4046034"/>
                  <a:ext cx="218171" cy="211296"/>
                </a:xfrm>
                <a:custGeom>
                  <a:avLst/>
                  <a:gdLst>
                    <a:gd name="T0" fmla="*/ 912 w 1018"/>
                    <a:gd name="T1" fmla="*/ 322 h 1018"/>
                    <a:gd name="T2" fmla="*/ 779 w 1018"/>
                    <a:gd name="T3" fmla="*/ 156 h 1018"/>
                    <a:gd name="T4" fmla="*/ 582 w 1018"/>
                    <a:gd name="T5" fmla="*/ 70 h 1018"/>
                    <a:gd name="T6" fmla="*/ 515 w 1018"/>
                    <a:gd name="T7" fmla="*/ 1 h 1018"/>
                    <a:gd name="T8" fmla="*/ 478 w 1018"/>
                    <a:gd name="T9" fmla="*/ 65 h 1018"/>
                    <a:gd name="T10" fmla="*/ 288 w 1018"/>
                    <a:gd name="T11" fmla="*/ 123 h 1018"/>
                    <a:gd name="T12" fmla="*/ 133 w 1018"/>
                    <a:gd name="T13" fmla="*/ 270 h 1018"/>
                    <a:gd name="T14" fmla="*/ 66 w 1018"/>
                    <a:gd name="T15" fmla="*/ 477 h 1018"/>
                    <a:gd name="T16" fmla="*/ 0 w 1018"/>
                    <a:gd name="T17" fmla="*/ 509 h 1018"/>
                    <a:gd name="T18" fmla="*/ 68 w 1018"/>
                    <a:gd name="T19" fmla="*/ 561 h 1018"/>
                    <a:gd name="T20" fmla="*/ 145 w 1018"/>
                    <a:gd name="T21" fmla="*/ 764 h 1018"/>
                    <a:gd name="T22" fmla="*/ 305 w 1018"/>
                    <a:gd name="T23" fmla="*/ 903 h 1018"/>
                    <a:gd name="T24" fmla="*/ 478 w 1018"/>
                    <a:gd name="T25" fmla="*/ 986 h 1018"/>
                    <a:gd name="T26" fmla="*/ 522 w 1018"/>
                    <a:gd name="T27" fmla="*/ 1015 h 1018"/>
                    <a:gd name="T28" fmla="*/ 601 w 1018"/>
                    <a:gd name="T29" fmla="*/ 944 h 1018"/>
                    <a:gd name="T30" fmla="*/ 795 w 1018"/>
                    <a:gd name="T31" fmla="*/ 850 h 1018"/>
                    <a:gd name="T32" fmla="*/ 921 w 1018"/>
                    <a:gd name="T33" fmla="*/ 678 h 1018"/>
                    <a:gd name="T34" fmla="*/ 998 w 1018"/>
                    <a:gd name="T35" fmla="*/ 539 h 1018"/>
                    <a:gd name="T36" fmla="*/ 1009 w 1018"/>
                    <a:gd name="T37" fmla="*/ 486 h 1018"/>
                    <a:gd name="T38" fmla="*/ 881 w 1018"/>
                    <a:gd name="T39" fmla="*/ 591 h 1018"/>
                    <a:gd name="T40" fmla="*/ 800 w 1018"/>
                    <a:gd name="T41" fmla="*/ 754 h 1018"/>
                    <a:gd name="T42" fmla="*/ 656 w 1018"/>
                    <a:gd name="T43" fmla="*/ 860 h 1018"/>
                    <a:gd name="T44" fmla="*/ 539 w 1018"/>
                    <a:gd name="T45" fmla="*/ 814 h 1018"/>
                    <a:gd name="T46" fmla="*/ 486 w 1018"/>
                    <a:gd name="T47" fmla="*/ 805 h 1018"/>
                    <a:gd name="T48" fmla="*/ 394 w 1018"/>
                    <a:gd name="T49" fmla="*/ 872 h 1018"/>
                    <a:gd name="T50" fmla="*/ 239 w 1018"/>
                    <a:gd name="T51" fmla="*/ 778 h 1018"/>
                    <a:gd name="T52" fmla="*/ 145 w 1018"/>
                    <a:gd name="T53" fmla="*/ 624 h 1018"/>
                    <a:gd name="T54" fmla="*/ 214 w 1018"/>
                    <a:gd name="T55" fmla="*/ 531 h 1018"/>
                    <a:gd name="T56" fmla="*/ 203 w 1018"/>
                    <a:gd name="T57" fmla="*/ 480 h 1018"/>
                    <a:gd name="T58" fmla="*/ 157 w 1018"/>
                    <a:gd name="T59" fmla="*/ 362 h 1018"/>
                    <a:gd name="T60" fmla="*/ 264 w 1018"/>
                    <a:gd name="T61" fmla="*/ 217 h 1018"/>
                    <a:gd name="T62" fmla="*/ 426 w 1018"/>
                    <a:gd name="T63" fmla="*/ 136 h 1018"/>
                    <a:gd name="T64" fmla="*/ 497 w 1018"/>
                    <a:gd name="T65" fmla="*/ 220 h 1018"/>
                    <a:gd name="T66" fmla="*/ 541 w 1018"/>
                    <a:gd name="T67" fmla="*/ 191 h 1018"/>
                    <a:gd name="T68" fmla="*/ 686 w 1018"/>
                    <a:gd name="T69" fmla="*/ 171 h 1018"/>
                    <a:gd name="T70" fmla="*/ 821 w 1018"/>
                    <a:gd name="T71" fmla="*/ 290 h 1018"/>
                    <a:gd name="T72" fmla="*/ 887 w 1018"/>
                    <a:gd name="T73" fmla="*/ 460 h 1018"/>
                    <a:gd name="T74" fmla="*/ 795 w 1018"/>
                    <a:gd name="T75" fmla="*/ 509 h 1018"/>
                    <a:gd name="T76" fmla="*/ 604 w 1018"/>
                    <a:gd name="T77" fmla="*/ 509 h 1018"/>
                    <a:gd name="T78" fmla="*/ 562 w 1018"/>
                    <a:gd name="T79" fmla="*/ 430 h 1018"/>
                    <a:gd name="T80" fmla="*/ 472 w 1018"/>
                    <a:gd name="T81" fmla="*/ 421 h 1018"/>
                    <a:gd name="T82" fmla="*/ 414 w 1018"/>
                    <a:gd name="T83" fmla="*/ 499 h 1018"/>
                    <a:gd name="T84" fmla="*/ 449 w 1018"/>
                    <a:gd name="T85" fmla="*/ 583 h 1018"/>
                    <a:gd name="T86" fmla="*/ 538 w 1018"/>
                    <a:gd name="T87" fmla="*/ 600 h 1018"/>
                    <a:gd name="T88" fmla="*/ 602 w 1018"/>
                    <a:gd name="T89" fmla="*/ 528 h 1018"/>
                    <a:gd name="T90" fmla="*/ 497 w 1018"/>
                    <a:gd name="T91" fmla="*/ 480 h 1018"/>
                    <a:gd name="T92" fmla="*/ 541 w 1018"/>
                    <a:gd name="T93" fmla="*/ 509 h 1018"/>
                    <a:gd name="T94" fmla="*/ 502 w 1018"/>
                    <a:gd name="T95" fmla="*/ 540 h 1018"/>
                    <a:gd name="T96" fmla="*/ 540 w 1018"/>
                    <a:gd name="T97" fmla="*/ 311 h 1018"/>
                    <a:gd name="T98" fmla="*/ 443 w 1018"/>
                    <a:gd name="T99" fmla="*/ 296 h 1018"/>
                    <a:gd name="T100" fmla="*/ 291 w 1018"/>
                    <a:gd name="T101" fmla="*/ 463 h 1018"/>
                    <a:gd name="T102" fmla="*/ 318 w 1018"/>
                    <a:gd name="T103" fmla="*/ 541 h 1018"/>
                    <a:gd name="T104" fmla="*/ 351 w 1018"/>
                    <a:gd name="T105" fmla="*/ 492 h 1018"/>
                    <a:gd name="T106" fmla="*/ 447 w 1018"/>
                    <a:gd name="T107" fmla="*/ 363 h 1018"/>
                    <a:gd name="T108" fmla="*/ 539 w 1018"/>
                    <a:gd name="T109" fmla="*/ 330 h 1018"/>
                    <a:gd name="T110" fmla="*/ 671 w 1018"/>
                    <a:gd name="T111" fmla="*/ 497 h 1018"/>
                    <a:gd name="T112" fmla="*/ 621 w 1018"/>
                    <a:gd name="T113" fmla="*/ 621 h 1018"/>
                    <a:gd name="T114" fmla="*/ 497 w 1018"/>
                    <a:gd name="T115" fmla="*/ 671 h 1018"/>
                    <a:gd name="T116" fmla="*/ 486 w 1018"/>
                    <a:gd name="T117" fmla="*/ 722 h 1018"/>
                    <a:gd name="T118" fmla="*/ 633 w 1018"/>
                    <a:gd name="T119" fmla="*/ 693 h 1018"/>
                    <a:gd name="T120" fmla="*/ 732 w 1018"/>
                    <a:gd name="T121" fmla="*/ 509 h 10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018" h="1018">
                      <a:moveTo>
                        <a:pt x="986" y="477"/>
                      </a:moveTo>
                      <a:lnTo>
                        <a:pt x="953" y="477"/>
                      </a:lnTo>
                      <a:lnTo>
                        <a:pt x="953" y="477"/>
                      </a:lnTo>
                      <a:lnTo>
                        <a:pt x="951" y="456"/>
                      </a:lnTo>
                      <a:lnTo>
                        <a:pt x="947" y="437"/>
                      </a:lnTo>
                      <a:lnTo>
                        <a:pt x="944" y="416"/>
                      </a:lnTo>
                      <a:lnTo>
                        <a:pt x="939" y="397"/>
                      </a:lnTo>
                      <a:lnTo>
                        <a:pt x="934" y="378"/>
                      </a:lnTo>
                      <a:lnTo>
                        <a:pt x="927" y="358"/>
                      </a:lnTo>
                      <a:lnTo>
                        <a:pt x="921" y="340"/>
                      </a:lnTo>
                      <a:lnTo>
                        <a:pt x="912" y="322"/>
                      </a:lnTo>
                      <a:lnTo>
                        <a:pt x="903" y="305"/>
                      </a:lnTo>
                      <a:lnTo>
                        <a:pt x="895" y="288"/>
                      </a:lnTo>
                      <a:lnTo>
                        <a:pt x="884" y="270"/>
                      </a:lnTo>
                      <a:lnTo>
                        <a:pt x="873" y="254"/>
                      </a:lnTo>
                      <a:lnTo>
                        <a:pt x="862" y="238"/>
                      </a:lnTo>
                      <a:lnTo>
                        <a:pt x="850" y="223"/>
                      </a:lnTo>
                      <a:lnTo>
                        <a:pt x="837" y="208"/>
                      </a:lnTo>
                      <a:lnTo>
                        <a:pt x="823" y="194"/>
                      </a:lnTo>
                      <a:lnTo>
                        <a:pt x="809" y="181"/>
                      </a:lnTo>
                      <a:lnTo>
                        <a:pt x="795" y="168"/>
                      </a:lnTo>
                      <a:lnTo>
                        <a:pt x="779" y="156"/>
                      </a:lnTo>
                      <a:lnTo>
                        <a:pt x="764" y="145"/>
                      </a:lnTo>
                      <a:lnTo>
                        <a:pt x="748" y="133"/>
                      </a:lnTo>
                      <a:lnTo>
                        <a:pt x="731" y="123"/>
                      </a:lnTo>
                      <a:lnTo>
                        <a:pt x="714" y="114"/>
                      </a:lnTo>
                      <a:lnTo>
                        <a:pt x="695" y="105"/>
                      </a:lnTo>
                      <a:lnTo>
                        <a:pt x="678" y="98"/>
                      </a:lnTo>
                      <a:lnTo>
                        <a:pt x="659" y="90"/>
                      </a:lnTo>
                      <a:lnTo>
                        <a:pt x="641" y="84"/>
                      </a:lnTo>
                      <a:lnTo>
                        <a:pt x="621" y="78"/>
                      </a:lnTo>
                      <a:lnTo>
                        <a:pt x="601" y="74"/>
                      </a:lnTo>
                      <a:lnTo>
                        <a:pt x="582" y="70"/>
                      </a:lnTo>
                      <a:lnTo>
                        <a:pt x="561" y="68"/>
                      </a:lnTo>
                      <a:lnTo>
                        <a:pt x="541" y="65"/>
                      </a:lnTo>
                      <a:lnTo>
                        <a:pt x="541" y="32"/>
                      </a:lnTo>
                      <a:lnTo>
                        <a:pt x="541" y="32"/>
                      </a:lnTo>
                      <a:lnTo>
                        <a:pt x="540" y="26"/>
                      </a:lnTo>
                      <a:lnTo>
                        <a:pt x="539" y="19"/>
                      </a:lnTo>
                      <a:lnTo>
                        <a:pt x="535" y="14"/>
                      </a:lnTo>
                      <a:lnTo>
                        <a:pt x="531" y="10"/>
                      </a:lnTo>
                      <a:lnTo>
                        <a:pt x="527" y="5"/>
                      </a:lnTo>
                      <a:lnTo>
                        <a:pt x="522" y="2"/>
                      </a:lnTo>
                      <a:lnTo>
                        <a:pt x="515" y="1"/>
                      </a:lnTo>
                      <a:lnTo>
                        <a:pt x="509" y="0"/>
                      </a:lnTo>
                      <a:lnTo>
                        <a:pt x="509" y="0"/>
                      </a:lnTo>
                      <a:lnTo>
                        <a:pt x="502" y="1"/>
                      </a:lnTo>
                      <a:lnTo>
                        <a:pt x="497" y="2"/>
                      </a:lnTo>
                      <a:lnTo>
                        <a:pt x="491" y="5"/>
                      </a:lnTo>
                      <a:lnTo>
                        <a:pt x="486" y="10"/>
                      </a:lnTo>
                      <a:lnTo>
                        <a:pt x="483" y="14"/>
                      </a:lnTo>
                      <a:lnTo>
                        <a:pt x="480" y="19"/>
                      </a:lnTo>
                      <a:lnTo>
                        <a:pt x="478" y="26"/>
                      </a:lnTo>
                      <a:lnTo>
                        <a:pt x="478" y="32"/>
                      </a:lnTo>
                      <a:lnTo>
                        <a:pt x="478" y="65"/>
                      </a:lnTo>
                      <a:lnTo>
                        <a:pt x="478" y="65"/>
                      </a:lnTo>
                      <a:lnTo>
                        <a:pt x="457" y="68"/>
                      </a:lnTo>
                      <a:lnTo>
                        <a:pt x="437" y="70"/>
                      </a:lnTo>
                      <a:lnTo>
                        <a:pt x="416" y="74"/>
                      </a:lnTo>
                      <a:lnTo>
                        <a:pt x="397" y="78"/>
                      </a:lnTo>
                      <a:lnTo>
                        <a:pt x="378" y="84"/>
                      </a:lnTo>
                      <a:lnTo>
                        <a:pt x="358" y="90"/>
                      </a:lnTo>
                      <a:lnTo>
                        <a:pt x="340" y="98"/>
                      </a:lnTo>
                      <a:lnTo>
                        <a:pt x="322" y="105"/>
                      </a:lnTo>
                      <a:lnTo>
                        <a:pt x="305" y="114"/>
                      </a:lnTo>
                      <a:lnTo>
                        <a:pt x="288" y="123"/>
                      </a:lnTo>
                      <a:lnTo>
                        <a:pt x="270" y="133"/>
                      </a:lnTo>
                      <a:lnTo>
                        <a:pt x="254" y="145"/>
                      </a:lnTo>
                      <a:lnTo>
                        <a:pt x="238" y="156"/>
                      </a:lnTo>
                      <a:lnTo>
                        <a:pt x="223" y="168"/>
                      </a:lnTo>
                      <a:lnTo>
                        <a:pt x="208" y="181"/>
                      </a:lnTo>
                      <a:lnTo>
                        <a:pt x="194" y="194"/>
                      </a:lnTo>
                      <a:lnTo>
                        <a:pt x="181" y="208"/>
                      </a:lnTo>
                      <a:lnTo>
                        <a:pt x="169" y="223"/>
                      </a:lnTo>
                      <a:lnTo>
                        <a:pt x="156" y="238"/>
                      </a:lnTo>
                      <a:lnTo>
                        <a:pt x="145" y="254"/>
                      </a:lnTo>
                      <a:lnTo>
                        <a:pt x="133" y="270"/>
                      </a:lnTo>
                      <a:lnTo>
                        <a:pt x="123" y="288"/>
                      </a:lnTo>
                      <a:lnTo>
                        <a:pt x="114" y="305"/>
                      </a:lnTo>
                      <a:lnTo>
                        <a:pt x="105" y="322"/>
                      </a:lnTo>
                      <a:lnTo>
                        <a:pt x="98" y="340"/>
                      </a:lnTo>
                      <a:lnTo>
                        <a:pt x="90" y="358"/>
                      </a:lnTo>
                      <a:lnTo>
                        <a:pt x="84" y="378"/>
                      </a:lnTo>
                      <a:lnTo>
                        <a:pt x="78" y="397"/>
                      </a:lnTo>
                      <a:lnTo>
                        <a:pt x="74" y="416"/>
                      </a:lnTo>
                      <a:lnTo>
                        <a:pt x="70" y="437"/>
                      </a:lnTo>
                      <a:lnTo>
                        <a:pt x="68" y="456"/>
                      </a:lnTo>
                      <a:lnTo>
                        <a:pt x="66" y="477"/>
                      </a:lnTo>
                      <a:lnTo>
                        <a:pt x="32" y="477"/>
                      </a:lnTo>
                      <a:lnTo>
                        <a:pt x="32" y="477"/>
                      </a:lnTo>
                      <a:lnTo>
                        <a:pt x="26" y="477"/>
                      </a:lnTo>
                      <a:lnTo>
                        <a:pt x="19" y="480"/>
                      </a:lnTo>
                      <a:lnTo>
                        <a:pt x="14" y="483"/>
                      </a:lnTo>
                      <a:lnTo>
                        <a:pt x="10" y="486"/>
                      </a:lnTo>
                      <a:lnTo>
                        <a:pt x="5" y="491"/>
                      </a:lnTo>
                      <a:lnTo>
                        <a:pt x="2" y="497"/>
                      </a:lnTo>
                      <a:lnTo>
                        <a:pt x="1" y="502"/>
                      </a:lnTo>
                      <a:lnTo>
                        <a:pt x="0" y="509"/>
                      </a:lnTo>
                      <a:lnTo>
                        <a:pt x="0" y="509"/>
                      </a:lnTo>
                      <a:lnTo>
                        <a:pt x="1" y="515"/>
                      </a:lnTo>
                      <a:lnTo>
                        <a:pt x="2" y="521"/>
                      </a:lnTo>
                      <a:lnTo>
                        <a:pt x="5" y="527"/>
                      </a:lnTo>
                      <a:lnTo>
                        <a:pt x="10" y="531"/>
                      </a:lnTo>
                      <a:lnTo>
                        <a:pt x="14" y="535"/>
                      </a:lnTo>
                      <a:lnTo>
                        <a:pt x="19" y="539"/>
                      </a:lnTo>
                      <a:lnTo>
                        <a:pt x="26" y="540"/>
                      </a:lnTo>
                      <a:lnTo>
                        <a:pt x="32" y="541"/>
                      </a:lnTo>
                      <a:lnTo>
                        <a:pt x="66" y="541"/>
                      </a:lnTo>
                      <a:lnTo>
                        <a:pt x="66" y="541"/>
                      </a:lnTo>
                      <a:lnTo>
                        <a:pt x="68" y="561"/>
                      </a:lnTo>
                      <a:lnTo>
                        <a:pt x="70" y="582"/>
                      </a:lnTo>
                      <a:lnTo>
                        <a:pt x="74" y="601"/>
                      </a:lnTo>
                      <a:lnTo>
                        <a:pt x="78" y="621"/>
                      </a:lnTo>
                      <a:lnTo>
                        <a:pt x="84" y="641"/>
                      </a:lnTo>
                      <a:lnTo>
                        <a:pt x="90" y="659"/>
                      </a:lnTo>
                      <a:lnTo>
                        <a:pt x="98" y="678"/>
                      </a:lnTo>
                      <a:lnTo>
                        <a:pt x="105" y="695"/>
                      </a:lnTo>
                      <a:lnTo>
                        <a:pt x="114" y="713"/>
                      </a:lnTo>
                      <a:lnTo>
                        <a:pt x="123" y="731"/>
                      </a:lnTo>
                      <a:lnTo>
                        <a:pt x="133" y="748"/>
                      </a:lnTo>
                      <a:lnTo>
                        <a:pt x="145" y="764"/>
                      </a:lnTo>
                      <a:lnTo>
                        <a:pt x="156" y="779"/>
                      </a:lnTo>
                      <a:lnTo>
                        <a:pt x="169" y="795"/>
                      </a:lnTo>
                      <a:lnTo>
                        <a:pt x="181" y="809"/>
                      </a:lnTo>
                      <a:lnTo>
                        <a:pt x="194" y="823"/>
                      </a:lnTo>
                      <a:lnTo>
                        <a:pt x="208" y="837"/>
                      </a:lnTo>
                      <a:lnTo>
                        <a:pt x="223" y="850"/>
                      </a:lnTo>
                      <a:lnTo>
                        <a:pt x="238" y="862"/>
                      </a:lnTo>
                      <a:lnTo>
                        <a:pt x="254" y="873"/>
                      </a:lnTo>
                      <a:lnTo>
                        <a:pt x="270" y="884"/>
                      </a:lnTo>
                      <a:lnTo>
                        <a:pt x="288" y="895"/>
                      </a:lnTo>
                      <a:lnTo>
                        <a:pt x="305" y="903"/>
                      </a:lnTo>
                      <a:lnTo>
                        <a:pt x="322" y="912"/>
                      </a:lnTo>
                      <a:lnTo>
                        <a:pt x="340" y="921"/>
                      </a:lnTo>
                      <a:lnTo>
                        <a:pt x="358" y="927"/>
                      </a:lnTo>
                      <a:lnTo>
                        <a:pt x="378" y="933"/>
                      </a:lnTo>
                      <a:lnTo>
                        <a:pt x="397" y="939"/>
                      </a:lnTo>
                      <a:lnTo>
                        <a:pt x="416" y="944"/>
                      </a:lnTo>
                      <a:lnTo>
                        <a:pt x="437" y="947"/>
                      </a:lnTo>
                      <a:lnTo>
                        <a:pt x="457" y="951"/>
                      </a:lnTo>
                      <a:lnTo>
                        <a:pt x="478" y="953"/>
                      </a:lnTo>
                      <a:lnTo>
                        <a:pt x="478" y="986"/>
                      </a:lnTo>
                      <a:lnTo>
                        <a:pt x="478" y="986"/>
                      </a:lnTo>
                      <a:lnTo>
                        <a:pt x="478" y="992"/>
                      </a:lnTo>
                      <a:lnTo>
                        <a:pt x="480" y="998"/>
                      </a:lnTo>
                      <a:lnTo>
                        <a:pt x="483" y="1003"/>
                      </a:lnTo>
                      <a:lnTo>
                        <a:pt x="486" y="1009"/>
                      </a:lnTo>
                      <a:lnTo>
                        <a:pt x="491" y="1012"/>
                      </a:lnTo>
                      <a:lnTo>
                        <a:pt x="497" y="1015"/>
                      </a:lnTo>
                      <a:lnTo>
                        <a:pt x="502" y="1017"/>
                      </a:lnTo>
                      <a:lnTo>
                        <a:pt x="509" y="1018"/>
                      </a:lnTo>
                      <a:lnTo>
                        <a:pt x="509" y="1018"/>
                      </a:lnTo>
                      <a:lnTo>
                        <a:pt x="515" y="1017"/>
                      </a:lnTo>
                      <a:lnTo>
                        <a:pt x="522" y="1015"/>
                      </a:lnTo>
                      <a:lnTo>
                        <a:pt x="527" y="1012"/>
                      </a:lnTo>
                      <a:lnTo>
                        <a:pt x="531" y="1009"/>
                      </a:lnTo>
                      <a:lnTo>
                        <a:pt x="535" y="1003"/>
                      </a:lnTo>
                      <a:lnTo>
                        <a:pt x="539" y="998"/>
                      </a:lnTo>
                      <a:lnTo>
                        <a:pt x="540" y="992"/>
                      </a:lnTo>
                      <a:lnTo>
                        <a:pt x="541" y="986"/>
                      </a:lnTo>
                      <a:lnTo>
                        <a:pt x="541" y="953"/>
                      </a:lnTo>
                      <a:lnTo>
                        <a:pt x="541" y="953"/>
                      </a:lnTo>
                      <a:lnTo>
                        <a:pt x="561" y="951"/>
                      </a:lnTo>
                      <a:lnTo>
                        <a:pt x="582" y="947"/>
                      </a:lnTo>
                      <a:lnTo>
                        <a:pt x="601" y="944"/>
                      </a:lnTo>
                      <a:lnTo>
                        <a:pt x="621" y="939"/>
                      </a:lnTo>
                      <a:lnTo>
                        <a:pt x="641" y="933"/>
                      </a:lnTo>
                      <a:lnTo>
                        <a:pt x="659" y="927"/>
                      </a:lnTo>
                      <a:lnTo>
                        <a:pt x="678" y="921"/>
                      </a:lnTo>
                      <a:lnTo>
                        <a:pt x="695" y="912"/>
                      </a:lnTo>
                      <a:lnTo>
                        <a:pt x="714" y="903"/>
                      </a:lnTo>
                      <a:lnTo>
                        <a:pt x="731" y="895"/>
                      </a:lnTo>
                      <a:lnTo>
                        <a:pt x="748" y="884"/>
                      </a:lnTo>
                      <a:lnTo>
                        <a:pt x="764" y="873"/>
                      </a:lnTo>
                      <a:lnTo>
                        <a:pt x="779" y="862"/>
                      </a:lnTo>
                      <a:lnTo>
                        <a:pt x="795" y="850"/>
                      </a:lnTo>
                      <a:lnTo>
                        <a:pt x="809" y="837"/>
                      </a:lnTo>
                      <a:lnTo>
                        <a:pt x="823" y="823"/>
                      </a:lnTo>
                      <a:lnTo>
                        <a:pt x="837" y="809"/>
                      </a:lnTo>
                      <a:lnTo>
                        <a:pt x="850" y="795"/>
                      </a:lnTo>
                      <a:lnTo>
                        <a:pt x="862" y="779"/>
                      </a:lnTo>
                      <a:lnTo>
                        <a:pt x="873" y="764"/>
                      </a:lnTo>
                      <a:lnTo>
                        <a:pt x="884" y="748"/>
                      </a:lnTo>
                      <a:lnTo>
                        <a:pt x="895" y="731"/>
                      </a:lnTo>
                      <a:lnTo>
                        <a:pt x="903" y="713"/>
                      </a:lnTo>
                      <a:lnTo>
                        <a:pt x="912" y="695"/>
                      </a:lnTo>
                      <a:lnTo>
                        <a:pt x="921" y="678"/>
                      </a:lnTo>
                      <a:lnTo>
                        <a:pt x="927" y="659"/>
                      </a:lnTo>
                      <a:lnTo>
                        <a:pt x="934" y="641"/>
                      </a:lnTo>
                      <a:lnTo>
                        <a:pt x="939" y="621"/>
                      </a:lnTo>
                      <a:lnTo>
                        <a:pt x="944" y="601"/>
                      </a:lnTo>
                      <a:lnTo>
                        <a:pt x="947" y="582"/>
                      </a:lnTo>
                      <a:lnTo>
                        <a:pt x="951" y="561"/>
                      </a:lnTo>
                      <a:lnTo>
                        <a:pt x="953" y="541"/>
                      </a:lnTo>
                      <a:lnTo>
                        <a:pt x="986" y="541"/>
                      </a:lnTo>
                      <a:lnTo>
                        <a:pt x="986" y="541"/>
                      </a:lnTo>
                      <a:lnTo>
                        <a:pt x="993" y="540"/>
                      </a:lnTo>
                      <a:lnTo>
                        <a:pt x="998" y="539"/>
                      </a:lnTo>
                      <a:lnTo>
                        <a:pt x="1003" y="535"/>
                      </a:lnTo>
                      <a:lnTo>
                        <a:pt x="1009" y="531"/>
                      </a:lnTo>
                      <a:lnTo>
                        <a:pt x="1012" y="527"/>
                      </a:lnTo>
                      <a:lnTo>
                        <a:pt x="1015" y="521"/>
                      </a:lnTo>
                      <a:lnTo>
                        <a:pt x="1017" y="515"/>
                      </a:lnTo>
                      <a:lnTo>
                        <a:pt x="1018" y="509"/>
                      </a:lnTo>
                      <a:lnTo>
                        <a:pt x="1018" y="509"/>
                      </a:lnTo>
                      <a:lnTo>
                        <a:pt x="1017" y="502"/>
                      </a:lnTo>
                      <a:lnTo>
                        <a:pt x="1015" y="497"/>
                      </a:lnTo>
                      <a:lnTo>
                        <a:pt x="1012" y="491"/>
                      </a:lnTo>
                      <a:lnTo>
                        <a:pt x="1009" y="486"/>
                      </a:lnTo>
                      <a:lnTo>
                        <a:pt x="1003" y="483"/>
                      </a:lnTo>
                      <a:lnTo>
                        <a:pt x="998" y="480"/>
                      </a:lnTo>
                      <a:lnTo>
                        <a:pt x="993" y="477"/>
                      </a:lnTo>
                      <a:lnTo>
                        <a:pt x="986" y="477"/>
                      </a:lnTo>
                      <a:lnTo>
                        <a:pt x="986" y="477"/>
                      </a:lnTo>
                      <a:close/>
                      <a:moveTo>
                        <a:pt x="827" y="541"/>
                      </a:moveTo>
                      <a:lnTo>
                        <a:pt x="888" y="541"/>
                      </a:lnTo>
                      <a:lnTo>
                        <a:pt x="888" y="541"/>
                      </a:lnTo>
                      <a:lnTo>
                        <a:pt x="887" y="558"/>
                      </a:lnTo>
                      <a:lnTo>
                        <a:pt x="884" y="575"/>
                      </a:lnTo>
                      <a:lnTo>
                        <a:pt x="881" y="591"/>
                      </a:lnTo>
                      <a:lnTo>
                        <a:pt x="877" y="608"/>
                      </a:lnTo>
                      <a:lnTo>
                        <a:pt x="872" y="624"/>
                      </a:lnTo>
                      <a:lnTo>
                        <a:pt x="867" y="641"/>
                      </a:lnTo>
                      <a:lnTo>
                        <a:pt x="861" y="656"/>
                      </a:lnTo>
                      <a:lnTo>
                        <a:pt x="854" y="671"/>
                      </a:lnTo>
                      <a:lnTo>
                        <a:pt x="847" y="686"/>
                      </a:lnTo>
                      <a:lnTo>
                        <a:pt x="839" y="701"/>
                      </a:lnTo>
                      <a:lnTo>
                        <a:pt x="831" y="715"/>
                      </a:lnTo>
                      <a:lnTo>
                        <a:pt x="821" y="729"/>
                      </a:lnTo>
                      <a:lnTo>
                        <a:pt x="811" y="741"/>
                      </a:lnTo>
                      <a:lnTo>
                        <a:pt x="800" y="754"/>
                      </a:lnTo>
                      <a:lnTo>
                        <a:pt x="790" y="766"/>
                      </a:lnTo>
                      <a:lnTo>
                        <a:pt x="778" y="778"/>
                      </a:lnTo>
                      <a:lnTo>
                        <a:pt x="766" y="790"/>
                      </a:lnTo>
                      <a:lnTo>
                        <a:pt x="754" y="800"/>
                      </a:lnTo>
                      <a:lnTo>
                        <a:pt x="741" y="811"/>
                      </a:lnTo>
                      <a:lnTo>
                        <a:pt x="729" y="821"/>
                      </a:lnTo>
                      <a:lnTo>
                        <a:pt x="715" y="830"/>
                      </a:lnTo>
                      <a:lnTo>
                        <a:pt x="701" y="839"/>
                      </a:lnTo>
                      <a:lnTo>
                        <a:pt x="686" y="847"/>
                      </a:lnTo>
                      <a:lnTo>
                        <a:pt x="671" y="854"/>
                      </a:lnTo>
                      <a:lnTo>
                        <a:pt x="656" y="860"/>
                      </a:lnTo>
                      <a:lnTo>
                        <a:pt x="641" y="867"/>
                      </a:lnTo>
                      <a:lnTo>
                        <a:pt x="625" y="872"/>
                      </a:lnTo>
                      <a:lnTo>
                        <a:pt x="608" y="877"/>
                      </a:lnTo>
                      <a:lnTo>
                        <a:pt x="591" y="881"/>
                      </a:lnTo>
                      <a:lnTo>
                        <a:pt x="575" y="884"/>
                      </a:lnTo>
                      <a:lnTo>
                        <a:pt x="558" y="887"/>
                      </a:lnTo>
                      <a:lnTo>
                        <a:pt x="541" y="888"/>
                      </a:lnTo>
                      <a:lnTo>
                        <a:pt x="541" y="827"/>
                      </a:lnTo>
                      <a:lnTo>
                        <a:pt x="541" y="827"/>
                      </a:lnTo>
                      <a:lnTo>
                        <a:pt x="540" y="821"/>
                      </a:lnTo>
                      <a:lnTo>
                        <a:pt x="539" y="814"/>
                      </a:lnTo>
                      <a:lnTo>
                        <a:pt x="535" y="809"/>
                      </a:lnTo>
                      <a:lnTo>
                        <a:pt x="531" y="805"/>
                      </a:lnTo>
                      <a:lnTo>
                        <a:pt x="527" y="800"/>
                      </a:lnTo>
                      <a:lnTo>
                        <a:pt x="522" y="797"/>
                      </a:lnTo>
                      <a:lnTo>
                        <a:pt x="515" y="796"/>
                      </a:lnTo>
                      <a:lnTo>
                        <a:pt x="509" y="795"/>
                      </a:lnTo>
                      <a:lnTo>
                        <a:pt x="509" y="795"/>
                      </a:lnTo>
                      <a:lnTo>
                        <a:pt x="502" y="796"/>
                      </a:lnTo>
                      <a:lnTo>
                        <a:pt x="497" y="797"/>
                      </a:lnTo>
                      <a:lnTo>
                        <a:pt x="491" y="800"/>
                      </a:lnTo>
                      <a:lnTo>
                        <a:pt x="486" y="805"/>
                      </a:lnTo>
                      <a:lnTo>
                        <a:pt x="483" y="809"/>
                      </a:lnTo>
                      <a:lnTo>
                        <a:pt x="480" y="814"/>
                      </a:lnTo>
                      <a:lnTo>
                        <a:pt x="478" y="821"/>
                      </a:lnTo>
                      <a:lnTo>
                        <a:pt x="478" y="827"/>
                      </a:lnTo>
                      <a:lnTo>
                        <a:pt x="478" y="888"/>
                      </a:lnTo>
                      <a:lnTo>
                        <a:pt x="478" y="888"/>
                      </a:lnTo>
                      <a:lnTo>
                        <a:pt x="460" y="887"/>
                      </a:lnTo>
                      <a:lnTo>
                        <a:pt x="443" y="884"/>
                      </a:lnTo>
                      <a:lnTo>
                        <a:pt x="426" y="881"/>
                      </a:lnTo>
                      <a:lnTo>
                        <a:pt x="410" y="877"/>
                      </a:lnTo>
                      <a:lnTo>
                        <a:pt x="394" y="872"/>
                      </a:lnTo>
                      <a:lnTo>
                        <a:pt x="378" y="867"/>
                      </a:lnTo>
                      <a:lnTo>
                        <a:pt x="362" y="860"/>
                      </a:lnTo>
                      <a:lnTo>
                        <a:pt x="347" y="854"/>
                      </a:lnTo>
                      <a:lnTo>
                        <a:pt x="332" y="847"/>
                      </a:lnTo>
                      <a:lnTo>
                        <a:pt x="318" y="839"/>
                      </a:lnTo>
                      <a:lnTo>
                        <a:pt x="304" y="830"/>
                      </a:lnTo>
                      <a:lnTo>
                        <a:pt x="290" y="821"/>
                      </a:lnTo>
                      <a:lnTo>
                        <a:pt x="277" y="811"/>
                      </a:lnTo>
                      <a:lnTo>
                        <a:pt x="264" y="800"/>
                      </a:lnTo>
                      <a:lnTo>
                        <a:pt x="251" y="790"/>
                      </a:lnTo>
                      <a:lnTo>
                        <a:pt x="239" y="778"/>
                      </a:lnTo>
                      <a:lnTo>
                        <a:pt x="228" y="766"/>
                      </a:lnTo>
                      <a:lnTo>
                        <a:pt x="217" y="754"/>
                      </a:lnTo>
                      <a:lnTo>
                        <a:pt x="207" y="741"/>
                      </a:lnTo>
                      <a:lnTo>
                        <a:pt x="197" y="729"/>
                      </a:lnTo>
                      <a:lnTo>
                        <a:pt x="188" y="715"/>
                      </a:lnTo>
                      <a:lnTo>
                        <a:pt x="179" y="701"/>
                      </a:lnTo>
                      <a:lnTo>
                        <a:pt x="171" y="686"/>
                      </a:lnTo>
                      <a:lnTo>
                        <a:pt x="164" y="671"/>
                      </a:lnTo>
                      <a:lnTo>
                        <a:pt x="157" y="656"/>
                      </a:lnTo>
                      <a:lnTo>
                        <a:pt x="151" y="641"/>
                      </a:lnTo>
                      <a:lnTo>
                        <a:pt x="145" y="624"/>
                      </a:lnTo>
                      <a:lnTo>
                        <a:pt x="141" y="608"/>
                      </a:lnTo>
                      <a:lnTo>
                        <a:pt x="136" y="591"/>
                      </a:lnTo>
                      <a:lnTo>
                        <a:pt x="133" y="575"/>
                      </a:lnTo>
                      <a:lnTo>
                        <a:pt x="131" y="558"/>
                      </a:lnTo>
                      <a:lnTo>
                        <a:pt x="129" y="541"/>
                      </a:lnTo>
                      <a:lnTo>
                        <a:pt x="191" y="541"/>
                      </a:lnTo>
                      <a:lnTo>
                        <a:pt x="191" y="541"/>
                      </a:lnTo>
                      <a:lnTo>
                        <a:pt x="197" y="540"/>
                      </a:lnTo>
                      <a:lnTo>
                        <a:pt x="203" y="539"/>
                      </a:lnTo>
                      <a:lnTo>
                        <a:pt x="208" y="535"/>
                      </a:lnTo>
                      <a:lnTo>
                        <a:pt x="214" y="531"/>
                      </a:lnTo>
                      <a:lnTo>
                        <a:pt x="217" y="527"/>
                      </a:lnTo>
                      <a:lnTo>
                        <a:pt x="220" y="521"/>
                      </a:lnTo>
                      <a:lnTo>
                        <a:pt x="222" y="515"/>
                      </a:lnTo>
                      <a:lnTo>
                        <a:pt x="222" y="509"/>
                      </a:lnTo>
                      <a:lnTo>
                        <a:pt x="222" y="509"/>
                      </a:lnTo>
                      <a:lnTo>
                        <a:pt x="222" y="502"/>
                      </a:lnTo>
                      <a:lnTo>
                        <a:pt x="220" y="497"/>
                      </a:lnTo>
                      <a:lnTo>
                        <a:pt x="217" y="491"/>
                      </a:lnTo>
                      <a:lnTo>
                        <a:pt x="214" y="486"/>
                      </a:lnTo>
                      <a:lnTo>
                        <a:pt x="208" y="483"/>
                      </a:lnTo>
                      <a:lnTo>
                        <a:pt x="203" y="480"/>
                      </a:lnTo>
                      <a:lnTo>
                        <a:pt x="197" y="477"/>
                      </a:lnTo>
                      <a:lnTo>
                        <a:pt x="191" y="477"/>
                      </a:lnTo>
                      <a:lnTo>
                        <a:pt x="129" y="477"/>
                      </a:lnTo>
                      <a:lnTo>
                        <a:pt x="129" y="477"/>
                      </a:lnTo>
                      <a:lnTo>
                        <a:pt x="131" y="460"/>
                      </a:lnTo>
                      <a:lnTo>
                        <a:pt x="133" y="443"/>
                      </a:lnTo>
                      <a:lnTo>
                        <a:pt x="136" y="426"/>
                      </a:lnTo>
                      <a:lnTo>
                        <a:pt x="141" y="410"/>
                      </a:lnTo>
                      <a:lnTo>
                        <a:pt x="145" y="394"/>
                      </a:lnTo>
                      <a:lnTo>
                        <a:pt x="151" y="378"/>
                      </a:lnTo>
                      <a:lnTo>
                        <a:pt x="157" y="362"/>
                      </a:lnTo>
                      <a:lnTo>
                        <a:pt x="164" y="347"/>
                      </a:lnTo>
                      <a:lnTo>
                        <a:pt x="171" y="332"/>
                      </a:lnTo>
                      <a:lnTo>
                        <a:pt x="179" y="318"/>
                      </a:lnTo>
                      <a:lnTo>
                        <a:pt x="188" y="304"/>
                      </a:lnTo>
                      <a:lnTo>
                        <a:pt x="197" y="290"/>
                      </a:lnTo>
                      <a:lnTo>
                        <a:pt x="207" y="277"/>
                      </a:lnTo>
                      <a:lnTo>
                        <a:pt x="217" y="264"/>
                      </a:lnTo>
                      <a:lnTo>
                        <a:pt x="228" y="251"/>
                      </a:lnTo>
                      <a:lnTo>
                        <a:pt x="239" y="239"/>
                      </a:lnTo>
                      <a:lnTo>
                        <a:pt x="251" y="227"/>
                      </a:lnTo>
                      <a:lnTo>
                        <a:pt x="264" y="217"/>
                      </a:lnTo>
                      <a:lnTo>
                        <a:pt x="277" y="207"/>
                      </a:lnTo>
                      <a:lnTo>
                        <a:pt x="290" y="197"/>
                      </a:lnTo>
                      <a:lnTo>
                        <a:pt x="304" y="188"/>
                      </a:lnTo>
                      <a:lnTo>
                        <a:pt x="318" y="179"/>
                      </a:lnTo>
                      <a:lnTo>
                        <a:pt x="332" y="171"/>
                      </a:lnTo>
                      <a:lnTo>
                        <a:pt x="347" y="164"/>
                      </a:lnTo>
                      <a:lnTo>
                        <a:pt x="362" y="157"/>
                      </a:lnTo>
                      <a:lnTo>
                        <a:pt x="378" y="151"/>
                      </a:lnTo>
                      <a:lnTo>
                        <a:pt x="394" y="145"/>
                      </a:lnTo>
                      <a:lnTo>
                        <a:pt x="410" y="141"/>
                      </a:lnTo>
                      <a:lnTo>
                        <a:pt x="426" y="136"/>
                      </a:lnTo>
                      <a:lnTo>
                        <a:pt x="443" y="133"/>
                      </a:lnTo>
                      <a:lnTo>
                        <a:pt x="460" y="131"/>
                      </a:lnTo>
                      <a:lnTo>
                        <a:pt x="478" y="129"/>
                      </a:lnTo>
                      <a:lnTo>
                        <a:pt x="478" y="191"/>
                      </a:lnTo>
                      <a:lnTo>
                        <a:pt x="478" y="191"/>
                      </a:lnTo>
                      <a:lnTo>
                        <a:pt x="478" y="197"/>
                      </a:lnTo>
                      <a:lnTo>
                        <a:pt x="480" y="203"/>
                      </a:lnTo>
                      <a:lnTo>
                        <a:pt x="483" y="208"/>
                      </a:lnTo>
                      <a:lnTo>
                        <a:pt x="486" y="214"/>
                      </a:lnTo>
                      <a:lnTo>
                        <a:pt x="491" y="217"/>
                      </a:lnTo>
                      <a:lnTo>
                        <a:pt x="497" y="220"/>
                      </a:lnTo>
                      <a:lnTo>
                        <a:pt x="502" y="222"/>
                      </a:lnTo>
                      <a:lnTo>
                        <a:pt x="509" y="222"/>
                      </a:lnTo>
                      <a:lnTo>
                        <a:pt x="509" y="222"/>
                      </a:lnTo>
                      <a:lnTo>
                        <a:pt x="515" y="222"/>
                      </a:lnTo>
                      <a:lnTo>
                        <a:pt x="522" y="220"/>
                      </a:lnTo>
                      <a:lnTo>
                        <a:pt x="527" y="217"/>
                      </a:lnTo>
                      <a:lnTo>
                        <a:pt x="531" y="214"/>
                      </a:lnTo>
                      <a:lnTo>
                        <a:pt x="535" y="208"/>
                      </a:lnTo>
                      <a:lnTo>
                        <a:pt x="539" y="203"/>
                      </a:lnTo>
                      <a:lnTo>
                        <a:pt x="540" y="197"/>
                      </a:lnTo>
                      <a:lnTo>
                        <a:pt x="541" y="191"/>
                      </a:lnTo>
                      <a:lnTo>
                        <a:pt x="541" y="129"/>
                      </a:lnTo>
                      <a:lnTo>
                        <a:pt x="541" y="129"/>
                      </a:lnTo>
                      <a:lnTo>
                        <a:pt x="558" y="131"/>
                      </a:lnTo>
                      <a:lnTo>
                        <a:pt x="575" y="133"/>
                      </a:lnTo>
                      <a:lnTo>
                        <a:pt x="591" y="136"/>
                      </a:lnTo>
                      <a:lnTo>
                        <a:pt x="608" y="141"/>
                      </a:lnTo>
                      <a:lnTo>
                        <a:pt x="625" y="145"/>
                      </a:lnTo>
                      <a:lnTo>
                        <a:pt x="641" y="151"/>
                      </a:lnTo>
                      <a:lnTo>
                        <a:pt x="656" y="157"/>
                      </a:lnTo>
                      <a:lnTo>
                        <a:pt x="671" y="164"/>
                      </a:lnTo>
                      <a:lnTo>
                        <a:pt x="686" y="171"/>
                      </a:lnTo>
                      <a:lnTo>
                        <a:pt x="701" y="179"/>
                      </a:lnTo>
                      <a:lnTo>
                        <a:pt x="715" y="188"/>
                      </a:lnTo>
                      <a:lnTo>
                        <a:pt x="729" y="197"/>
                      </a:lnTo>
                      <a:lnTo>
                        <a:pt x="741" y="207"/>
                      </a:lnTo>
                      <a:lnTo>
                        <a:pt x="754" y="217"/>
                      </a:lnTo>
                      <a:lnTo>
                        <a:pt x="766" y="227"/>
                      </a:lnTo>
                      <a:lnTo>
                        <a:pt x="778" y="239"/>
                      </a:lnTo>
                      <a:lnTo>
                        <a:pt x="790" y="251"/>
                      </a:lnTo>
                      <a:lnTo>
                        <a:pt x="800" y="264"/>
                      </a:lnTo>
                      <a:lnTo>
                        <a:pt x="811" y="277"/>
                      </a:lnTo>
                      <a:lnTo>
                        <a:pt x="821" y="290"/>
                      </a:lnTo>
                      <a:lnTo>
                        <a:pt x="831" y="304"/>
                      </a:lnTo>
                      <a:lnTo>
                        <a:pt x="839" y="318"/>
                      </a:lnTo>
                      <a:lnTo>
                        <a:pt x="847" y="332"/>
                      </a:lnTo>
                      <a:lnTo>
                        <a:pt x="854" y="347"/>
                      </a:lnTo>
                      <a:lnTo>
                        <a:pt x="861" y="362"/>
                      </a:lnTo>
                      <a:lnTo>
                        <a:pt x="867" y="378"/>
                      </a:lnTo>
                      <a:lnTo>
                        <a:pt x="872" y="394"/>
                      </a:lnTo>
                      <a:lnTo>
                        <a:pt x="877" y="410"/>
                      </a:lnTo>
                      <a:lnTo>
                        <a:pt x="881" y="426"/>
                      </a:lnTo>
                      <a:lnTo>
                        <a:pt x="884" y="443"/>
                      </a:lnTo>
                      <a:lnTo>
                        <a:pt x="887" y="460"/>
                      </a:lnTo>
                      <a:lnTo>
                        <a:pt x="888" y="477"/>
                      </a:lnTo>
                      <a:lnTo>
                        <a:pt x="827" y="477"/>
                      </a:lnTo>
                      <a:lnTo>
                        <a:pt x="827" y="477"/>
                      </a:lnTo>
                      <a:lnTo>
                        <a:pt x="821" y="477"/>
                      </a:lnTo>
                      <a:lnTo>
                        <a:pt x="814" y="480"/>
                      </a:lnTo>
                      <a:lnTo>
                        <a:pt x="809" y="483"/>
                      </a:lnTo>
                      <a:lnTo>
                        <a:pt x="805" y="486"/>
                      </a:lnTo>
                      <a:lnTo>
                        <a:pt x="800" y="491"/>
                      </a:lnTo>
                      <a:lnTo>
                        <a:pt x="797" y="497"/>
                      </a:lnTo>
                      <a:lnTo>
                        <a:pt x="796" y="502"/>
                      </a:lnTo>
                      <a:lnTo>
                        <a:pt x="795" y="509"/>
                      </a:lnTo>
                      <a:lnTo>
                        <a:pt x="795" y="509"/>
                      </a:lnTo>
                      <a:lnTo>
                        <a:pt x="796" y="515"/>
                      </a:lnTo>
                      <a:lnTo>
                        <a:pt x="797" y="521"/>
                      </a:lnTo>
                      <a:lnTo>
                        <a:pt x="800" y="527"/>
                      </a:lnTo>
                      <a:lnTo>
                        <a:pt x="805" y="531"/>
                      </a:lnTo>
                      <a:lnTo>
                        <a:pt x="809" y="535"/>
                      </a:lnTo>
                      <a:lnTo>
                        <a:pt x="814" y="539"/>
                      </a:lnTo>
                      <a:lnTo>
                        <a:pt x="821" y="540"/>
                      </a:lnTo>
                      <a:lnTo>
                        <a:pt x="827" y="541"/>
                      </a:lnTo>
                      <a:lnTo>
                        <a:pt x="827" y="541"/>
                      </a:lnTo>
                      <a:close/>
                      <a:moveTo>
                        <a:pt x="604" y="509"/>
                      </a:moveTo>
                      <a:lnTo>
                        <a:pt x="604" y="509"/>
                      </a:lnTo>
                      <a:lnTo>
                        <a:pt x="604" y="499"/>
                      </a:lnTo>
                      <a:lnTo>
                        <a:pt x="602" y="489"/>
                      </a:lnTo>
                      <a:lnTo>
                        <a:pt x="600" y="481"/>
                      </a:lnTo>
                      <a:lnTo>
                        <a:pt x="597" y="472"/>
                      </a:lnTo>
                      <a:lnTo>
                        <a:pt x="592" y="463"/>
                      </a:lnTo>
                      <a:lnTo>
                        <a:pt x="588" y="456"/>
                      </a:lnTo>
                      <a:lnTo>
                        <a:pt x="583" y="448"/>
                      </a:lnTo>
                      <a:lnTo>
                        <a:pt x="576" y="441"/>
                      </a:lnTo>
                      <a:lnTo>
                        <a:pt x="570" y="436"/>
                      </a:lnTo>
                      <a:lnTo>
                        <a:pt x="562" y="430"/>
                      </a:lnTo>
                      <a:lnTo>
                        <a:pt x="555" y="425"/>
                      </a:lnTo>
                      <a:lnTo>
                        <a:pt x="546" y="421"/>
                      </a:lnTo>
                      <a:lnTo>
                        <a:pt x="538" y="417"/>
                      </a:lnTo>
                      <a:lnTo>
                        <a:pt x="528" y="415"/>
                      </a:lnTo>
                      <a:lnTo>
                        <a:pt x="518" y="414"/>
                      </a:lnTo>
                      <a:lnTo>
                        <a:pt x="509" y="413"/>
                      </a:lnTo>
                      <a:lnTo>
                        <a:pt x="509" y="413"/>
                      </a:lnTo>
                      <a:lnTo>
                        <a:pt x="499" y="414"/>
                      </a:lnTo>
                      <a:lnTo>
                        <a:pt x="489" y="415"/>
                      </a:lnTo>
                      <a:lnTo>
                        <a:pt x="481" y="417"/>
                      </a:lnTo>
                      <a:lnTo>
                        <a:pt x="472" y="421"/>
                      </a:lnTo>
                      <a:lnTo>
                        <a:pt x="464" y="425"/>
                      </a:lnTo>
                      <a:lnTo>
                        <a:pt x="456" y="430"/>
                      </a:lnTo>
                      <a:lnTo>
                        <a:pt x="449" y="436"/>
                      </a:lnTo>
                      <a:lnTo>
                        <a:pt x="441" y="441"/>
                      </a:lnTo>
                      <a:lnTo>
                        <a:pt x="436" y="448"/>
                      </a:lnTo>
                      <a:lnTo>
                        <a:pt x="430" y="456"/>
                      </a:lnTo>
                      <a:lnTo>
                        <a:pt x="425" y="463"/>
                      </a:lnTo>
                      <a:lnTo>
                        <a:pt x="421" y="472"/>
                      </a:lnTo>
                      <a:lnTo>
                        <a:pt x="417" y="481"/>
                      </a:lnTo>
                      <a:lnTo>
                        <a:pt x="415" y="489"/>
                      </a:lnTo>
                      <a:lnTo>
                        <a:pt x="414" y="499"/>
                      </a:lnTo>
                      <a:lnTo>
                        <a:pt x="413" y="509"/>
                      </a:lnTo>
                      <a:lnTo>
                        <a:pt x="413" y="509"/>
                      </a:lnTo>
                      <a:lnTo>
                        <a:pt x="414" y="518"/>
                      </a:lnTo>
                      <a:lnTo>
                        <a:pt x="415" y="528"/>
                      </a:lnTo>
                      <a:lnTo>
                        <a:pt x="417" y="538"/>
                      </a:lnTo>
                      <a:lnTo>
                        <a:pt x="421" y="546"/>
                      </a:lnTo>
                      <a:lnTo>
                        <a:pt x="425" y="555"/>
                      </a:lnTo>
                      <a:lnTo>
                        <a:pt x="430" y="562"/>
                      </a:lnTo>
                      <a:lnTo>
                        <a:pt x="436" y="570"/>
                      </a:lnTo>
                      <a:lnTo>
                        <a:pt x="441" y="576"/>
                      </a:lnTo>
                      <a:lnTo>
                        <a:pt x="449" y="583"/>
                      </a:lnTo>
                      <a:lnTo>
                        <a:pt x="456" y="588"/>
                      </a:lnTo>
                      <a:lnTo>
                        <a:pt x="464" y="592"/>
                      </a:lnTo>
                      <a:lnTo>
                        <a:pt x="472" y="597"/>
                      </a:lnTo>
                      <a:lnTo>
                        <a:pt x="481" y="600"/>
                      </a:lnTo>
                      <a:lnTo>
                        <a:pt x="489" y="602"/>
                      </a:lnTo>
                      <a:lnTo>
                        <a:pt x="499" y="604"/>
                      </a:lnTo>
                      <a:lnTo>
                        <a:pt x="509" y="604"/>
                      </a:lnTo>
                      <a:lnTo>
                        <a:pt x="509" y="604"/>
                      </a:lnTo>
                      <a:lnTo>
                        <a:pt x="518" y="604"/>
                      </a:lnTo>
                      <a:lnTo>
                        <a:pt x="528" y="602"/>
                      </a:lnTo>
                      <a:lnTo>
                        <a:pt x="538" y="600"/>
                      </a:lnTo>
                      <a:lnTo>
                        <a:pt x="546" y="597"/>
                      </a:lnTo>
                      <a:lnTo>
                        <a:pt x="555" y="592"/>
                      </a:lnTo>
                      <a:lnTo>
                        <a:pt x="562" y="588"/>
                      </a:lnTo>
                      <a:lnTo>
                        <a:pt x="570" y="583"/>
                      </a:lnTo>
                      <a:lnTo>
                        <a:pt x="576" y="576"/>
                      </a:lnTo>
                      <a:lnTo>
                        <a:pt x="583" y="570"/>
                      </a:lnTo>
                      <a:lnTo>
                        <a:pt x="588" y="562"/>
                      </a:lnTo>
                      <a:lnTo>
                        <a:pt x="592" y="555"/>
                      </a:lnTo>
                      <a:lnTo>
                        <a:pt x="597" y="546"/>
                      </a:lnTo>
                      <a:lnTo>
                        <a:pt x="600" y="538"/>
                      </a:lnTo>
                      <a:lnTo>
                        <a:pt x="602" y="528"/>
                      </a:lnTo>
                      <a:lnTo>
                        <a:pt x="604" y="518"/>
                      </a:lnTo>
                      <a:lnTo>
                        <a:pt x="604" y="509"/>
                      </a:lnTo>
                      <a:lnTo>
                        <a:pt x="604" y="509"/>
                      </a:lnTo>
                      <a:close/>
                      <a:moveTo>
                        <a:pt x="478" y="509"/>
                      </a:moveTo>
                      <a:lnTo>
                        <a:pt x="478" y="509"/>
                      </a:lnTo>
                      <a:lnTo>
                        <a:pt x="478" y="502"/>
                      </a:lnTo>
                      <a:lnTo>
                        <a:pt x="480" y="497"/>
                      </a:lnTo>
                      <a:lnTo>
                        <a:pt x="483" y="491"/>
                      </a:lnTo>
                      <a:lnTo>
                        <a:pt x="486" y="486"/>
                      </a:lnTo>
                      <a:lnTo>
                        <a:pt x="491" y="483"/>
                      </a:lnTo>
                      <a:lnTo>
                        <a:pt x="497" y="480"/>
                      </a:lnTo>
                      <a:lnTo>
                        <a:pt x="502" y="477"/>
                      </a:lnTo>
                      <a:lnTo>
                        <a:pt x="509" y="477"/>
                      </a:lnTo>
                      <a:lnTo>
                        <a:pt x="509" y="477"/>
                      </a:lnTo>
                      <a:lnTo>
                        <a:pt x="515" y="477"/>
                      </a:lnTo>
                      <a:lnTo>
                        <a:pt x="522" y="480"/>
                      </a:lnTo>
                      <a:lnTo>
                        <a:pt x="527" y="483"/>
                      </a:lnTo>
                      <a:lnTo>
                        <a:pt x="531" y="486"/>
                      </a:lnTo>
                      <a:lnTo>
                        <a:pt x="535" y="491"/>
                      </a:lnTo>
                      <a:lnTo>
                        <a:pt x="539" y="497"/>
                      </a:lnTo>
                      <a:lnTo>
                        <a:pt x="540" y="502"/>
                      </a:lnTo>
                      <a:lnTo>
                        <a:pt x="541" y="509"/>
                      </a:lnTo>
                      <a:lnTo>
                        <a:pt x="541" y="509"/>
                      </a:lnTo>
                      <a:lnTo>
                        <a:pt x="540" y="515"/>
                      </a:lnTo>
                      <a:lnTo>
                        <a:pt x="539" y="521"/>
                      </a:lnTo>
                      <a:lnTo>
                        <a:pt x="535" y="527"/>
                      </a:lnTo>
                      <a:lnTo>
                        <a:pt x="531" y="531"/>
                      </a:lnTo>
                      <a:lnTo>
                        <a:pt x="527" y="535"/>
                      </a:lnTo>
                      <a:lnTo>
                        <a:pt x="522" y="539"/>
                      </a:lnTo>
                      <a:lnTo>
                        <a:pt x="515" y="540"/>
                      </a:lnTo>
                      <a:lnTo>
                        <a:pt x="509" y="541"/>
                      </a:lnTo>
                      <a:lnTo>
                        <a:pt x="509" y="541"/>
                      </a:lnTo>
                      <a:lnTo>
                        <a:pt x="502" y="540"/>
                      </a:lnTo>
                      <a:lnTo>
                        <a:pt x="497" y="539"/>
                      </a:lnTo>
                      <a:lnTo>
                        <a:pt x="491" y="535"/>
                      </a:lnTo>
                      <a:lnTo>
                        <a:pt x="486" y="531"/>
                      </a:lnTo>
                      <a:lnTo>
                        <a:pt x="483" y="527"/>
                      </a:lnTo>
                      <a:lnTo>
                        <a:pt x="480" y="521"/>
                      </a:lnTo>
                      <a:lnTo>
                        <a:pt x="478" y="515"/>
                      </a:lnTo>
                      <a:lnTo>
                        <a:pt x="478" y="509"/>
                      </a:lnTo>
                      <a:lnTo>
                        <a:pt x="478" y="509"/>
                      </a:lnTo>
                      <a:close/>
                      <a:moveTo>
                        <a:pt x="541" y="318"/>
                      </a:moveTo>
                      <a:lnTo>
                        <a:pt x="541" y="318"/>
                      </a:lnTo>
                      <a:lnTo>
                        <a:pt x="540" y="311"/>
                      </a:lnTo>
                      <a:lnTo>
                        <a:pt x="539" y="306"/>
                      </a:lnTo>
                      <a:lnTo>
                        <a:pt x="535" y="300"/>
                      </a:lnTo>
                      <a:lnTo>
                        <a:pt x="531" y="295"/>
                      </a:lnTo>
                      <a:lnTo>
                        <a:pt x="527" y="292"/>
                      </a:lnTo>
                      <a:lnTo>
                        <a:pt x="522" y="289"/>
                      </a:lnTo>
                      <a:lnTo>
                        <a:pt x="515" y="286"/>
                      </a:lnTo>
                      <a:lnTo>
                        <a:pt x="509" y="286"/>
                      </a:lnTo>
                      <a:lnTo>
                        <a:pt x="509" y="286"/>
                      </a:lnTo>
                      <a:lnTo>
                        <a:pt x="486" y="288"/>
                      </a:lnTo>
                      <a:lnTo>
                        <a:pt x="465" y="291"/>
                      </a:lnTo>
                      <a:lnTo>
                        <a:pt x="443" y="296"/>
                      </a:lnTo>
                      <a:lnTo>
                        <a:pt x="423" y="304"/>
                      </a:lnTo>
                      <a:lnTo>
                        <a:pt x="402" y="313"/>
                      </a:lnTo>
                      <a:lnTo>
                        <a:pt x="384" y="324"/>
                      </a:lnTo>
                      <a:lnTo>
                        <a:pt x="367" y="337"/>
                      </a:lnTo>
                      <a:lnTo>
                        <a:pt x="352" y="352"/>
                      </a:lnTo>
                      <a:lnTo>
                        <a:pt x="337" y="367"/>
                      </a:lnTo>
                      <a:lnTo>
                        <a:pt x="324" y="384"/>
                      </a:lnTo>
                      <a:lnTo>
                        <a:pt x="313" y="402"/>
                      </a:lnTo>
                      <a:lnTo>
                        <a:pt x="304" y="423"/>
                      </a:lnTo>
                      <a:lnTo>
                        <a:pt x="296" y="443"/>
                      </a:lnTo>
                      <a:lnTo>
                        <a:pt x="291" y="463"/>
                      </a:lnTo>
                      <a:lnTo>
                        <a:pt x="288" y="486"/>
                      </a:lnTo>
                      <a:lnTo>
                        <a:pt x="287" y="509"/>
                      </a:lnTo>
                      <a:lnTo>
                        <a:pt x="287" y="509"/>
                      </a:lnTo>
                      <a:lnTo>
                        <a:pt x="287" y="515"/>
                      </a:lnTo>
                      <a:lnTo>
                        <a:pt x="289" y="521"/>
                      </a:lnTo>
                      <a:lnTo>
                        <a:pt x="292" y="527"/>
                      </a:lnTo>
                      <a:lnTo>
                        <a:pt x="295" y="531"/>
                      </a:lnTo>
                      <a:lnTo>
                        <a:pt x="300" y="535"/>
                      </a:lnTo>
                      <a:lnTo>
                        <a:pt x="306" y="539"/>
                      </a:lnTo>
                      <a:lnTo>
                        <a:pt x="311" y="540"/>
                      </a:lnTo>
                      <a:lnTo>
                        <a:pt x="318" y="541"/>
                      </a:lnTo>
                      <a:lnTo>
                        <a:pt x="318" y="541"/>
                      </a:lnTo>
                      <a:lnTo>
                        <a:pt x="324" y="540"/>
                      </a:lnTo>
                      <a:lnTo>
                        <a:pt x="331" y="539"/>
                      </a:lnTo>
                      <a:lnTo>
                        <a:pt x="336" y="535"/>
                      </a:lnTo>
                      <a:lnTo>
                        <a:pt x="340" y="531"/>
                      </a:lnTo>
                      <a:lnTo>
                        <a:pt x="344" y="527"/>
                      </a:lnTo>
                      <a:lnTo>
                        <a:pt x="348" y="521"/>
                      </a:lnTo>
                      <a:lnTo>
                        <a:pt x="349" y="515"/>
                      </a:lnTo>
                      <a:lnTo>
                        <a:pt x="350" y="509"/>
                      </a:lnTo>
                      <a:lnTo>
                        <a:pt x="350" y="509"/>
                      </a:lnTo>
                      <a:lnTo>
                        <a:pt x="351" y="492"/>
                      </a:lnTo>
                      <a:lnTo>
                        <a:pt x="353" y="476"/>
                      </a:lnTo>
                      <a:lnTo>
                        <a:pt x="357" y="461"/>
                      </a:lnTo>
                      <a:lnTo>
                        <a:pt x="363" y="447"/>
                      </a:lnTo>
                      <a:lnTo>
                        <a:pt x="369" y="433"/>
                      </a:lnTo>
                      <a:lnTo>
                        <a:pt x="377" y="420"/>
                      </a:lnTo>
                      <a:lnTo>
                        <a:pt x="386" y="408"/>
                      </a:lnTo>
                      <a:lnTo>
                        <a:pt x="397" y="396"/>
                      </a:lnTo>
                      <a:lnTo>
                        <a:pt x="408" y="386"/>
                      </a:lnTo>
                      <a:lnTo>
                        <a:pt x="420" y="377"/>
                      </a:lnTo>
                      <a:lnTo>
                        <a:pt x="434" y="369"/>
                      </a:lnTo>
                      <a:lnTo>
                        <a:pt x="447" y="363"/>
                      </a:lnTo>
                      <a:lnTo>
                        <a:pt x="461" y="357"/>
                      </a:lnTo>
                      <a:lnTo>
                        <a:pt x="476" y="353"/>
                      </a:lnTo>
                      <a:lnTo>
                        <a:pt x="493" y="351"/>
                      </a:lnTo>
                      <a:lnTo>
                        <a:pt x="509" y="350"/>
                      </a:lnTo>
                      <a:lnTo>
                        <a:pt x="509" y="350"/>
                      </a:lnTo>
                      <a:lnTo>
                        <a:pt x="515" y="349"/>
                      </a:lnTo>
                      <a:lnTo>
                        <a:pt x="522" y="348"/>
                      </a:lnTo>
                      <a:lnTo>
                        <a:pt x="527" y="344"/>
                      </a:lnTo>
                      <a:lnTo>
                        <a:pt x="531" y="340"/>
                      </a:lnTo>
                      <a:lnTo>
                        <a:pt x="535" y="336"/>
                      </a:lnTo>
                      <a:lnTo>
                        <a:pt x="539" y="330"/>
                      </a:lnTo>
                      <a:lnTo>
                        <a:pt x="540" y="324"/>
                      </a:lnTo>
                      <a:lnTo>
                        <a:pt x="541" y="318"/>
                      </a:lnTo>
                      <a:lnTo>
                        <a:pt x="541" y="318"/>
                      </a:lnTo>
                      <a:close/>
                      <a:moveTo>
                        <a:pt x="700" y="477"/>
                      </a:moveTo>
                      <a:lnTo>
                        <a:pt x="700" y="477"/>
                      </a:lnTo>
                      <a:lnTo>
                        <a:pt x="693" y="477"/>
                      </a:lnTo>
                      <a:lnTo>
                        <a:pt x="688" y="480"/>
                      </a:lnTo>
                      <a:lnTo>
                        <a:pt x="682" y="483"/>
                      </a:lnTo>
                      <a:lnTo>
                        <a:pt x="677" y="486"/>
                      </a:lnTo>
                      <a:lnTo>
                        <a:pt x="674" y="491"/>
                      </a:lnTo>
                      <a:lnTo>
                        <a:pt x="671" y="497"/>
                      </a:lnTo>
                      <a:lnTo>
                        <a:pt x="669" y="502"/>
                      </a:lnTo>
                      <a:lnTo>
                        <a:pt x="667" y="509"/>
                      </a:lnTo>
                      <a:lnTo>
                        <a:pt x="667" y="509"/>
                      </a:lnTo>
                      <a:lnTo>
                        <a:pt x="667" y="525"/>
                      </a:lnTo>
                      <a:lnTo>
                        <a:pt x="664" y="541"/>
                      </a:lnTo>
                      <a:lnTo>
                        <a:pt x="661" y="556"/>
                      </a:lnTo>
                      <a:lnTo>
                        <a:pt x="656" y="571"/>
                      </a:lnTo>
                      <a:lnTo>
                        <a:pt x="649" y="585"/>
                      </a:lnTo>
                      <a:lnTo>
                        <a:pt x="641" y="598"/>
                      </a:lnTo>
                      <a:lnTo>
                        <a:pt x="632" y="609"/>
                      </a:lnTo>
                      <a:lnTo>
                        <a:pt x="621" y="621"/>
                      </a:lnTo>
                      <a:lnTo>
                        <a:pt x="609" y="632"/>
                      </a:lnTo>
                      <a:lnTo>
                        <a:pt x="598" y="641"/>
                      </a:lnTo>
                      <a:lnTo>
                        <a:pt x="585" y="649"/>
                      </a:lnTo>
                      <a:lnTo>
                        <a:pt x="571" y="656"/>
                      </a:lnTo>
                      <a:lnTo>
                        <a:pt x="556" y="661"/>
                      </a:lnTo>
                      <a:lnTo>
                        <a:pt x="541" y="664"/>
                      </a:lnTo>
                      <a:lnTo>
                        <a:pt x="525" y="667"/>
                      </a:lnTo>
                      <a:lnTo>
                        <a:pt x="509" y="667"/>
                      </a:lnTo>
                      <a:lnTo>
                        <a:pt x="509" y="667"/>
                      </a:lnTo>
                      <a:lnTo>
                        <a:pt x="502" y="668"/>
                      </a:lnTo>
                      <a:lnTo>
                        <a:pt x="497" y="671"/>
                      </a:lnTo>
                      <a:lnTo>
                        <a:pt x="491" y="674"/>
                      </a:lnTo>
                      <a:lnTo>
                        <a:pt x="486" y="677"/>
                      </a:lnTo>
                      <a:lnTo>
                        <a:pt x="483" y="682"/>
                      </a:lnTo>
                      <a:lnTo>
                        <a:pt x="480" y="688"/>
                      </a:lnTo>
                      <a:lnTo>
                        <a:pt x="478" y="693"/>
                      </a:lnTo>
                      <a:lnTo>
                        <a:pt x="478" y="700"/>
                      </a:lnTo>
                      <a:lnTo>
                        <a:pt x="478" y="700"/>
                      </a:lnTo>
                      <a:lnTo>
                        <a:pt x="478" y="706"/>
                      </a:lnTo>
                      <a:lnTo>
                        <a:pt x="480" y="712"/>
                      </a:lnTo>
                      <a:lnTo>
                        <a:pt x="483" y="718"/>
                      </a:lnTo>
                      <a:lnTo>
                        <a:pt x="486" y="722"/>
                      </a:lnTo>
                      <a:lnTo>
                        <a:pt x="491" y="726"/>
                      </a:lnTo>
                      <a:lnTo>
                        <a:pt x="497" y="729"/>
                      </a:lnTo>
                      <a:lnTo>
                        <a:pt x="502" y="731"/>
                      </a:lnTo>
                      <a:lnTo>
                        <a:pt x="509" y="732"/>
                      </a:lnTo>
                      <a:lnTo>
                        <a:pt x="509" y="732"/>
                      </a:lnTo>
                      <a:lnTo>
                        <a:pt x="531" y="731"/>
                      </a:lnTo>
                      <a:lnTo>
                        <a:pt x="554" y="727"/>
                      </a:lnTo>
                      <a:lnTo>
                        <a:pt x="575" y="721"/>
                      </a:lnTo>
                      <a:lnTo>
                        <a:pt x="596" y="713"/>
                      </a:lnTo>
                      <a:lnTo>
                        <a:pt x="615" y="705"/>
                      </a:lnTo>
                      <a:lnTo>
                        <a:pt x="633" y="693"/>
                      </a:lnTo>
                      <a:lnTo>
                        <a:pt x="650" y="680"/>
                      </a:lnTo>
                      <a:lnTo>
                        <a:pt x="666" y="666"/>
                      </a:lnTo>
                      <a:lnTo>
                        <a:pt x="680" y="650"/>
                      </a:lnTo>
                      <a:lnTo>
                        <a:pt x="693" y="633"/>
                      </a:lnTo>
                      <a:lnTo>
                        <a:pt x="705" y="615"/>
                      </a:lnTo>
                      <a:lnTo>
                        <a:pt x="714" y="595"/>
                      </a:lnTo>
                      <a:lnTo>
                        <a:pt x="721" y="575"/>
                      </a:lnTo>
                      <a:lnTo>
                        <a:pt x="728" y="554"/>
                      </a:lnTo>
                      <a:lnTo>
                        <a:pt x="731" y="531"/>
                      </a:lnTo>
                      <a:lnTo>
                        <a:pt x="732" y="509"/>
                      </a:lnTo>
                      <a:lnTo>
                        <a:pt x="732" y="509"/>
                      </a:lnTo>
                      <a:lnTo>
                        <a:pt x="731" y="502"/>
                      </a:lnTo>
                      <a:lnTo>
                        <a:pt x="729" y="497"/>
                      </a:lnTo>
                      <a:lnTo>
                        <a:pt x="726" y="491"/>
                      </a:lnTo>
                      <a:lnTo>
                        <a:pt x="722" y="486"/>
                      </a:lnTo>
                      <a:lnTo>
                        <a:pt x="718" y="483"/>
                      </a:lnTo>
                      <a:lnTo>
                        <a:pt x="712" y="480"/>
                      </a:lnTo>
                      <a:lnTo>
                        <a:pt x="706" y="477"/>
                      </a:lnTo>
                      <a:lnTo>
                        <a:pt x="700" y="477"/>
                      </a:lnTo>
                      <a:lnTo>
                        <a:pt x="700" y="477"/>
                      </a:lnTo>
                      <a:close/>
                    </a:path>
                  </a:pathLst>
                </a:custGeom>
                <a:solidFill>
                  <a:srgbClr val="ABA83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BD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" name="Freeform 37">
                  <a:extLst>
                    <a:ext uri="{FF2B5EF4-FFF2-40B4-BE49-F238E27FC236}">
                      <a16:creationId xmlns:a16="http://schemas.microsoft.com/office/drawing/2014/main" id="{68E1130A-1C57-44B3-BD6E-29852E29D8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97117" y="5189190"/>
                  <a:ext cx="218171" cy="211296"/>
                </a:xfrm>
                <a:custGeom>
                  <a:avLst/>
                  <a:gdLst>
                    <a:gd name="T0" fmla="*/ 912 w 1018"/>
                    <a:gd name="T1" fmla="*/ 322 h 1018"/>
                    <a:gd name="T2" fmla="*/ 779 w 1018"/>
                    <a:gd name="T3" fmla="*/ 156 h 1018"/>
                    <a:gd name="T4" fmla="*/ 582 w 1018"/>
                    <a:gd name="T5" fmla="*/ 70 h 1018"/>
                    <a:gd name="T6" fmla="*/ 515 w 1018"/>
                    <a:gd name="T7" fmla="*/ 1 h 1018"/>
                    <a:gd name="T8" fmla="*/ 478 w 1018"/>
                    <a:gd name="T9" fmla="*/ 65 h 1018"/>
                    <a:gd name="T10" fmla="*/ 288 w 1018"/>
                    <a:gd name="T11" fmla="*/ 123 h 1018"/>
                    <a:gd name="T12" fmla="*/ 133 w 1018"/>
                    <a:gd name="T13" fmla="*/ 270 h 1018"/>
                    <a:gd name="T14" fmla="*/ 66 w 1018"/>
                    <a:gd name="T15" fmla="*/ 477 h 1018"/>
                    <a:gd name="T16" fmla="*/ 0 w 1018"/>
                    <a:gd name="T17" fmla="*/ 509 h 1018"/>
                    <a:gd name="T18" fmla="*/ 68 w 1018"/>
                    <a:gd name="T19" fmla="*/ 561 h 1018"/>
                    <a:gd name="T20" fmla="*/ 145 w 1018"/>
                    <a:gd name="T21" fmla="*/ 764 h 1018"/>
                    <a:gd name="T22" fmla="*/ 305 w 1018"/>
                    <a:gd name="T23" fmla="*/ 903 h 1018"/>
                    <a:gd name="T24" fmla="*/ 478 w 1018"/>
                    <a:gd name="T25" fmla="*/ 986 h 1018"/>
                    <a:gd name="T26" fmla="*/ 522 w 1018"/>
                    <a:gd name="T27" fmla="*/ 1015 h 1018"/>
                    <a:gd name="T28" fmla="*/ 601 w 1018"/>
                    <a:gd name="T29" fmla="*/ 944 h 1018"/>
                    <a:gd name="T30" fmla="*/ 795 w 1018"/>
                    <a:gd name="T31" fmla="*/ 850 h 1018"/>
                    <a:gd name="T32" fmla="*/ 921 w 1018"/>
                    <a:gd name="T33" fmla="*/ 678 h 1018"/>
                    <a:gd name="T34" fmla="*/ 998 w 1018"/>
                    <a:gd name="T35" fmla="*/ 539 h 1018"/>
                    <a:gd name="T36" fmla="*/ 1009 w 1018"/>
                    <a:gd name="T37" fmla="*/ 486 h 1018"/>
                    <a:gd name="T38" fmla="*/ 881 w 1018"/>
                    <a:gd name="T39" fmla="*/ 591 h 1018"/>
                    <a:gd name="T40" fmla="*/ 800 w 1018"/>
                    <a:gd name="T41" fmla="*/ 754 h 1018"/>
                    <a:gd name="T42" fmla="*/ 656 w 1018"/>
                    <a:gd name="T43" fmla="*/ 860 h 1018"/>
                    <a:gd name="T44" fmla="*/ 539 w 1018"/>
                    <a:gd name="T45" fmla="*/ 814 h 1018"/>
                    <a:gd name="T46" fmla="*/ 486 w 1018"/>
                    <a:gd name="T47" fmla="*/ 805 h 1018"/>
                    <a:gd name="T48" fmla="*/ 394 w 1018"/>
                    <a:gd name="T49" fmla="*/ 872 h 1018"/>
                    <a:gd name="T50" fmla="*/ 239 w 1018"/>
                    <a:gd name="T51" fmla="*/ 778 h 1018"/>
                    <a:gd name="T52" fmla="*/ 145 w 1018"/>
                    <a:gd name="T53" fmla="*/ 624 h 1018"/>
                    <a:gd name="T54" fmla="*/ 214 w 1018"/>
                    <a:gd name="T55" fmla="*/ 531 h 1018"/>
                    <a:gd name="T56" fmla="*/ 203 w 1018"/>
                    <a:gd name="T57" fmla="*/ 480 h 1018"/>
                    <a:gd name="T58" fmla="*/ 157 w 1018"/>
                    <a:gd name="T59" fmla="*/ 362 h 1018"/>
                    <a:gd name="T60" fmla="*/ 264 w 1018"/>
                    <a:gd name="T61" fmla="*/ 217 h 1018"/>
                    <a:gd name="T62" fmla="*/ 426 w 1018"/>
                    <a:gd name="T63" fmla="*/ 136 h 1018"/>
                    <a:gd name="T64" fmla="*/ 497 w 1018"/>
                    <a:gd name="T65" fmla="*/ 220 h 1018"/>
                    <a:gd name="T66" fmla="*/ 541 w 1018"/>
                    <a:gd name="T67" fmla="*/ 191 h 1018"/>
                    <a:gd name="T68" fmla="*/ 686 w 1018"/>
                    <a:gd name="T69" fmla="*/ 171 h 1018"/>
                    <a:gd name="T70" fmla="*/ 821 w 1018"/>
                    <a:gd name="T71" fmla="*/ 290 h 1018"/>
                    <a:gd name="T72" fmla="*/ 887 w 1018"/>
                    <a:gd name="T73" fmla="*/ 460 h 1018"/>
                    <a:gd name="T74" fmla="*/ 795 w 1018"/>
                    <a:gd name="T75" fmla="*/ 509 h 1018"/>
                    <a:gd name="T76" fmla="*/ 604 w 1018"/>
                    <a:gd name="T77" fmla="*/ 509 h 1018"/>
                    <a:gd name="T78" fmla="*/ 562 w 1018"/>
                    <a:gd name="T79" fmla="*/ 430 h 1018"/>
                    <a:gd name="T80" fmla="*/ 472 w 1018"/>
                    <a:gd name="T81" fmla="*/ 421 h 1018"/>
                    <a:gd name="T82" fmla="*/ 414 w 1018"/>
                    <a:gd name="T83" fmla="*/ 499 h 1018"/>
                    <a:gd name="T84" fmla="*/ 449 w 1018"/>
                    <a:gd name="T85" fmla="*/ 583 h 1018"/>
                    <a:gd name="T86" fmla="*/ 538 w 1018"/>
                    <a:gd name="T87" fmla="*/ 600 h 1018"/>
                    <a:gd name="T88" fmla="*/ 602 w 1018"/>
                    <a:gd name="T89" fmla="*/ 528 h 1018"/>
                    <a:gd name="T90" fmla="*/ 497 w 1018"/>
                    <a:gd name="T91" fmla="*/ 480 h 1018"/>
                    <a:gd name="T92" fmla="*/ 541 w 1018"/>
                    <a:gd name="T93" fmla="*/ 509 h 1018"/>
                    <a:gd name="T94" fmla="*/ 502 w 1018"/>
                    <a:gd name="T95" fmla="*/ 540 h 1018"/>
                    <a:gd name="T96" fmla="*/ 540 w 1018"/>
                    <a:gd name="T97" fmla="*/ 311 h 1018"/>
                    <a:gd name="T98" fmla="*/ 443 w 1018"/>
                    <a:gd name="T99" fmla="*/ 296 h 1018"/>
                    <a:gd name="T100" fmla="*/ 291 w 1018"/>
                    <a:gd name="T101" fmla="*/ 463 h 1018"/>
                    <a:gd name="T102" fmla="*/ 318 w 1018"/>
                    <a:gd name="T103" fmla="*/ 541 h 1018"/>
                    <a:gd name="T104" fmla="*/ 351 w 1018"/>
                    <a:gd name="T105" fmla="*/ 492 h 1018"/>
                    <a:gd name="T106" fmla="*/ 447 w 1018"/>
                    <a:gd name="T107" fmla="*/ 363 h 1018"/>
                    <a:gd name="T108" fmla="*/ 539 w 1018"/>
                    <a:gd name="T109" fmla="*/ 330 h 1018"/>
                    <a:gd name="T110" fmla="*/ 671 w 1018"/>
                    <a:gd name="T111" fmla="*/ 497 h 1018"/>
                    <a:gd name="T112" fmla="*/ 621 w 1018"/>
                    <a:gd name="T113" fmla="*/ 621 h 1018"/>
                    <a:gd name="T114" fmla="*/ 497 w 1018"/>
                    <a:gd name="T115" fmla="*/ 671 h 1018"/>
                    <a:gd name="T116" fmla="*/ 486 w 1018"/>
                    <a:gd name="T117" fmla="*/ 722 h 1018"/>
                    <a:gd name="T118" fmla="*/ 633 w 1018"/>
                    <a:gd name="T119" fmla="*/ 693 h 1018"/>
                    <a:gd name="T120" fmla="*/ 732 w 1018"/>
                    <a:gd name="T121" fmla="*/ 509 h 10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018" h="1018">
                      <a:moveTo>
                        <a:pt x="986" y="477"/>
                      </a:moveTo>
                      <a:lnTo>
                        <a:pt x="953" y="477"/>
                      </a:lnTo>
                      <a:lnTo>
                        <a:pt x="953" y="477"/>
                      </a:lnTo>
                      <a:lnTo>
                        <a:pt x="951" y="456"/>
                      </a:lnTo>
                      <a:lnTo>
                        <a:pt x="947" y="437"/>
                      </a:lnTo>
                      <a:lnTo>
                        <a:pt x="944" y="416"/>
                      </a:lnTo>
                      <a:lnTo>
                        <a:pt x="939" y="397"/>
                      </a:lnTo>
                      <a:lnTo>
                        <a:pt x="934" y="378"/>
                      </a:lnTo>
                      <a:lnTo>
                        <a:pt x="927" y="358"/>
                      </a:lnTo>
                      <a:lnTo>
                        <a:pt x="921" y="340"/>
                      </a:lnTo>
                      <a:lnTo>
                        <a:pt x="912" y="322"/>
                      </a:lnTo>
                      <a:lnTo>
                        <a:pt x="903" y="305"/>
                      </a:lnTo>
                      <a:lnTo>
                        <a:pt x="895" y="288"/>
                      </a:lnTo>
                      <a:lnTo>
                        <a:pt x="884" y="270"/>
                      </a:lnTo>
                      <a:lnTo>
                        <a:pt x="873" y="254"/>
                      </a:lnTo>
                      <a:lnTo>
                        <a:pt x="862" y="238"/>
                      </a:lnTo>
                      <a:lnTo>
                        <a:pt x="850" y="223"/>
                      </a:lnTo>
                      <a:lnTo>
                        <a:pt x="837" y="208"/>
                      </a:lnTo>
                      <a:lnTo>
                        <a:pt x="823" y="194"/>
                      </a:lnTo>
                      <a:lnTo>
                        <a:pt x="809" y="181"/>
                      </a:lnTo>
                      <a:lnTo>
                        <a:pt x="795" y="168"/>
                      </a:lnTo>
                      <a:lnTo>
                        <a:pt x="779" y="156"/>
                      </a:lnTo>
                      <a:lnTo>
                        <a:pt x="764" y="145"/>
                      </a:lnTo>
                      <a:lnTo>
                        <a:pt x="748" y="133"/>
                      </a:lnTo>
                      <a:lnTo>
                        <a:pt x="731" y="123"/>
                      </a:lnTo>
                      <a:lnTo>
                        <a:pt x="714" y="114"/>
                      </a:lnTo>
                      <a:lnTo>
                        <a:pt x="695" y="105"/>
                      </a:lnTo>
                      <a:lnTo>
                        <a:pt x="678" y="98"/>
                      </a:lnTo>
                      <a:lnTo>
                        <a:pt x="659" y="90"/>
                      </a:lnTo>
                      <a:lnTo>
                        <a:pt x="641" y="84"/>
                      </a:lnTo>
                      <a:lnTo>
                        <a:pt x="621" y="78"/>
                      </a:lnTo>
                      <a:lnTo>
                        <a:pt x="601" y="74"/>
                      </a:lnTo>
                      <a:lnTo>
                        <a:pt x="582" y="70"/>
                      </a:lnTo>
                      <a:lnTo>
                        <a:pt x="561" y="68"/>
                      </a:lnTo>
                      <a:lnTo>
                        <a:pt x="541" y="65"/>
                      </a:lnTo>
                      <a:lnTo>
                        <a:pt x="541" y="32"/>
                      </a:lnTo>
                      <a:lnTo>
                        <a:pt x="541" y="32"/>
                      </a:lnTo>
                      <a:lnTo>
                        <a:pt x="540" y="26"/>
                      </a:lnTo>
                      <a:lnTo>
                        <a:pt x="539" y="19"/>
                      </a:lnTo>
                      <a:lnTo>
                        <a:pt x="535" y="14"/>
                      </a:lnTo>
                      <a:lnTo>
                        <a:pt x="531" y="10"/>
                      </a:lnTo>
                      <a:lnTo>
                        <a:pt x="527" y="5"/>
                      </a:lnTo>
                      <a:lnTo>
                        <a:pt x="522" y="2"/>
                      </a:lnTo>
                      <a:lnTo>
                        <a:pt x="515" y="1"/>
                      </a:lnTo>
                      <a:lnTo>
                        <a:pt x="509" y="0"/>
                      </a:lnTo>
                      <a:lnTo>
                        <a:pt x="509" y="0"/>
                      </a:lnTo>
                      <a:lnTo>
                        <a:pt x="502" y="1"/>
                      </a:lnTo>
                      <a:lnTo>
                        <a:pt x="497" y="2"/>
                      </a:lnTo>
                      <a:lnTo>
                        <a:pt x="491" y="5"/>
                      </a:lnTo>
                      <a:lnTo>
                        <a:pt x="486" y="10"/>
                      </a:lnTo>
                      <a:lnTo>
                        <a:pt x="483" y="14"/>
                      </a:lnTo>
                      <a:lnTo>
                        <a:pt x="480" y="19"/>
                      </a:lnTo>
                      <a:lnTo>
                        <a:pt x="478" y="26"/>
                      </a:lnTo>
                      <a:lnTo>
                        <a:pt x="478" y="32"/>
                      </a:lnTo>
                      <a:lnTo>
                        <a:pt x="478" y="65"/>
                      </a:lnTo>
                      <a:lnTo>
                        <a:pt x="478" y="65"/>
                      </a:lnTo>
                      <a:lnTo>
                        <a:pt x="457" y="68"/>
                      </a:lnTo>
                      <a:lnTo>
                        <a:pt x="437" y="70"/>
                      </a:lnTo>
                      <a:lnTo>
                        <a:pt x="416" y="74"/>
                      </a:lnTo>
                      <a:lnTo>
                        <a:pt x="397" y="78"/>
                      </a:lnTo>
                      <a:lnTo>
                        <a:pt x="378" y="84"/>
                      </a:lnTo>
                      <a:lnTo>
                        <a:pt x="358" y="90"/>
                      </a:lnTo>
                      <a:lnTo>
                        <a:pt x="340" y="98"/>
                      </a:lnTo>
                      <a:lnTo>
                        <a:pt x="322" y="105"/>
                      </a:lnTo>
                      <a:lnTo>
                        <a:pt x="305" y="114"/>
                      </a:lnTo>
                      <a:lnTo>
                        <a:pt x="288" y="123"/>
                      </a:lnTo>
                      <a:lnTo>
                        <a:pt x="270" y="133"/>
                      </a:lnTo>
                      <a:lnTo>
                        <a:pt x="254" y="145"/>
                      </a:lnTo>
                      <a:lnTo>
                        <a:pt x="238" y="156"/>
                      </a:lnTo>
                      <a:lnTo>
                        <a:pt x="223" y="168"/>
                      </a:lnTo>
                      <a:lnTo>
                        <a:pt x="208" y="181"/>
                      </a:lnTo>
                      <a:lnTo>
                        <a:pt x="194" y="194"/>
                      </a:lnTo>
                      <a:lnTo>
                        <a:pt x="181" y="208"/>
                      </a:lnTo>
                      <a:lnTo>
                        <a:pt x="169" y="223"/>
                      </a:lnTo>
                      <a:lnTo>
                        <a:pt x="156" y="238"/>
                      </a:lnTo>
                      <a:lnTo>
                        <a:pt x="145" y="254"/>
                      </a:lnTo>
                      <a:lnTo>
                        <a:pt x="133" y="270"/>
                      </a:lnTo>
                      <a:lnTo>
                        <a:pt x="123" y="288"/>
                      </a:lnTo>
                      <a:lnTo>
                        <a:pt x="114" y="305"/>
                      </a:lnTo>
                      <a:lnTo>
                        <a:pt x="105" y="322"/>
                      </a:lnTo>
                      <a:lnTo>
                        <a:pt x="98" y="340"/>
                      </a:lnTo>
                      <a:lnTo>
                        <a:pt x="90" y="358"/>
                      </a:lnTo>
                      <a:lnTo>
                        <a:pt x="84" y="378"/>
                      </a:lnTo>
                      <a:lnTo>
                        <a:pt x="78" y="397"/>
                      </a:lnTo>
                      <a:lnTo>
                        <a:pt x="74" y="416"/>
                      </a:lnTo>
                      <a:lnTo>
                        <a:pt x="70" y="437"/>
                      </a:lnTo>
                      <a:lnTo>
                        <a:pt x="68" y="456"/>
                      </a:lnTo>
                      <a:lnTo>
                        <a:pt x="66" y="477"/>
                      </a:lnTo>
                      <a:lnTo>
                        <a:pt x="32" y="477"/>
                      </a:lnTo>
                      <a:lnTo>
                        <a:pt x="32" y="477"/>
                      </a:lnTo>
                      <a:lnTo>
                        <a:pt x="26" y="477"/>
                      </a:lnTo>
                      <a:lnTo>
                        <a:pt x="19" y="480"/>
                      </a:lnTo>
                      <a:lnTo>
                        <a:pt x="14" y="483"/>
                      </a:lnTo>
                      <a:lnTo>
                        <a:pt x="10" y="486"/>
                      </a:lnTo>
                      <a:lnTo>
                        <a:pt x="5" y="491"/>
                      </a:lnTo>
                      <a:lnTo>
                        <a:pt x="2" y="497"/>
                      </a:lnTo>
                      <a:lnTo>
                        <a:pt x="1" y="502"/>
                      </a:lnTo>
                      <a:lnTo>
                        <a:pt x="0" y="509"/>
                      </a:lnTo>
                      <a:lnTo>
                        <a:pt x="0" y="509"/>
                      </a:lnTo>
                      <a:lnTo>
                        <a:pt x="1" y="515"/>
                      </a:lnTo>
                      <a:lnTo>
                        <a:pt x="2" y="521"/>
                      </a:lnTo>
                      <a:lnTo>
                        <a:pt x="5" y="527"/>
                      </a:lnTo>
                      <a:lnTo>
                        <a:pt x="10" y="531"/>
                      </a:lnTo>
                      <a:lnTo>
                        <a:pt x="14" y="535"/>
                      </a:lnTo>
                      <a:lnTo>
                        <a:pt x="19" y="539"/>
                      </a:lnTo>
                      <a:lnTo>
                        <a:pt x="26" y="540"/>
                      </a:lnTo>
                      <a:lnTo>
                        <a:pt x="32" y="541"/>
                      </a:lnTo>
                      <a:lnTo>
                        <a:pt x="66" y="541"/>
                      </a:lnTo>
                      <a:lnTo>
                        <a:pt x="66" y="541"/>
                      </a:lnTo>
                      <a:lnTo>
                        <a:pt x="68" y="561"/>
                      </a:lnTo>
                      <a:lnTo>
                        <a:pt x="70" y="582"/>
                      </a:lnTo>
                      <a:lnTo>
                        <a:pt x="74" y="601"/>
                      </a:lnTo>
                      <a:lnTo>
                        <a:pt x="78" y="621"/>
                      </a:lnTo>
                      <a:lnTo>
                        <a:pt x="84" y="641"/>
                      </a:lnTo>
                      <a:lnTo>
                        <a:pt x="90" y="659"/>
                      </a:lnTo>
                      <a:lnTo>
                        <a:pt x="98" y="678"/>
                      </a:lnTo>
                      <a:lnTo>
                        <a:pt x="105" y="695"/>
                      </a:lnTo>
                      <a:lnTo>
                        <a:pt x="114" y="713"/>
                      </a:lnTo>
                      <a:lnTo>
                        <a:pt x="123" y="731"/>
                      </a:lnTo>
                      <a:lnTo>
                        <a:pt x="133" y="748"/>
                      </a:lnTo>
                      <a:lnTo>
                        <a:pt x="145" y="764"/>
                      </a:lnTo>
                      <a:lnTo>
                        <a:pt x="156" y="779"/>
                      </a:lnTo>
                      <a:lnTo>
                        <a:pt x="169" y="795"/>
                      </a:lnTo>
                      <a:lnTo>
                        <a:pt x="181" y="809"/>
                      </a:lnTo>
                      <a:lnTo>
                        <a:pt x="194" y="823"/>
                      </a:lnTo>
                      <a:lnTo>
                        <a:pt x="208" y="837"/>
                      </a:lnTo>
                      <a:lnTo>
                        <a:pt x="223" y="850"/>
                      </a:lnTo>
                      <a:lnTo>
                        <a:pt x="238" y="862"/>
                      </a:lnTo>
                      <a:lnTo>
                        <a:pt x="254" y="873"/>
                      </a:lnTo>
                      <a:lnTo>
                        <a:pt x="270" y="884"/>
                      </a:lnTo>
                      <a:lnTo>
                        <a:pt x="288" y="895"/>
                      </a:lnTo>
                      <a:lnTo>
                        <a:pt x="305" y="903"/>
                      </a:lnTo>
                      <a:lnTo>
                        <a:pt x="322" y="912"/>
                      </a:lnTo>
                      <a:lnTo>
                        <a:pt x="340" y="921"/>
                      </a:lnTo>
                      <a:lnTo>
                        <a:pt x="358" y="927"/>
                      </a:lnTo>
                      <a:lnTo>
                        <a:pt x="378" y="933"/>
                      </a:lnTo>
                      <a:lnTo>
                        <a:pt x="397" y="939"/>
                      </a:lnTo>
                      <a:lnTo>
                        <a:pt x="416" y="944"/>
                      </a:lnTo>
                      <a:lnTo>
                        <a:pt x="437" y="947"/>
                      </a:lnTo>
                      <a:lnTo>
                        <a:pt x="457" y="951"/>
                      </a:lnTo>
                      <a:lnTo>
                        <a:pt x="478" y="953"/>
                      </a:lnTo>
                      <a:lnTo>
                        <a:pt x="478" y="986"/>
                      </a:lnTo>
                      <a:lnTo>
                        <a:pt x="478" y="986"/>
                      </a:lnTo>
                      <a:lnTo>
                        <a:pt x="478" y="992"/>
                      </a:lnTo>
                      <a:lnTo>
                        <a:pt x="480" y="998"/>
                      </a:lnTo>
                      <a:lnTo>
                        <a:pt x="483" y="1003"/>
                      </a:lnTo>
                      <a:lnTo>
                        <a:pt x="486" y="1009"/>
                      </a:lnTo>
                      <a:lnTo>
                        <a:pt x="491" y="1012"/>
                      </a:lnTo>
                      <a:lnTo>
                        <a:pt x="497" y="1015"/>
                      </a:lnTo>
                      <a:lnTo>
                        <a:pt x="502" y="1017"/>
                      </a:lnTo>
                      <a:lnTo>
                        <a:pt x="509" y="1018"/>
                      </a:lnTo>
                      <a:lnTo>
                        <a:pt x="509" y="1018"/>
                      </a:lnTo>
                      <a:lnTo>
                        <a:pt x="515" y="1017"/>
                      </a:lnTo>
                      <a:lnTo>
                        <a:pt x="522" y="1015"/>
                      </a:lnTo>
                      <a:lnTo>
                        <a:pt x="527" y="1012"/>
                      </a:lnTo>
                      <a:lnTo>
                        <a:pt x="531" y="1009"/>
                      </a:lnTo>
                      <a:lnTo>
                        <a:pt x="535" y="1003"/>
                      </a:lnTo>
                      <a:lnTo>
                        <a:pt x="539" y="998"/>
                      </a:lnTo>
                      <a:lnTo>
                        <a:pt x="540" y="992"/>
                      </a:lnTo>
                      <a:lnTo>
                        <a:pt x="541" y="986"/>
                      </a:lnTo>
                      <a:lnTo>
                        <a:pt x="541" y="953"/>
                      </a:lnTo>
                      <a:lnTo>
                        <a:pt x="541" y="953"/>
                      </a:lnTo>
                      <a:lnTo>
                        <a:pt x="561" y="951"/>
                      </a:lnTo>
                      <a:lnTo>
                        <a:pt x="582" y="947"/>
                      </a:lnTo>
                      <a:lnTo>
                        <a:pt x="601" y="944"/>
                      </a:lnTo>
                      <a:lnTo>
                        <a:pt x="621" y="939"/>
                      </a:lnTo>
                      <a:lnTo>
                        <a:pt x="641" y="933"/>
                      </a:lnTo>
                      <a:lnTo>
                        <a:pt x="659" y="927"/>
                      </a:lnTo>
                      <a:lnTo>
                        <a:pt x="678" y="921"/>
                      </a:lnTo>
                      <a:lnTo>
                        <a:pt x="695" y="912"/>
                      </a:lnTo>
                      <a:lnTo>
                        <a:pt x="714" y="903"/>
                      </a:lnTo>
                      <a:lnTo>
                        <a:pt x="731" y="895"/>
                      </a:lnTo>
                      <a:lnTo>
                        <a:pt x="748" y="884"/>
                      </a:lnTo>
                      <a:lnTo>
                        <a:pt x="764" y="873"/>
                      </a:lnTo>
                      <a:lnTo>
                        <a:pt x="779" y="862"/>
                      </a:lnTo>
                      <a:lnTo>
                        <a:pt x="795" y="850"/>
                      </a:lnTo>
                      <a:lnTo>
                        <a:pt x="809" y="837"/>
                      </a:lnTo>
                      <a:lnTo>
                        <a:pt x="823" y="823"/>
                      </a:lnTo>
                      <a:lnTo>
                        <a:pt x="837" y="809"/>
                      </a:lnTo>
                      <a:lnTo>
                        <a:pt x="850" y="795"/>
                      </a:lnTo>
                      <a:lnTo>
                        <a:pt x="862" y="779"/>
                      </a:lnTo>
                      <a:lnTo>
                        <a:pt x="873" y="764"/>
                      </a:lnTo>
                      <a:lnTo>
                        <a:pt x="884" y="748"/>
                      </a:lnTo>
                      <a:lnTo>
                        <a:pt x="895" y="731"/>
                      </a:lnTo>
                      <a:lnTo>
                        <a:pt x="903" y="713"/>
                      </a:lnTo>
                      <a:lnTo>
                        <a:pt x="912" y="695"/>
                      </a:lnTo>
                      <a:lnTo>
                        <a:pt x="921" y="678"/>
                      </a:lnTo>
                      <a:lnTo>
                        <a:pt x="927" y="659"/>
                      </a:lnTo>
                      <a:lnTo>
                        <a:pt x="934" y="641"/>
                      </a:lnTo>
                      <a:lnTo>
                        <a:pt x="939" y="621"/>
                      </a:lnTo>
                      <a:lnTo>
                        <a:pt x="944" y="601"/>
                      </a:lnTo>
                      <a:lnTo>
                        <a:pt x="947" y="582"/>
                      </a:lnTo>
                      <a:lnTo>
                        <a:pt x="951" y="561"/>
                      </a:lnTo>
                      <a:lnTo>
                        <a:pt x="953" y="541"/>
                      </a:lnTo>
                      <a:lnTo>
                        <a:pt x="986" y="541"/>
                      </a:lnTo>
                      <a:lnTo>
                        <a:pt x="986" y="541"/>
                      </a:lnTo>
                      <a:lnTo>
                        <a:pt x="993" y="540"/>
                      </a:lnTo>
                      <a:lnTo>
                        <a:pt x="998" y="539"/>
                      </a:lnTo>
                      <a:lnTo>
                        <a:pt x="1003" y="535"/>
                      </a:lnTo>
                      <a:lnTo>
                        <a:pt x="1009" y="531"/>
                      </a:lnTo>
                      <a:lnTo>
                        <a:pt x="1012" y="527"/>
                      </a:lnTo>
                      <a:lnTo>
                        <a:pt x="1015" y="521"/>
                      </a:lnTo>
                      <a:lnTo>
                        <a:pt x="1017" y="515"/>
                      </a:lnTo>
                      <a:lnTo>
                        <a:pt x="1018" y="509"/>
                      </a:lnTo>
                      <a:lnTo>
                        <a:pt x="1018" y="509"/>
                      </a:lnTo>
                      <a:lnTo>
                        <a:pt x="1017" y="502"/>
                      </a:lnTo>
                      <a:lnTo>
                        <a:pt x="1015" y="497"/>
                      </a:lnTo>
                      <a:lnTo>
                        <a:pt x="1012" y="491"/>
                      </a:lnTo>
                      <a:lnTo>
                        <a:pt x="1009" y="486"/>
                      </a:lnTo>
                      <a:lnTo>
                        <a:pt x="1003" y="483"/>
                      </a:lnTo>
                      <a:lnTo>
                        <a:pt x="998" y="480"/>
                      </a:lnTo>
                      <a:lnTo>
                        <a:pt x="993" y="477"/>
                      </a:lnTo>
                      <a:lnTo>
                        <a:pt x="986" y="477"/>
                      </a:lnTo>
                      <a:lnTo>
                        <a:pt x="986" y="477"/>
                      </a:lnTo>
                      <a:close/>
                      <a:moveTo>
                        <a:pt x="827" y="541"/>
                      </a:moveTo>
                      <a:lnTo>
                        <a:pt x="888" y="541"/>
                      </a:lnTo>
                      <a:lnTo>
                        <a:pt x="888" y="541"/>
                      </a:lnTo>
                      <a:lnTo>
                        <a:pt x="887" y="558"/>
                      </a:lnTo>
                      <a:lnTo>
                        <a:pt x="884" y="575"/>
                      </a:lnTo>
                      <a:lnTo>
                        <a:pt x="881" y="591"/>
                      </a:lnTo>
                      <a:lnTo>
                        <a:pt x="877" y="608"/>
                      </a:lnTo>
                      <a:lnTo>
                        <a:pt x="872" y="624"/>
                      </a:lnTo>
                      <a:lnTo>
                        <a:pt x="867" y="641"/>
                      </a:lnTo>
                      <a:lnTo>
                        <a:pt x="861" y="656"/>
                      </a:lnTo>
                      <a:lnTo>
                        <a:pt x="854" y="671"/>
                      </a:lnTo>
                      <a:lnTo>
                        <a:pt x="847" y="686"/>
                      </a:lnTo>
                      <a:lnTo>
                        <a:pt x="839" y="701"/>
                      </a:lnTo>
                      <a:lnTo>
                        <a:pt x="831" y="715"/>
                      </a:lnTo>
                      <a:lnTo>
                        <a:pt x="821" y="729"/>
                      </a:lnTo>
                      <a:lnTo>
                        <a:pt x="811" y="741"/>
                      </a:lnTo>
                      <a:lnTo>
                        <a:pt x="800" y="754"/>
                      </a:lnTo>
                      <a:lnTo>
                        <a:pt x="790" y="766"/>
                      </a:lnTo>
                      <a:lnTo>
                        <a:pt x="778" y="778"/>
                      </a:lnTo>
                      <a:lnTo>
                        <a:pt x="766" y="790"/>
                      </a:lnTo>
                      <a:lnTo>
                        <a:pt x="754" y="800"/>
                      </a:lnTo>
                      <a:lnTo>
                        <a:pt x="741" y="811"/>
                      </a:lnTo>
                      <a:lnTo>
                        <a:pt x="729" y="821"/>
                      </a:lnTo>
                      <a:lnTo>
                        <a:pt x="715" y="830"/>
                      </a:lnTo>
                      <a:lnTo>
                        <a:pt x="701" y="839"/>
                      </a:lnTo>
                      <a:lnTo>
                        <a:pt x="686" y="847"/>
                      </a:lnTo>
                      <a:lnTo>
                        <a:pt x="671" y="854"/>
                      </a:lnTo>
                      <a:lnTo>
                        <a:pt x="656" y="860"/>
                      </a:lnTo>
                      <a:lnTo>
                        <a:pt x="641" y="867"/>
                      </a:lnTo>
                      <a:lnTo>
                        <a:pt x="625" y="872"/>
                      </a:lnTo>
                      <a:lnTo>
                        <a:pt x="608" y="877"/>
                      </a:lnTo>
                      <a:lnTo>
                        <a:pt x="591" y="881"/>
                      </a:lnTo>
                      <a:lnTo>
                        <a:pt x="575" y="884"/>
                      </a:lnTo>
                      <a:lnTo>
                        <a:pt x="558" y="887"/>
                      </a:lnTo>
                      <a:lnTo>
                        <a:pt x="541" y="888"/>
                      </a:lnTo>
                      <a:lnTo>
                        <a:pt x="541" y="827"/>
                      </a:lnTo>
                      <a:lnTo>
                        <a:pt x="541" y="827"/>
                      </a:lnTo>
                      <a:lnTo>
                        <a:pt x="540" y="821"/>
                      </a:lnTo>
                      <a:lnTo>
                        <a:pt x="539" y="814"/>
                      </a:lnTo>
                      <a:lnTo>
                        <a:pt x="535" y="809"/>
                      </a:lnTo>
                      <a:lnTo>
                        <a:pt x="531" y="805"/>
                      </a:lnTo>
                      <a:lnTo>
                        <a:pt x="527" y="800"/>
                      </a:lnTo>
                      <a:lnTo>
                        <a:pt x="522" y="797"/>
                      </a:lnTo>
                      <a:lnTo>
                        <a:pt x="515" y="796"/>
                      </a:lnTo>
                      <a:lnTo>
                        <a:pt x="509" y="795"/>
                      </a:lnTo>
                      <a:lnTo>
                        <a:pt x="509" y="795"/>
                      </a:lnTo>
                      <a:lnTo>
                        <a:pt x="502" y="796"/>
                      </a:lnTo>
                      <a:lnTo>
                        <a:pt x="497" y="797"/>
                      </a:lnTo>
                      <a:lnTo>
                        <a:pt x="491" y="800"/>
                      </a:lnTo>
                      <a:lnTo>
                        <a:pt x="486" y="805"/>
                      </a:lnTo>
                      <a:lnTo>
                        <a:pt x="483" y="809"/>
                      </a:lnTo>
                      <a:lnTo>
                        <a:pt x="480" y="814"/>
                      </a:lnTo>
                      <a:lnTo>
                        <a:pt x="478" y="821"/>
                      </a:lnTo>
                      <a:lnTo>
                        <a:pt x="478" y="827"/>
                      </a:lnTo>
                      <a:lnTo>
                        <a:pt x="478" y="888"/>
                      </a:lnTo>
                      <a:lnTo>
                        <a:pt x="478" y="888"/>
                      </a:lnTo>
                      <a:lnTo>
                        <a:pt x="460" y="887"/>
                      </a:lnTo>
                      <a:lnTo>
                        <a:pt x="443" y="884"/>
                      </a:lnTo>
                      <a:lnTo>
                        <a:pt x="426" y="881"/>
                      </a:lnTo>
                      <a:lnTo>
                        <a:pt x="410" y="877"/>
                      </a:lnTo>
                      <a:lnTo>
                        <a:pt x="394" y="872"/>
                      </a:lnTo>
                      <a:lnTo>
                        <a:pt x="378" y="867"/>
                      </a:lnTo>
                      <a:lnTo>
                        <a:pt x="362" y="860"/>
                      </a:lnTo>
                      <a:lnTo>
                        <a:pt x="347" y="854"/>
                      </a:lnTo>
                      <a:lnTo>
                        <a:pt x="332" y="847"/>
                      </a:lnTo>
                      <a:lnTo>
                        <a:pt x="318" y="839"/>
                      </a:lnTo>
                      <a:lnTo>
                        <a:pt x="304" y="830"/>
                      </a:lnTo>
                      <a:lnTo>
                        <a:pt x="290" y="821"/>
                      </a:lnTo>
                      <a:lnTo>
                        <a:pt x="277" y="811"/>
                      </a:lnTo>
                      <a:lnTo>
                        <a:pt x="264" y="800"/>
                      </a:lnTo>
                      <a:lnTo>
                        <a:pt x="251" y="790"/>
                      </a:lnTo>
                      <a:lnTo>
                        <a:pt x="239" y="778"/>
                      </a:lnTo>
                      <a:lnTo>
                        <a:pt x="228" y="766"/>
                      </a:lnTo>
                      <a:lnTo>
                        <a:pt x="217" y="754"/>
                      </a:lnTo>
                      <a:lnTo>
                        <a:pt x="207" y="741"/>
                      </a:lnTo>
                      <a:lnTo>
                        <a:pt x="197" y="729"/>
                      </a:lnTo>
                      <a:lnTo>
                        <a:pt x="188" y="715"/>
                      </a:lnTo>
                      <a:lnTo>
                        <a:pt x="179" y="701"/>
                      </a:lnTo>
                      <a:lnTo>
                        <a:pt x="171" y="686"/>
                      </a:lnTo>
                      <a:lnTo>
                        <a:pt x="164" y="671"/>
                      </a:lnTo>
                      <a:lnTo>
                        <a:pt x="157" y="656"/>
                      </a:lnTo>
                      <a:lnTo>
                        <a:pt x="151" y="641"/>
                      </a:lnTo>
                      <a:lnTo>
                        <a:pt x="145" y="624"/>
                      </a:lnTo>
                      <a:lnTo>
                        <a:pt x="141" y="608"/>
                      </a:lnTo>
                      <a:lnTo>
                        <a:pt x="136" y="591"/>
                      </a:lnTo>
                      <a:lnTo>
                        <a:pt x="133" y="575"/>
                      </a:lnTo>
                      <a:lnTo>
                        <a:pt x="131" y="558"/>
                      </a:lnTo>
                      <a:lnTo>
                        <a:pt x="129" y="541"/>
                      </a:lnTo>
                      <a:lnTo>
                        <a:pt x="191" y="541"/>
                      </a:lnTo>
                      <a:lnTo>
                        <a:pt x="191" y="541"/>
                      </a:lnTo>
                      <a:lnTo>
                        <a:pt x="197" y="540"/>
                      </a:lnTo>
                      <a:lnTo>
                        <a:pt x="203" y="539"/>
                      </a:lnTo>
                      <a:lnTo>
                        <a:pt x="208" y="535"/>
                      </a:lnTo>
                      <a:lnTo>
                        <a:pt x="214" y="531"/>
                      </a:lnTo>
                      <a:lnTo>
                        <a:pt x="217" y="527"/>
                      </a:lnTo>
                      <a:lnTo>
                        <a:pt x="220" y="521"/>
                      </a:lnTo>
                      <a:lnTo>
                        <a:pt x="222" y="515"/>
                      </a:lnTo>
                      <a:lnTo>
                        <a:pt x="222" y="509"/>
                      </a:lnTo>
                      <a:lnTo>
                        <a:pt x="222" y="509"/>
                      </a:lnTo>
                      <a:lnTo>
                        <a:pt x="222" y="502"/>
                      </a:lnTo>
                      <a:lnTo>
                        <a:pt x="220" y="497"/>
                      </a:lnTo>
                      <a:lnTo>
                        <a:pt x="217" y="491"/>
                      </a:lnTo>
                      <a:lnTo>
                        <a:pt x="214" y="486"/>
                      </a:lnTo>
                      <a:lnTo>
                        <a:pt x="208" y="483"/>
                      </a:lnTo>
                      <a:lnTo>
                        <a:pt x="203" y="480"/>
                      </a:lnTo>
                      <a:lnTo>
                        <a:pt x="197" y="477"/>
                      </a:lnTo>
                      <a:lnTo>
                        <a:pt x="191" y="477"/>
                      </a:lnTo>
                      <a:lnTo>
                        <a:pt x="129" y="477"/>
                      </a:lnTo>
                      <a:lnTo>
                        <a:pt x="129" y="477"/>
                      </a:lnTo>
                      <a:lnTo>
                        <a:pt x="131" y="460"/>
                      </a:lnTo>
                      <a:lnTo>
                        <a:pt x="133" y="443"/>
                      </a:lnTo>
                      <a:lnTo>
                        <a:pt x="136" y="426"/>
                      </a:lnTo>
                      <a:lnTo>
                        <a:pt x="141" y="410"/>
                      </a:lnTo>
                      <a:lnTo>
                        <a:pt x="145" y="394"/>
                      </a:lnTo>
                      <a:lnTo>
                        <a:pt x="151" y="378"/>
                      </a:lnTo>
                      <a:lnTo>
                        <a:pt x="157" y="362"/>
                      </a:lnTo>
                      <a:lnTo>
                        <a:pt x="164" y="347"/>
                      </a:lnTo>
                      <a:lnTo>
                        <a:pt x="171" y="332"/>
                      </a:lnTo>
                      <a:lnTo>
                        <a:pt x="179" y="318"/>
                      </a:lnTo>
                      <a:lnTo>
                        <a:pt x="188" y="304"/>
                      </a:lnTo>
                      <a:lnTo>
                        <a:pt x="197" y="290"/>
                      </a:lnTo>
                      <a:lnTo>
                        <a:pt x="207" y="277"/>
                      </a:lnTo>
                      <a:lnTo>
                        <a:pt x="217" y="264"/>
                      </a:lnTo>
                      <a:lnTo>
                        <a:pt x="228" y="251"/>
                      </a:lnTo>
                      <a:lnTo>
                        <a:pt x="239" y="239"/>
                      </a:lnTo>
                      <a:lnTo>
                        <a:pt x="251" y="227"/>
                      </a:lnTo>
                      <a:lnTo>
                        <a:pt x="264" y="217"/>
                      </a:lnTo>
                      <a:lnTo>
                        <a:pt x="277" y="207"/>
                      </a:lnTo>
                      <a:lnTo>
                        <a:pt x="290" y="197"/>
                      </a:lnTo>
                      <a:lnTo>
                        <a:pt x="304" y="188"/>
                      </a:lnTo>
                      <a:lnTo>
                        <a:pt x="318" y="179"/>
                      </a:lnTo>
                      <a:lnTo>
                        <a:pt x="332" y="171"/>
                      </a:lnTo>
                      <a:lnTo>
                        <a:pt x="347" y="164"/>
                      </a:lnTo>
                      <a:lnTo>
                        <a:pt x="362" y="157"/>
                      </a:lnTo>
                      <a:lnTo>
                        <a:pt x="378" y="151"/>
                      </a:lnTo>
                      <a:lnTo>
                        <a:pt x="394" y="145"/>
                      </a:lnTo>
                      <a:lnTo>
                        <a:pt x="410" y="141"/>
                      </a:lnTo>
                      <a:lnTo>
                        <a:pt x="426" y="136"/>
                      </a:lnTo>
                      <a:lnTo>
                        <a:pt x="443" y="133"/>
                      </a:lnTo>
                      <a:lnTo>
                        <a:pt x="460" y="131"/>
                      </a:lnTo>
                      <a:lnTo>
                        <a:pt x="478" y="129"/>
                      </a:lnTo>
                      <a:lnTo>
                        <a:pt x="478" y="191"/>
                      </a:lnTo>
                      <a:lnTo>
                        <a:pt x="478" y="191"/>
                      </a:lnTo>
                      <a:lnTo>
                        <a:pt x="478" y="197"/>
                      </a:lnTo>
                      <a:lnTo>
                        <a:pt x="480" y="203"/>
                      </a:lnTo>
                      <a:lnTo>
                        <a:pt x="483" y="208"/>
                      </a:lnTo>
                      <a:lnTo>
                        <a:pt x="486" y="214"/>
                      </a:lnTo>
                      <a:lnTo>
                        <a:pt x="491" y="217"/>
                      </a:lnTo>
                      <a:lnTo>
                        <a:pt x="497" y="220"/>
                      </a:lnTo>
                      <a:lnTo>
                        <a:pt x="502" y="222"/>
                      </a:lnTo>
                      <a:lnTo>
                        <a:pt x="509" y="222"/>
                      </a:lnTo>
                      <a:lnTo>
                        <a:pt x="509" y="222"/>
                      </a:lnTo>
                      <a:lnTo>
                        <a:pt x="515" y="222"/>
                      </a:lnTo>
                      <a:lnTo>
                        <a:pt x="522" y="220"/>
                      </a:lnTo>
                      <a:lnTo>
                        <a:pt x="527" y="217"/>
                      </a:lnTo>
                      <a:lnTo>
                        <a:pt x="531" y="214"/>
                      </a:lnTo>
                      <a:lnTo>
                        <a:pt x="535" y="208"/>
                      </a:lnTo>
                      <a:lnTo>
                        <a:pt x="539" y="203"/>
                      </a:lnTo>
                      <a:lnTo>
                        <a:pt x="540" y="197"/>
                      </a:lnTo>
                      <a:lnTo>
                        <a:pt x="541" y="191"/>
                      </a:lnTo>
                      <a:lnTo>
                        <a:pt x="541" y="129"/>
                      </a:lnTo>
                      <a:lnTo>
                        <a:pt x="541" y="129"/>
                      </a:lnTo>
                      <a:lnTo>
                        <a:pt x="558" y="131"/>
                      </a:lnTo>
                      <a:lnTo>
                        <a:pt x="575" y="133"/>
                      </a:lnTo>
                      <a:lnTo>
                        <a:pt x="591" y="136"/>
                      </a:lnTo>
                      <a:lnTo>
                        <a:pt x="608" y="141"/>
                      </a:lnTo>
                      <a:lnTo>
                        <a:pt x="625" y="145"/>
                      </a:lnTo>
                      <a:lnTo>
                        <a:pt x="641" y="151"/>
                      </a:lnTo>
                      <a:lnTo>
                        <a:pt x="656" y="157"/>
                      </a:lnTo>
                      <a:lnTo>
                        <a:pt x="671" y="164"/>
                      </a:lnTo>
                      <a:lnTo>
                        <a:pt x="686" y="171"/>
                      </a:lnTo>
                      <a:lnTo>
                        <a:pt x="701" y="179"/>
                      </a:lnTo>
                      <a:lnTo>
                        <a:pt x="715" y="188"/>
                      </a:lnTo>
                      <a:lnTo>
                        <a:pt x="729" y="197"/>
                      </a:lnTo>
                      <a:lnTo>
                        <a:pt x="741" y="207"/>
                      </a:lnTo>
                      <a:lnTo>
                        <a:pt x="754" y="217"/>
                      </a:lnTo>
                      <a:lnTo>
                        <a:pt x="766" y="227"/>
                      </a:lnTo>
                      <a:lnTo>
                        <a:pt x="778" y="239"/>
                      </a:lnTo>
                      <a:lnTo>
                        <a:pt x="790" y="251"/>
                      </a:lnTo>
                      <a:lnTo>
                        <a:pt x="800" y="264"/>
                      </a:lnTo>
                      <a:lnTo>
                        <a:pt x="811" y="277"/>
                      </a:lnTo>
                      <a:lnTo>
                        <a:pt x="821" y="290"/>
                      </a:lnTo>
                      <a:lnTo>
                        <a:pt x="831" y="304"/>
                      </a:lnTo>
                      <a:lnTo>
                        <a:pt x="839" y="318"/>
                      </a:lnTo>
                      <a:lnTo>
                        <a:pt x="847" y="332"/>
                      </a:lnTo>
                      <a:lnTo>
                        <a:pt x="854" y="347"/>
                      </a:lnTo>
                      <a:lnTo>
                        <a:pt x="861" y="362"/>
                      </a:lnTo>
                      <a:lnTo>
                        <a:pt x="867" y="378"/>
                      </a:lnTo>
                      <a:lnTo>
                        <a:pt x="872" y="394"/>
                      </a:lnTo>
                      <a:lnTo>
                        <a:pt x="877" y="410"/>
                      </a:lnTo>
                      <a:lnTo>
                        <a:pt x="881" y="426"/>
                      </a:lnTo>
                      <a:lnTo>
                        <a:pt x="884" y="443"/>
                      </a:lnTo>
                      <a:lnTo>
                        <a:pt x="887" y="460"/>
                      </a:lnTo>
                      <a:lnTo>
                        <a:pt x="888" y="477"/>
                      </a:lnTo>
                      <a:lnTo>
                        <a:pt x="827" y="477"/>
                      </a:lnTo>
                      <a:lnTo>
                        <a:pt x="827" y="477"/>
                      </a:lnTo>
                      <a:lnTo>
                        <a:pt x="821" y="477"/>
                      </a:lnTo>
                      <a:lnTo>
                        <a:pt x="814" y="480"/>
                      </a:lnTo>
                      <a:lnTo>
                        <a:pt x="809" y="483"/>
                      </a:lnTo>
                      <a:lnTo>
                        <a:pt x="805" y="486"/>
                      </a:lnTo>
                      <a:lnTo>
                        <a:pt x="800" y="491"/>
                      </a:lnTo>
                      <a:lnTo>
                        <a:pt x="797" y="497"/>
                      </a:lnTo>
                      <a:lnTo>
                        <a:pt x="796" y="502"/>
                      </a:lnTo>
                      <a:lnTo>
                        <a:pt x="795" y="509"/>
                      </a:lnTo>
                      <a:lnTo>
                        <a:pt x="795" y="509"/>
                      </a:lnTo>
                      <a:lnTo>
                        <a:pt x="796" y="515"/>
                      </a:lnTo>
                      <a:lnTo>
                        <a:pt x="797" y="521"/>
                      </a:lnTo>
                      <a:lnTo>
                        <a:pt x="800" y="527"/>
                      </a:lnTo>
                      <a:lnTo>
                        <a:pt x="805" y="531"/>
                      </a:lnTo>
                      <a:lnTo>
                        <a:pt x="809" y="535"/>
                      </a:lnTo>
                      <a:lnTo>
                        <a:pt x="814" y="539"/>
                      </a:lnTo>
                      <a:lnTo>
                        <a:pt x="821" y="540"/>
                      </a:lnTo>
                      <a:lnTo>
                        <a:pt x="827" y="541"/>
                      </a:lnTo>
                      <a:lnTo>
                        <a:pt x="827" y="541"/>
                      </a:lnTo>
                      <a:close/>
                      <a:moveTo>
                        <a:pt x="604" y="509"/>
                      </a:moveTo>
                      <a:lnTo>
                        <a:pt x="604" y="509"/>
                      </a:lnTo>
                      <a:lnTo>
                        <a:pt x="604" y="499"/>
                      </a:lnTo>
                      <a:lnTo>
                        <a:pt x="602" y="489"/>
                      </a:lnTo>
                      <a:lnTo>
                        <a:pt x="600" y="481"/>
                      </a:lnTo>
                      <a:lnTo>
                        <a:pt x="597" y="472"/>
                      </a:lnTo>
                      <a:lnTo>
                        <a:pt x="592" y="463"/>
                      </a:lnTo>
                      <a:lnTo>
                        <a:pt x="588" y="456"/>
                      </a:lnTo>
                      <a:lnTo>
                        <a:pt x="583" y="448"/>
                      </a:lnTo>
                      <a:lnTo>
                        <a:pt x="576" y="441"/>
                      </a:lnTo>
                      <a:lnTo>
                        <a:pt x="570" y="436"/>
                      </a:lnTo>
                      <a:lnTo>
                        <a:pt x="562" y="430"/>
                      </a:lnTo>
                      <a:lnTo>
                        <a:pt x="555" y="425"/>
                      </a:lnTo>
                      <a:lnTo>
                        <a:pt x="546" y="421"/>
                      </a:lnTo>
                      <a:lnTo>
                        <a:pt x="538" y="417"/>
                      </a:lnTo>
                      <a:lnTo>
                        <a:pt x="528" y="415"/>
                      </a:lnTo>
                      <a:lnTo>
                        <a:pt x="518" y="414"/>
                      </a:lnTo>
                      <a:lnTo>
                        <a:pt x="509" y="413"/>
                      </a:lnTo>
                      <a:lnTo>
                        <a:pt x="509" y="413"/>
                      </a:lnTo>
                      <a:lnTo>
                        <a:pt x="499" y="414"/>
                      </a:lnTo>
                      <a:lnTo>
                        <a:pt x="489" y="415"/>
                      </a:lnTo>
                      <a:lnTo>
                        <a:pt x="481" y="417"/>
                      </a:lnTo>
                      <a:lnTo>
                        <a:pt x="472" y="421"/>
                      </a:lnTo>
                      <a:lnTo>
                        <a:pt x="464" y="425"/>
                      </a:lnTo>
                      <a:lnTo>
                        <a:pt x="456" y="430"/>
                      </a:lnTo>
                      <a:lnTo>
                        <a:pt x="449" y="436"/>
                      </a:lnTo>
                      <a:lnTo>
                        <a:pt x="441" y="441"/>
                      </a:lnTo>
                      <a:lnTo>
                        <a:pt x="436" y="448"/>
                      </a:lnTo>
                      <a:lnTo>
                        <a:pt x="430" y="456"/>
                      </a:lnTo>
                      <a:lnTo>
                        <a:pt x="425" y="463"/>
                      </a:lnTo>
                      <a:lnTo>
                        <a:pt x="421" y="472"/>
                      </a:lnTo>
                      <a:lnTo>
                        <a:pt x="417" y="481"/>
                      </a:lnTo>
                      <a:lnTo>
                        <a:pt x="415" y="489"/>
                      </a:lnTo>
                      <a:lnTo>
                        <a:pt x="414" y="499"/>
                      </a:lnTo>
                      <a:lnTo>
                        <a:pt x="413" y="509"/>
                      </a:lnTo>
                      <a:lnTo>
                        <a:pt x="413" y="509"/>
                      </a:lnTo>
                      <a:lnTo>
                        <a:pt x="414" y="518"/>
                      </a:lnTo>
                      <a:lnTo>
                        <a:pt x="415" y="528"/>
                      </a:lnTo>
                      <a:lnTo>
                        <a:pt x="417" y="538"/>
                      </a:lnTo>
                      <a:lnTo>
                        <a:pt x="421" y="546"/>
                      </a:lnTo>
                      <a:lnTo>
                        <a:pt x="425" y="555"/>
                      </a:lnTo>
                      <a:lnTo>
                        <a:pt x="430" y="562"/>
                      </a:lnTo>
                      <a:lnTo>
                        <a:pt x="436" y="570"/>
                      </a:lnTo>
                      <a:lnTo>
                        <a:pt x="441" y="576"/>
                      </a:lnTo>
                      <a:lnTo>
                        <a:pt x="449" y="583"/>
                      </a:lnTo>
                      <a:lnTo>
                        <a:pt x="456" y="588"/>
                      </a:lnTo>
                      <a:lnTo>
                        <a:pt x="464" y="592"/>
                      </a:lnTo>
                      <a:lnTo>
                        <a:pt x="472" y="597"/>
                      </a:lnTo>
                      <a:lnTo>
                        <a:pt x="481" y="600"/>
                      </a:lnTo>
                      <a:lnTo>
                        <a:pt x="489" y="602"/>
                      </a:lnTo>
                      <a:lnTo>
                        <a:pt x="499" y="604"/>
                      </a:lnTo>
                      <a:lnTo>
                        <a:pt x="509" y="604"/>
                      </a:lnTo>
                      <a:lnTo>
                        <a:pt x="509" y="604"/>
                      </a:lnTo>
                      <a:lnTo>
                        <a:pt x="518" y="604"/>
                      </a:lnTo>
                      <a:lnTo>
                        <a:pt x="528" y="602"/>
                      </a:lnTo>
                      <a:lnTo>
                        <a:pt x="538" y="600"/>
                      </a:lnTo>
                      <a:lnTo>
                        <a:pt x="546" y="597"/>
                      </a:lnTo>
                      <a:lnTo>
                        <a:pt x="555" y="592"/>
                      </a:lnTo>
                      <a:lnTo>
                        <a:pt x="562" y="588"/>
                      </a:lnTo>
                      <a:lnTo>
                        <a:pt x="570" y="583"/>
                      </a:lnTo>
                      <a:lnTo>
                        <a:pt x="576" y="576"/>
                      </a:lnTo>
                      <a:lnTo>
                        <a:pt x="583" y="570"/>
                      </a:lnTo>
                      <a:lnTo>
                        <a:pt x="588" y="562"/>
                      </a:lnTo>
                      <a:lnTo>
                        <a:pt x="592" y="555"/>
                      </a:lnTo>
                      <a:lnTo>
                        <a:pt x="597" y="546"/>
                      </a:lnTo>
                      <a:lnTo>
                        <a:pt x="600" y="538"/>
                      </a:lnTo>
                      <a:lnTo>
                        <a:pt x="602" y="528"/>
                      </a:lnTo>
                      <a:lnTo>
                        <a:pt x="604" y="518"/>
                      </a:lnTo>
                      <a:lnTo>
                        <a:pt x="604" y="509"/>
                      </a:lnTo>
                      <a:lnTo>
                        <a:pt x="604" y="509"/>
                      </a:lnTo>
                      <a:close/>
                      <a:moveTo>
                        <a:pt x="478" y="509"/>
                      </a:moveTo>
                      <a:lnTo>
                        <a:pt x="478" y="509"/>
                      </a:lnTo>
                      <a:lnTo>
                        <a:pt x="478" y="502"/>
                      </a:lnTo>
                      <a:lnTo>
                        <a:pt x="480" y="497"/>
                      </a:lnTo>
                      <a:lnTo>
                        <a:pt x="483" y="491"/>
                      </a:lnTo>
                      <a:lnTo>
                        <a:pt x="486" y="486"/>
                      </a:lnTo>
                      <a:lnTo>
                        <a:pt x="491" y="483"/>
                      </a:lnTo>
                      <a:lnTo>
                        <a:pt x="497" y="480"/>
                      </a:lnTo>
                      <a:lnTo>
                        <a:pt x="502" y="477"/>
                      </a:lnTo>
                      <a:lnTo>
                        <a:pt x="509" y="477"/>
                      </a:lnTo>
                      <a:lnTo>
                        <a:pt x="509" y="477"/>
                      </a:lnTo>
                      <a:lnTo>
                        <a:pt x="515" y="477"/>
                      </a:lnTo>
                      <a:lnTo>
                        <a:pt x="522" y="480"/>
                      </a:lnTo>
                      <a:lnTo>
                        <a:pt x="527" y="483"/>
                      </a:lnTo>
                      <a:lnTo>
                        <a:pt x="531" y="486"/>
                      </a:lnTo>
                      <a:lnTo>
                        <a:pt x="535" y="491"/>
                      </a:lnTo>
                      <a:lnTo>
                        <a:pt x="539" y="497"/>
                      </a:lnTo>
                      <a:lnTo>
                        <a:pt x="540" y="502"/>
                      </a:lnTo>
                      <a:lnTo>
                        <a:pt x="541" y="509"/>
                      </a:lnTo>
                      <a:lnTo>
                        <a:pt x="541" y="509"/>
                      </a:lnTo>
                      <a:lnTo>
                        <a:pt x="540" y="515"/>
                      </a:lnTo>
                      <a:lnTo>
                        <a:pt x="539" y="521"/>
                      </a:lnTo>
                      <a:lnTo>
                        <a:pt x="535" y="527"/>
                      </a:lnTo>
                      <a:lnTo>
                        <a:pt x="531" y="531"/>
                      </a:lnTo>
                      <a:lnTo>
                        <a:pt x="527" y="535"/>
                      </a:lnTo>
                      <a:lnTo>
                        <a:pt x="522" y="539"/>
                      </a:lnTo>
                      <a:lnTo>
                        <a:pt x="515" y="540"/>
                      </a:lnTo>
                      <a:lnTo>
                        <a:pt x="509" y="541"/>
                      </a:lnTo>
                      <a:lnTo>
                        <a:pt x="509" y="541"/>
                      </a:lnTo>
                      <a:lnTo>
                        <a:pt x="502" y="540"/>
                      </a:lnTo>
                      <a:lnTo>
                        <a:pt x="497" y="539"/>
                      </a:lnTo>
                      <a:lnTo>
                        <a:pt x="491" y="535"/>
                      </a:lnTo>
                      <a:lnTo>
                        <a:pt x="486" y="531"/>
                      </a:lnTo>
                      <a:lnTo>
                        <a:pt x="483" y="527"/>
                      </a:lnTo>
                      <a:lnTo>
                        <a:pt x="480" y="521"/>
                      </a:lnTo>
                      <a:lnTo>
                        <a:pt x="478" y="515"/>
                      </a:lnTo>
                      <a:lnTo>
                        <a:pt x="478" y="509"/>
                      </a:lnTo>
                      <a:lnTo>
                        <a:pt x="478" y="509"/>
                      </a:lnTo>
                      <a:close/>
                      <a:moveTo>
                        <a:pt x="541" y="318"/>
                      </a:moveTo>
                      <a:lnTo>
                        <a:pt x="541" y="318"/>
                      </a:lnTo>
                      <a:lnTo>
                        <a:pt x="540" y="311"/>
                      </a:lnTo>
                      <a:lnTo>
                        <a:pt x="539" y="306"/>
                      </a:lnTo>
                      <a:lnTo>
                        <a:pt x="535" y="300"/>
                      </a:lnTo>
                      <a:lnTo>
                        <a:pt x="531" y="295"/>
                      </a:lnTo>
                      <a:lnTo>
                        <a:pt x="527" y="292"/>
                      </a:lnTo>
                      <a:lnTo>
                        <a:pt x="522" y="289"/>
                      </a:lnTo>
                      <a:lnTo>
                        <a:pt x="515" y="286"/>
                      </a:lnTo>
                      <a:lnTo>
                        <a:pt x="509" y="286"/>
                      </a:lnTo>
                      <a:lnTo>
                        <a:pt x="509" y="286"/>
                      </a:lnTo>
                      <a:lnTo>
                        <a:pt x="486" y="288"/>
                      </a:lnTo>
                      <a:lnTo>
                        <a:pt x="465" y="291"/>
                      </a:lnTo>
                      <a:lnTo>
                        <a:pt x="443" y="296"/>
                      </a:lnTo>
                      <a:lnTo>
                        <a:pt x="423" y="304"/>
                      </a:lnTo>
                      <a:lnTo>
                        <a:pt x="402" y="313"/>
                      </a:lnTo>
                      <a:lnTo>
                        <a:pt x="384" y="324"/>
                      </a:lnTo>
                      <a:lnTo>
                        <a:pt x="367" y="337"/>
                      </a:lnTo>
                      <a:lnTo>
                        <a:pt x="352" y="352"/>
                      </a:lnTo>
                      <a:lnTo>
                        <a:pt x="337" y="367"/>
                      </a:lnTo>
                      <a:lnTo>
                        <a:pt x="324" y="384"/>
                      </a:lnTo>
                      <a:lnTo>
                        <a:pt x="313" y="402"/>
                      </a:lnTo>
                      <a:lnTo>
                        <a:pt x="304" y="423"/>
                      </a:lnTo>
                      <a:lnTo>
                        <a:pt x="296" y="443"/>
                      </a:lnTo>
                      <a:lnTo>
                        <a:pt x="291" y="463"/>
                      </a:lnTo>
                      <a:lnTo>
                        <a:pt x="288" y="486"/>
                      </a:lnTo>
                      <a:lnTo>
                        <a:pt x="287" y="509"/>
                      </a:lnTo>
                      <a:lnTo>
                        <a:pt x="287" y="509"/>
                      </a:lnTo>
                      <a:lnTo>
                        <a:pt x="287" y="515"/>
                      </a:lnTo>
                      <a:lnTo>
                        <a:pt x="289" y="521"/>
                      </a:lnTo>
                      <a:lnTo>
                        <a:pt x="292" y="527"/>
                      </a:lnTo>
                      <a:lnTo>
                        <a:pt x="295" y="531"/>
                      </a:lnTo>
                      <a:lnTo>
                        <a:pt x="300" y="535"/>
                      </a:lnTo>
                      <a:lnTo>
                        <a:pt x="306" y="539"/>
                      </a:lnTo>
                      <a:lnTo>
                        <a:pt x="311" y="540"/>
                      </a:lnTo>
                      <a:lnTo>
                        <a:pt x="318" y="541"/>
                      </a:lnTo>
                      <a:lnTo>
                        <a:pt x="318" y="541"/>
                      </a:lnTo>
                      <a:lnTo>
                        <a:pt x="324" y="540"/>
                      </a:lnTo>
                      <a:lnTo>
                        <a:pt x="331" y="539"/>
                      </a:lnTo>
                      <a:lnTo>
                        <a:pt x="336" y="535"/>
                      </a:lnTo>
                      <a:lnTo>
                        <a:pt x="340" y="531"/>
                      </a:lnTo>
                      <a:lnTo>
                        <a:pt x="344" y="527"/>
                      </a:lnTo>
                      <a:lnTo>
                        <a:pt x="348" y="521"/>
                      </a:lnTo>
                      <a:lnTo>
                        <a:pt x="349" y="515"/>
                      </a:lnTo>
                      <a:lnTo>
                        <a:pt x="350" y="509"/>
                      </a:lnTo>
                      <a:lnTo>
                        <a:pt x="350" y="509"/>
                      </a:lnTo>
                      <a:lnTo>
                        <a:pt x="351" y="492"/>
                      </a:lnTo>
                      <a:lnTo>
                        <a:pt x="353" y="476"/>
                      </a:lnTo>
                      <a:lnTo>
                        <a:pt x="357" y="461"/>
                      </a:lnTo>
                      <a:lnTo>
                        <a:pt x="363" y="447"/>
                      </a:lnTo>
                      <a:lnTo>
                        <a:pt x="369" y="433"/>
                      </a:lnTo>
                      <a:lnTo>
                        <a:pt x="377" y="420"/>
                      </a:lnTo>
                      <a:lnTo>
                        <a:pt x="386" y="408"/>
                      </a:lnTo>
                      <a:lnTo>
                        <a:pt x="397" y="396"/>
                      </a:lnTo>
                      <a:lnTo>
                        <a:pt x="408" y="386"/>
                      </a:lnTo>
                      <a:lnTo>
                        <a:pt x="420" y="377"/>
                      </a:lnTo>
                      <a:lnTo>
                        <a:pt x="434" y="369"/>
                      </a:lnTo>
                      <a:lnTo>
                        <a:pt x="447" y="363"/>
                      </a:lnTo>
                      <a:lnTo>
                        <a:pt x="461" y="357"/>
                      </a:lnTo>
                      <a:lnTo>
                        <a:pt x="476" y="353"/>
                      </a:lnTo>
                      <a:lnTo>
                        <a:pt x="493" y="351"/>
                      </a:lnTo>
                      <a:lnTo>
                        <a:pt x="509" y="350"/>
                      </a:lnTo>
                      <a:lnTo>
                        <a:pt x="509" y="350"/>
                      </a:lnTo>
                      <a:lnTo>
                        <a:pt x="515" y="349"/>
                      </a:lnTo>
                      <a:lnTo>
                        <a:pt x="522" y="348"/>
                      </a:lnTo>
                      <a:lnTo>
                        <a:pt x="527" y="344"/>
                      </a:lnTo>
                      <a:lnTo>
                        <a:pt x="531" y="340"/>
                      </a:lnTo>
                      <a:lnTo>
                        <a:pt x="535" y="336"/>
                      </a:lnTo>
                      <a:lnTo>
                        <a:pt x="539" y="330"/>
                      </a:lnTo>
                      <a:lnTo>
                        <a:pt x="540" y="324"/>
                      </a:lnTo>
                      <a:lnTo>
                        <a:pt x="541" y="318"/>
                      </a:lnTo>
                      <a:lnTo>
                        <a:pt x="541" y="318"/>
                      </a:lnTo>
                      <a:close/>
                      <a:moveTo>
                        <a:pt x="700" y="477"/>
                      </a:moveTo>
                      <a:lnTo>
                        <a:pt x="700" y="477"/>
                      </a:lnTo>
                      <a:lnTo>
                        <a:pt x="693" y="477"/>
                      </a:lnTo>
                      <a:lnTo>
                        <a:pt x="688" y="480"/>
                      </a:lnTo>
                      <a:lnTo>
                        <a:pt x="682" y="483"/>
                      </a:lnTo>
                      <a:lnTo>
                        <a:pt x="677" y="486"/>
                      </a:lnTo>
                      <a:lnTo>
                        <a:pt x="674" y="491"/>
                      </a:lnTo>
                      <a:lnTo>
                        <a:pt x="671" y="497"/>
                      </a:lnTo>
                      <a:lnTo>
                        <a:pt x="669" y="502"/>
                      </a:lnTo>
                      <a:lnTo>
                        <a:pt x="667" y="509"/>
                      </a:lnTo>
                      <a:lnTo>
                        <a:pt x="667" y="509"/>
                      </a:lnTo>
                      <a:lnTo>
                        <a:pt x="667" y="525"/>
                      </a:lnTo>
                      <a:lnTo>
                        <a:pt x="664" y="541"/>
                      </a:lnTo>
                      <a:lnTo>
                        <a:pt x="661" y="556"/>
                      </a:lnTo>
                      <a:lnTo>
                        <a:pt x="656" y="571"/>
                      </a:lnTo>
                      <a:lnTo>
                        <a:pt x="649" y="585"/>
                      </a:lnTo>
                      <a:lnTo>
                        <a:pt x="641" y="598"/>
                      </a:lnTo>
                      <a:lnTo>
                        <a:pt x="632" y="609"/>
                      </a:lnTo>
                      <a:lnTo>
                        <a:pt x="621" y="621"/>
                      </a:lnTo>
                      <a:lnTo>
                        <a:pt x="609" y="632"/>
                      </a:lnTo>
                      <a:lnTo>
                        <a:pt x="598" y="641"/>
                      </a:lnTo>
                      <a:lnTo>
                        <a:pt x="585" y="649"/>
                      </a:lnTo>
                      <a:lnTo>
                        <a:pt x="571" y="656"/>
                      </a:lnTo>
                      <a:lnTo>
                        <a:pt x="556" y="661"/>
                      </a:lnTo>
                      <a:lnTo>
                        <a:pt x="541" y="664"/>
                      </a:lnTo>
                      <a:lnTo>
                        <a:pt x="525" y="667"/>
                      </a:lnTo>
                      <a:lnTo>
                        <a:pt x="509" y="667"/>
                      </a:lnTo>
                      <a:lnTo>
                        <a:pt x="509" y="667"/>
                      </a:lnTo>
                      <a:lnTo>
                        <a:pt x="502" y="668"/>
                      </a:lnTo>
                      <a:lnTo>
                        <a:pt x="497" y="671"/>
                      </a:lnTo>
                      <a:lnTo>
                        <a:pt x="491" y="674"/>
                      </a:lnTo>
                      <a:lnTo>
                        <a:pt x="486" y="677"/>
                      </a:lnTo>
                      <a:lnTo>
                        <a:pt x="483" y="682"/>
                      </a:lnTo>
                      <a:lnTo>
                        <a:pt x="480" y="688"/>
                      </a:lnTo>
                      <a:lnTo>
                        <a:pt x="478" y="693"/>
                      </a:lnTo>
                      <a:lnTo>
                        <a:pt x="478" y="700"/>
                      </a:lnTo>
                      <a:lnTo>
                        <a:pt x="478" y="700"/>
                      </a:lnTo>
                      <a:lnTo>
                        <a:pt x="478" y="706"/>
                      </a:lnTo>
                      <a:lnTo>
                        <a:pt x="480" y="712"/>
                      </a:lnTo>
                      <a:lnTo>
                        <a:pt x="483" y="718"/>
                      </a:lnTo>
                      <a:lnTo>
                        <a:pt x="486" y="722"/>
                      </a:lnTo>
                      <a:lnTo>
                        <a:pt x="491" y="726"/>
                      </a:lnTo>
                      <a:lnTo>
                        <a:pt x="497" y="729"/>
                      </a:lnTo>
                      <a:lnTo>
                        <a:pt x="502" y="731"/>
                      </a:lnTo>
                      <a:lnTo>
                        <a:pt x="509" y="732"/>
                      </a:lnTo>
                      <a:lnTo>
                        <a:pt x="509" y="732"/>
                      </a:lnTo>
                      <a:lnTo>
                        <a:pt x="531" y="731"/>
                      </a:lnTo>
                      <a:lnTo>
                        <a:pt x="554" y="727"/>
                      </a:lnTo>
                      <a:lnTo>
                        <a:pt x="575" y="721"/>
                      </a:lnTo>
                      <a:lnTo>
                        <a:pt x="596" y="713"/>
                      </a:lnTo>
                      <a:lnTo>
                        <a:pt x="615" y="705"/>
                      </a:lnTo>
                      <a:lnTo>
                        <a:pt x="633" y="693"/>
                      </a:lnTo>
                      <a:lnTo>
                        <a:pt x="650" y="680"/>
                      </a:lnTo>
                      <a:lnTo>
                        <a:pt x="666" y="666"/>
                      </a:lnTo>
                      <a:lnTo>
                        <a:pt x="680" y="650"/>
                      </a:lnTo>
                      <a:lnTo>
                        <a:pt x="693" y="633"/>
                      </a:lnTo>
                      <a:lnTo>
                        <a:pt x="705" y="615"/>
                      </a:lnTo>
                      <a:lnTo>
                        <a:pt x="714" y="595"/>
                      </a:lnTo>
                      <a:lnTo>
                        <a:pt x="721" y="575"/>
                      </a:lnTo>
                      <a:lnTo>
                        <a:pt x="728" y="554"/>
                      </a:lnTo>
                      <a:lnTo>
                        <a:pt x="731" y="531"/>
                      </a:lnTo>
                      <a:lnTo>
                        <a:pt x="732" y="509"/>
                      </a:lnTo>
                      <a:lnTo>
                        <a:pt x="732" y="509"/>
                      </a:lnTo>
                      <a:lnTo>
                        <a:pt x="731" y="502"/>
                      </a:lnTo>
                      <a:lnTo>
                        <a:pt x="729" y="497"/>
                      </a:lnTo>
                      <a:lnTo>
                        <a:pt x="726" y="491"/>
                      </a:lnTo>
                      <a:lnTo>
                        <a:pt x="722" y="486"/>
                      </a:lnTo>
                      <a:lnTo>
                        <a:pt x="718" y="483"/>
                      </a:lnTo>
                      <a:lnTo>
                        <a:pt x="712" y="480"/>
                      </a:lnTo>
                      <a:lnTo>
                        <a:pt x="706" y="477"/>
                      </a:lnTo>
                      <a:lnTo>
                        <a:pt x="700" y="477"/>
                      </a:lnTo>
                      <a:lnTo>
                        <a:pt x="700" y="477"/>
                      </a:lnTo>
                      <a:close/>
                    </a:path>
                  </a:pathLst>
                </a:custGeom>
                <a:solidFill>
                  <a:srgbClr val="ABA83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BD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76" name="Группа 75">
                  <a:extLst>
                    <a:ext uri="{FF2B5EF4-FFF2-40B4-BE49-F238E27FC236}">
                      <a16:creationId xmlns:a16="http://schemas.microsoft.com/office/drawing/2014/main" id="{E9E3ACAA-1853-4B85-950E-DC842A88717E}"/>
                    </a:ext>
                  </a:extLst>
                </p:cNvPr>
                <p:cNvGrpSpPr/>
                <p:nvPr/>
              </p:nvGrpSpPr>
              <p:grpSpPr>
                <a:xfrm>
                  <a:off x="3397117" y="6311646"/>
                  <a:ext cx="4443625" cy="644154"/>
                  <a:chOff x="3420137" y="6346883"/>
                  <a:chExt cx="4443625" cy="644154"/>
                </a:xfrm>
              </p:grpSpPr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D345EC34-5C66-4C8A-8095-5A1DFA304AFF}"/>
                      </a:ext>
                    </a:extLst>
                  </p:cNvPr>
                  <p:cNvSpPr txBox="1"/>
                  <p:nvPr/>
                </p:nvSpPr>
                <p:spPr>
                  <a:xfrm>
                    <a:off x="3561338" y="6375484"/>
                    <a:ext cx="4302424" cy="615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900" dirty="0">
                        <a:solidFill>
                          <a:srgbClr val="041A72"/>
                        </a:solidFill>
                      </a:rPr>
                      <a:t>Цель: Разработка технологических решений и подготовка кадров для цифровой трансформации нефтехимической промышленности на принципах «Индустрия 4.0»</a:t>
                    </a:r>
                  </a:p>
                  <a:p>
                    <a:endParaRPr lang="ru-RU" sz="800" dirty="0">
                      <a:solidFill>
                        <a:srgbClr val="041A72"/>
                      </a:solidFill>
                    </a:endParaRPr>
                  </a:p>
                  <a:p>
                    <a:endParaRPr lang="ru-RU" sz="800" dirty="0"/>
                  </a:p>
                </p:txBody>
              </p:sp>
              <p:sp>
                <p:nvSpPr>
                  <p:cNvPr id="56" name="Freeform 37">
                    <a:extLst>
                      <a:ext uri="{FF2B5EF4-FFF2-40B4-BE49-F238E27FC236}">
                        <a16:creationId xmlns:a16="http://schemas.microsoft.com/office/drawing/2014/main" id="{0F8DCA18-2FA8-44AB-9BD2-8AE83966D3B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20137" y="6346883"/>
                    <a:ext cx="218791" cy="211296"/>
                  </a:xfrm>
                  <a:custGeom>
                    <a:avLst/>
                    <a:gdLst>
                      <a:gd name="T0" fmla="*/ 912 w 1018"/>
                      <a:gd name="T1" fmla="*/ 322 h 1018"/>
                      <a:gd name="T2" fmla="*/ 779 w 1018"/>
                      <a:gd name="T3" fmla="*/ 156 h 1018"/>
                      <a:gd name="T4" fmla="*/ 582 w 1018"/>
                      <a:gd name="T5" fmla="*/ 70 h 1018"/>
                      <a:gd name="T6" fmla="*/ 515 w 1018"/>
                      <a:gd name="T7" fmla="*/ 1 h 1018"/>
                      <a:gd name="T8" fmla="*/ 478 w 1018"/>
                      <a:gd name="T9" fmla="*/ 65 h 1018"/>
                      <a:gd name="T10" fmla="*/ 288 w 1018"/>
                      <a:gd name="T11" fmla="*/ 123 h 1018"/>
                      <a:gd name="T12" fmla="*/ 133 w 1018"/>
                      <a:gd name="T13" fmla="*/ 270 h 1018"/>
                      <a:gd name="T14" fmla="*/ 66 w 1018"/>
                      <a:gd name="T15" fmla="*/ 477 h 1018"/>
                      <a:gd name="T16" fmla="*/ 0 w 1018"/>
                      <a:gd name="T17" fmla="*/ 509 h 1018"/>
                      <a:gd name="T18" fmla="*/ 68 w 1018"/>
                      <a:gd name="T19" fmla="*/ 561 h 1018"/>
                      <a:gd name="T20" fmla="*/ 145 w 1018"/>
                      <a:gd name="T21" fmla="*/ 764 h 1018"/>
                      <a:gd name="T22" fmla="*/ 305 w 1018"/>
                      <a:gd name="T23" fmla="*/ 903 h 1018"/>
                      <a:gd name="T24" fmla="*/ 478 w 1018"/>
                      <a:gd name="T25" fmla="*/ 986 h 1018"/>
                      <a:gd name="T26" fmla="*/ 522 w 1018"/>
                      <a:gd name="T27" fmla="*/ 1015 h 1018"/>
                      <a:gd name="T28" fmla="*/ 601 w 1018"/>
                      <a:gd name="T29" fmla="*/ 944 h 1018"/>
                      <a:gd name="T30" fmla="*/ 795 w 1018"/>
                      <a:gd name="T31" fmla="*/ 850 h 1018"/>
                      <a:gd name="T32" fmla="*/ 921 w 1018"/>
                      <a:gd name="T33" fmla="*/ 678 h 1018"/>
                      <a:gd name="T34" fmla="*/ 998 w 1018"/>
                      <a:gd name="T35" fmla="*/ 539 h 1018"/>
                      <a:gd name="T36" fmla="*/ 1009 w 1018"/>
                      <a:gd name="T37" fmla="*/ 486 h 1018"/>
                      <a:gd name="T38" fmla="*/ 881 w 1018"/>
                      <a:gd name="T39" fmla="*/ 591 h 1018"/>
                      <a:gd name="T40" fmla="*/ 800 w 1018"/>
                      <a:gd name="T41" fmla="*/ 754 h 1018"/>
                      <a:gd name="T42" fmla="*/ 656 w 1018"/>
                      <a:gd name="T43" fmla="*/ 860 h 1018"/>
                      <a:gd name="T44" fmla="*/ 539 w 1018"/>
                      <a:gd name="T45" fmla="*/ 814 h 1018"/>
                      <a:gd name="T46" fmla="*/ 486 w 1018"/>
                      <a:gd name="T47" fmla="*/ 805 h 1018"/>
                      <a:gd name="T48" fmla="*/ 394 w 1018"/>
                      <a:gd name="T49" fmla="*/ 872 h 1018"/>
                      <a:gd name="T50" fmla="*/ 239 w 1018"/>
                      <a:gd name="T51" fmla="*/ 778 h 1018"/>
                      <a:gd name="T52" fmla="*/ 145 w 1018"/>
                      <a:gd name="T53" fmla="*/ 624 h 1018"/>
                      <a:gd name="T54" fmla="*/ 214 w 1018"/>
                      <a:gd name="T55" fmla="*/ 531 h 1018"/>
                      <a:gd name="T56" fmla="*/ 203 w 1018"/>
                      <a:gd name="T57" fmla="*/ 480 h 1018"/>
                      <a:gd name="T58" fmla="*/ 157 w 1018"/>
                      <a:gd name="T59" fmla="*/ 362 h 1018"/>
                      <a:gd name="T60" fmla="*/ 264 w 1018"/>
                      <a:gd name="T61" fmla="*/ 217 h 1018"/>
                      <a:gd name="T62" fmla="*/ 426 w 1018"/>
                      <a:gd name="T63" fmla="*/ 136 h 1018"/>
                      <a:gd name="T64" fmla="*/ 497 w 1018"/>
                      <a:gd name="T65" fmla="*/ 220 h 1018"/>
                      <a:gd name="T66" fmla="*/ 541 w 1018"/>
                      <a:gd name="T67" fmla="*/ 191 h 1018"/>
                      <a:gd name="T68" fmla="*/ 686 w 1018"/>
                      <a:gd name="T69" fmla="*/ 171 h 1018"/>
                      <a:gd name="T70" fmla="*/ 821 w 1018"/>
                      <a:gd name="T71" fmla="*/ 290 h 1018"/>
                      <a:gd name="T72" fmla="*/ 887 w 1018"/>
                      <a:gd name="T73" fmla="*/ 460 h 1018"/>
                      <a:gd name="T74" fmla="*/ 795 w 1018"/>
                      <a:gd name="T75" fmla="*/ 509 h 1018"/>
                      <a:gd name="T76" fmla="*/ 604 w 1018"/>
                      <a:gd name="T77" fmla="*/ 509 h 1018"/>
                      <a:gd name="T78" fmla="*/ 562 w 1018"/>
                      <a:gd name="T79" fmla="*/ 430 h 1018"/>
                      <a:gd name="T80" fmla="*/ 472 w 1018"/>
                      <a:gd name="T81" fmla="*/ 421 h 1018"/>
                      <a:gd name="T82" fmla="*/ 414 w 1018"/>
                      <a:gd name="T83" fmla="*/ 499 h 1018"/>
                      <a:gd name="T84" fmla="*/ 449 w 1018"/>
                      <a:gd name="T85" fmla="*/ 583 h 1018"/>
                      <a:gd name="T86" fmla="*/ 538 w 1018"/>
                      <a:gd name="T87" fmla="*/ 600 h 1018"/>
                      <a:gd name="T88" fmla="*/ 602 w 1018"/>
                      <a:gd name="T89" fmla="*/ 528 h 1018"/>
                      <a:gd name="T90" fmla="*/ 497 w 1018"/>
                      <a:gd name="T91" fmla="*/ 480 h 1018"/>
                      <a:gd name="T92" fmla="*/ 541 w 1018"/>
                      <a:gd name="T93" fmla="*/ 509 h 1018"/>
                      <a:gd name="T94" fmla="*/ 502 w 1018"/>
                      <a:gd name="T95" fmla="*/ 540 h 1018"/>
                      <a:gd name="T96" fmla="*/ 540 w 1018"/>
                      <a:gd name="T97" fmla="*/ 311 h 1018"/>
                      <a:gd name="T98" fmla="*/ 443 w 1018"/>
                      <a:gd name="T99" fmla="*/ 296 h 1018"/>
                      <a:gd name="T100" fmla="*/ 291 w 1018"/>
                      <a:gd name="T101" fmla="*/ 463 h 1018"/>
                      <a:gd name="T102" fmla="*/ 318 w 1018"/>
                      <a:gd name="T103" fmla="*/ 541 h 1018"/>
                      <a:gd name="T104" fmla="*/ 351 w 1018"/>
                      <a:gd name="T105" fmla="*/ 492 h 1018"/>
                      <a:gd name="T106" fmla="*/ 447 w 1018"/>
                      <a:gd name="T107" fmla="*/ 363 h 1018"/>
                      <a:gd name="T108" fmla="*/ 539 w 1018"/>
                      <a:gd name="T109" fmla="*/ 330 h 1018"/>
                      <a:gd name="T110" fmla="*/ 671 w 1018"/>
                      <a:gd name="T111" fmla="*/ 497 h 1018"/>
                      <a:gd name="T112" fmla="*/ 621 w 1018"/>
                      <a:gd name="T113" fmla="*/ 621 h 1018"/>
                      <a:gd name="T114" fmla="*/ 497 w 1018"/>
                      <a:gd name="T115" fmla="*/ 671 h 1018"/>
                      <a:gd name="T116" fmla="*/ 486 w 1018"/>
                      <a:gd name="T117" fmla="*/ 722 h 1018"/>
                      <a:gd name="T118" fmla="*/ 633 w 1018"/>
                      <a:gd name="T119" fmla="*/ 693 h 1018"/>
                      <a:gd name="T120" fmla="*/ 732 w 1018"/>
                      <a:gd name="T121" fmla="*/ 509 h 10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018" h="1018">
                        <a:moveTo>
                          <a:pt x="986" y="477"/>
                        </a:moveTo>
                        <a:lnTo>
                          <a:pt x="953" y="477"/>
                        </a:lnTo>
                        <a:lnTo>
                          <a:pt x="953" y="477"/>
                        </a:lnTo>
                        <a:lnTo>
                          <a:pt x="951" y="456"/>
                        </a:lnTo>
                        <a:lnTo>
                          <a:pt x="947" y="437"/>
                        </a:lnTo>
                        <a:lnTo>
                          <a:pt x="944" y="416"/>
                        </a:lnTo>
                        <a:lnTo>
                          <a:pt x="939" y="397"/>
                        </a:lnTo>
                        <a:lnTo>
                          <a:pt x="934" y="378"/>
                        </a:lnTo>
                        <a:lnTo>
                          <a:pt x="927" y="358"/>
                        </a:lnTo>
                        <a:lnTo>
                          <a:pt x="921" y="340"/>
                        </a:lnTo>
                        <a:lnTo>
                          <a:pt x="912" y="322"/>
                        </a:lnTo>
                        <a:lnTo>
                          <a:pt x="903" y="305"/>
                        </a:lnTo>
                        <a:lnTo>
                          <a:pt x="895" y="288"/>
                        </a:lnTo>
                        <a:lnTo>
                          <a:pt x="884" y="270"/>
                        </a:lnTo>
                        <a:lnTo>
                          <a:pt x="873" y="254"/>
                        </a:lnTo>
                        <a:lnTo>
                          <a:pt x="862" y="238"/>
                        </a:lnTo>
                        <a:lnTo>
                          <a:pt x="850" y="223"/>
                        </a:lnTo>
                        <a:lnTo>
                          <a:pt x="837" y="208"/>
                        </a:lnTo>
                        <a:lnTo>
                          <a:pt x="823" y="194"/>
                        </a:lnTo>
                        <a:lnTo>
                          <a:pt x="809" y="181"/>
                        </a:lnTo>
                        <a:lnTo>
                          <a:pt x="795" y="168"/>
                        </a:lnTo>
                        <a:lnTo>
                          <a:pt x="779" y="156"/>
                        </a:lnTo>
                        <a:lnTo>
                          <a:pt x="764" y="145"/>
                        </a:lnTo>
                        <a:lnTo>
                          <a:pt x="748" y="133"/>
                        </a:lnTo>
                        <a:lnTo>
                          <a:pt x="731" y="123"/>
                        </a:lnTo>
                        <a:lnTo>
                          <a:pt x="714" y="114"/>
                        </a:lnTo>
                        <a:lnTo>
                          <a:pt x="695" y="105"/>
                        </a:lnTo>
                        <a:lnTo>
                          <a:pt x="678" y="98"/>
                        </a:lnTo>
                        <a:lnTo>
                          <a:pt x="659" y="90"/>
                        </a:lnTo>
                        <a:lnTo>
                          <a:pt x="641" y="84"/>
                        </a:lnTo>
                        <a:lnTo>
                          <a:pt x="621" y="78"/>
                        </a:lnTo>
                        <a:lnTo>
                          <a:pt x="601" y="74"/>
                        </a:lnTo>
                        <a:lnTo>
                          <a:pt x="582" y="70"/>
                        </a:lnTo>
                        <a:lnTo>
                          <a:pt x="561" y="68"/>
                        </a:lnTo>
                        <a:lnTo>
                          <a:pt x="541" y="65"/>
                        </a:lnTo>
                        <a:lnTo>
                          <a:pt x="541" y="32"/>
                        </a:lnTo>
                        <a:lnTo>
                          <a:pt x="541" y="32"/>
                        </a:lnTo>
                        <a:lnTo>
                          <a:pt x="540" y="26"/>
                        </a:lnTo>
                        <a:lnTo>
                          <a:pt x="539" y="19"/>
                        </a:lnTo>
                        <a:lnTo>
                          <a:pt x="535" y="14"/>
                        </a:lnTo>
                        <a:lnTo>
                          <a:pt x="531" y="10"/>
                        </a:lnTo>
                        <a:lnTo>
                          <a:pt x="527" y="5"/>
                        </a:lnTo>
                        <a:lnTo>
                          <a:pt x="522" y="2"/>
                        </a:lnTo>
                        <a:lnTo>
                          <a:pt x="515" y="1"/>
                        </a:lnTo>
                        <a:lnTo>
                          <a:pt x="509" y="0"/>
                        </a:lnTo>
                        <a:lnTo>
                          <a:pt x="509" y="0"/>
                        </a:lnTo>
                        <a:lnTo>
                          <a:pt x="502" y="1"/>
                        </a:lnTo>
                        <a:lnTo>
                          <a:pt x="497" y="2"/>
                        </a:lnTo>
                        <a:lnTo>
                          <a:pt x="491" y="5"/>
                        </a:lnTo>
                        <a:lnTo>
                          <a:pt x="486" y="10"/>
                        </a:lnTo>
                        <a:lnTo>
                          <a:pt x="483" y="14"/>
                        </a:lnTo>
                        <a:lnTo>
                          <a:pt x="480" y="19"/>
                        </a:lnTo>
                        <a:lnTo>
                          <a:pt x="478" y="26"/>
                        </a:lnTo>
                        <a:lnTo>
                          <a:pt x="478" y="32"/>
                        </a:lnTo>
                        <a:lnTo>
                          <a:pt x="478" y="65"/>
                        </a:lnTo>
                        <a:lnTo>
                          <a:pt x="478" y="65"/>
                        </a:lnTo>
                        <a:lnTo>
                          <a:pt x="457" y="68"/>
                        </a:lnTo>
                        <a:lnTo>
                          <a:pt x="437" y="70"/>
                        </a:lnTo>
                        <a:lnTo>
                          <a:pt x="416" y="74"/>
                        </a:lnTo>
                        <a:lnTo>
                          <a:pt x="397" y="78"/>
                        </a:lnTo>
                        <a:lnTo>
                          <a:pt x="378" y="84"/>
                        </a:lnTo>
                        <a:lnTo>
                          <a:pt x="358" y="90"/>
                        </a:lnTo>
                        <a:lnTo>
                          <a:pt x="340" y="98"/>
                        </a:lnTo>
                        <a:lnTo>
                          <a:pt x="322" y="105"/>
                        </a:lnTo>
                        <a:lnTo>
                          <a:pt x="305" y="114"/>
                        </a:lnTo>
                        <a:lnTo>
                          <a:pt x="288" y="123"/>
                        </a:lnTo>
                        <a:lnTo>
                          <a:pt x="270" y="133"/>
                        </a:lnTo>
                        <a:lnTo>
                          <a:pt x="254" y="145"/>
                        </a:lnTo>
                        <a:lnTo>
                          <a:pt x="238" y="156"/>
                        </a:lnTo>
                        <a:lnTo>
                          <a:pt x="223" y="168"/>
                        </a:lnTo>
                        <a:lnTo>
                          <a:pt x="208" y="181"/>
                        </a:lnTo>
                        <a:lnTo>
                          <a:pt x="194" y="194"/>
                        </a:lnTo>
                        <a:lnTo>
                          <a:pt x="181" y="208"/>
                        </a:lnTo>
                        <a:lnTo>
                          <a:pt x="169" y="223"/>
                        </a:lnTo>
                        <a:lnTo>
                          <a:pt x="156" y="238"/>
                        </a:lnTo>
                        <a:lnTo>
                          <a:pt x="145" y="254"/>
                        </a:lnTo>
                        <a:lnTo>
                          <a:pt x="133" y="270"/>
                        </a:lnTo>
                        <a:lnTo>
                          <a:pt x="123" y="288"/>
                        </a:lnTo>
                        <a:lnTo>
                          <a:pt x="114" y="305"/>
                        </a:lnTo>
                        <a:lnTo>
                          <a:pt x="105" y="322"/>
                        </a:lnTo>
                        <a:lnTo>
                          <a:pt x="98" y="340"/>
                        </a:lnTo>
                        <a:lnTo>
                          <a:pt x="90" y="358"/>
                        </a:lnTo>
                        <a:lnTo>
                          <a:pt x="84" y="378"/>
                        </a:lnTo>
                        <a:lnTo>
                          <a:pt x="78" y="397"/>
                        </a:lnTo>
                        <a:lnTo>
                          <a:pt x="74" y="416"/>
                        </a:lnTo>
                        <a:lnTo>
                          <a:pt x="70" y="437"/>
                        </a:lnTo>
                        <a:lnTo>
                          <a:pt x="68" y="456"/>
                        </a:lnTo>
                        <a:lnTo>
                          <a:pt x="66" y="477"/>
                        </a:lnTo>
                        <a:lnTo>
                          <a:pt x="32" y="477"/>
                        </a:lnTo>
                        <a:lnTo>
                          <a:pt x="32" y="477"/>
                        </a:lnTo>
                        <a:lnTo>
                          <a:pt x="26" y="477"/>
                        </a:lnTo>
                        <a:lnTo>
                          <a:pt x="19" y="480"/>
                        </a:lnTo>
                        <a:lnTo>
                          <a:pt x="14" y="483"/>
                        </a:lnTo>
                        <a:lnTo>
                          <a:pt x="10" y="486"/>
                        </a:lnTo>
                        <a:lnTo>
                          <a:pt x="5" y="491"/>
                        </a:lnTo>
                        <a:lnTo>
                          <a:pt x="2" y="497"/>
                        </a:lnTo>
                        <a:lnTo>
                          <a:pt x="1" y="502"/>
                        </a:lnTo>
                        <a:lnTo>
                          <a:pt x="0" y="509"/>
                        </a:lnTo>
                        <a:lnTo>
                          <a:pt x="0" y="509"/>
                        </a:lnTo>
                        <a:lnTo>
                          <a:pt x="1" y="515"/>
                        </a:lnTo>
                        <a:lnTo>
                          <a:pt x="2" y="521"/>
                        </a:lnTo>
                        <a:lnTo>
                          <a:pt x="5" y="527"/>
                        </a:lnTo>
                        <a:lnTo>
                          <a:pt x="10" y="531"/>
                        </a:lnTo>
                        <a:lnTo>
                          <a:pt x="14" y="535"/>
                        </a:lnTo>
                        <a:lnTo>
                          <a:pt x="19" y="539"/>
                        </a:lnTo>
                        <a:lnTo>
                          <a:pt x="26" y="540"/>
                        </a:lnTo>
                        <a:lnTo>
                          <a:pt x="32" y="541"/>
                        </a:lnTo>
                        <a:lnTo>
                          <a:pt x="66" y="541"/>
                        </a:lnTo>
                        <a:lnTo>
                          <a:pt x="66" y="541"/>
                        </a:lnTo>
                        <a:lnTo>
                          <a:pt x="68" y="561"/>
                        </a:lnTo>
                        <a:lnTo>
                          <a:pt x="70" y="582"/>
                        </a:lnTo>
                        <a:lnTo>
                          <a:pt x="74" y="601"/>
                        </a:lnTo>
                        <a:lnTo>
                          <a:pt x="78" y="621"/>
                        </a:lnTo>
                        <a:lnTo>
                          <a:pt x="84" y="641"/>
                        </a:lnTo>
                        <a:lnTo>
                          <a:pt x="90" y="659"/>
                        </a:lnTo>
                        <a:lnTo>
                          <a:pt x="98" y="678"/>
                        </a:lnTo>
                        <a:lnTo>
                          <a:pt x="105" y="695"/>
                        </a:lnTo>
                        <a:lnTo>
                          <a:pt x="114" y="713"/>
                        </a:lnTo>
                        <a:lnTo>
                          <a:pt x="123" y="731"/>
                        </a:lnTo>
                        <a:lnTo>
                          <a:pt x="133" y="748"/>
                        </a:lnTo>
                        <a:lnTo>
                          <a:pt x="145" y="764"/>
                        </a:lnTo>
                        <a:lnTo>
                          <a:pt x="156" y="779"/>
                        </a:lnTo>
                        <a:lnTo>
                          <a:pt x="169" y="795"/>
                        </a:lnTo>
                        <a:lnTo>
                          <a:pt x="181" y="809"/>
                        </a:lnTo>
                        <a:lnTo>
                          <a:pt x="194" y="823"/>
                        </a:lnTo>
                        <a:lnTo>
                          <a:pt x="208" y="837"/>
                        </a:lnTo>
                        <a:lnTo>
                          <a:pt x="223" y="850"/>
                        </a:lnTo>
                        <a:lnTo>
                          <a:pt x="238" y="862"/>
                        </a:lnTo>
                        <a:lnTo>
                          <a:pt x="254" y="873"/>
                        </a:lnTo>
                        <a:lnTo>
                          <a:pt x="270" y="884"/>
                        </a:lnTo>
                        <a:lnTo>
                          <a:pt x="288" y="895"/>
                        </a:lnTo>
                        <a:lnTo>
                          <a:pt x="305" y="903"/>
                        </a:lnTo>
                        <a:lnTo>
                          <a:pt x="322" y="912"/>
                        </a:lnTo>
                        <a:lnTo>
                          <a:pt x="340" y="921"/>
                        </a:lnTo>
                        <a:lnTo>
                          <a:pt x="358" y="927"/>
                        </a:lnTo>
                        <a:lnTo>
                          <a:pt x="378" y="933"/>
                        </a:lnTo>
                        <a:lnTo>
                          <a:pt x="397" y="939"/>
                        </a:lnTo>
                        <a:lnTo>
                          <a:pt x="416" y="944"/>
                        </a:lnTo>
                        <a:lnTo>
                          <a:pt x="437" y="947"/>
                        </a:lnTo>
                        <a:lnTo>
                          <a:pt x="457" y="951"/>
                        </a:lnTo>
                        <a:lnTo>
                          <a:pt x="478" y="953"/>
                        </a:lnTo>
                        <a:lnTo>
                          <a:pt x="478" y="986"/>
                        </a:lnTo>
                        <a:lnTo>
                          <a:pt x="478" y="986"/>
                        </a:lnTo>
                        <a:lnTo>
                          <a:pt x="478" y="992"/>
                        </a:lnTo>
                        <a:lnTo>
                          <a:pt x="480" y="998"/>
                        </a:lnTo>
                        <a:lnTo>
                          <a:pt x="483" y="1003"/>
                        </a:lnTo>
                        <a:lnTo>
                          <a:pt x="486" y="1009"/>
                        </a:lnTo>
                        <a:lnTo>
                          <a:pt x="491" y="1012"/>
                        </a:lnTo>
                        <a:lnTo>
                          <a:pt x="497" y="1015"/>
                        </a:lnTo>
                        <a:lnTo>
                          <a:pt x="502" y="1017"/>
                        </a:lnTo>
                        <a:lnTo>
                          <a:pt x="509" y="1018"/>
                        </a:lnTo>
                        <a:lnTo>
                          <a:pt x="509" y="1018"/>
                        </a:lnTo>
                        <a:lnTo>
                          <a:pt x="515" y="1017"/>
                        </a:lnTo>
                        <a:lnTo>
                          <a:pt x="522" y="1015"/>
                        </a:lnTo>
                        <a:lnTo>
                          <a:pt x="527" y="1012"/>
                        </a:lnTo>
                        <a:lnTo>
                          <a:pt x="531" y="1009"/>
                        </a:lnTo>
                        <a:lnTo>
                          <a:pt x="535" y="1003"/>
                        </a:lnTo>
                        <a:lnTo>
                          <a:pt x="539" y="998"/>
                        </a:lnTo>
                        <a:lnTo>
                          <a:pt x="540" y="992"/>
                        </a:lnTo>
                        <a:lnTo>
                          <a:pt x="541" y="986"/>
                        </a:lnTo>
                        <a:lnTo>
                          <a:pt x="541" y="953"/>
                        </a:lnTo>
                        <a:lnTo>
                          <a:pt x="541" y="953"/>
                        </a:lnTo>
                        <a:lnTo>
                          <a:pt x="561" y="951"/>
                        </a:lnTo>
                        <a:lnTo>
                          <a:pt x="582" y="947"/>
                        </a:lnTo>
                        <a:lnTo>
                          <a:pt x="601" y="944"/>
                        </a:lnTo>
                        <a:lnTo>
                          <a:pt x="621" y="939"/>
                        </a:lnTo>
                        <a:lnTo>
                          <a:pt x="641" y="933"/>
                        </a:lnTo>
                        <a:lnTo>
                          <a:pt x="659" y="927"/>
                        </a:lnTo>
                        <a:lnTo>
                          <a:pt x="678" y="921"/>
                        </a:lnTo>
                        <a:lnTo>
                          <a:pt x="695" y="912"/>
                        </a:lnTo>
                        <a:lnTo>
                          <a:pt x="714" y="903"/>
                        </a:lnTo>
                        <a:lnTo>
                          <a:pt x="731" y="895"/>
                        </a:lnTo>
                        <a:lnTo>
                          <a:pt x="748" y="884"/>
                        </a:lnTo>
                        <a:lnTo>
                          <a:pt x="764" y="873"/>
                        </a:lnTo>
                        <a:lnTo>
                          <a:pt x="779" y="862"/>
                        </a:lnTo>
                        <a:lnTo>
                          <a:pt x="795" y="850"/>
                        </a:lnTo>
                        <a:lnTo>
                          <a:pt x="809" y="837"/>
                        </a:lnTo>
                        <a:lnTo>
                          <a:pt x="823" y="823"/>
                        </a:lnTo>
                        <a:lnTo>
                          <a:pt x="837" y="809"/>
                        </a:lnTo>
                        <a:lnTo>
                          <a:pt x="850" y="795"/>
                        </a:lnTo>
                        <a:lnTo>
                          <a:pt x="862" y="779"/>
                        </a:lnTo>
                        <a:lnTo>
                          <a:pt x="873" y="764"/>
                        </a:lnTo>
                        <a:lnTo>
                          <a:pt x="884" y="748"/>
                        </a:lnTo>
                        <a:lnTo>
                          <a:pt x="895" y="731"/>
                        </a:lnTo>
                        <a:lnTo>
                          <a:pt x="903" y="713"/>
                        </a:lnTo>
                        <a:lnTo>
                          <a:pt x="912" y="695"/>
                        </a:lnTo>
                        <a:lnTo>
                          <a:pt x="921" y="678"/>
                        </a:lnTo>
                        <a:lnTo>
                          <a:pt x="927" y="659"/>
                        </a:lnTo>
                        <a:lnTo>
                          <a:pt x="934" y="641"/>
                        </a:lnTo>
                        <a:lnTo>
                          <a:pt x="939" y="621"/>
                        </a:lnTo>
                        <a:lnTo>
                          <a:pt x="944" y="601"/>
                        </a:lnTo>
                        <a:lnTo>
                          <a:pt x="947" y="582"/>
                        </a:lnTo>
                        <a:lnTo>
                          <a:pt x="951" y="561"/>
                        </a:lnTo>
                        <a:lnTo>
                          <a:pt x="953" y="541"/>
                        </a:lnTo>
                        <a:lnTo>
                          <a:pt x="986" y="541"/>
                        </a:lnTo>
                        <a:lnTo>
                          <a:pt x="986" y="541"/>
                        </a:lnTo>
                        <a:lnTo>
                          <a:pt x="993" y="540"/>
                        </a:lnTo>
                        <a:lnTo>
                          <a:pt x="998" y="539"/>
                        </a:lnTo>
                        <a:lnTo>
                          <a:pt x="1003" y="535"/>
                        </a:lnTo>
                        <a:lnTo>
                          <a:pt x="1009" y="531"/>
                        </a:lnTo>
                        <a:lnTo>
                          <a:pt x="1012" y="527"/>
                        </a:lnTo>
                        <a:lnTo>
                          <a:pt x="1015" y="521"/>
                        </a:lnTo>
                        <a:lnTo>
                          <a:pt x="1017" y="515"/>
                        </a:lnTo>
                        <a:lnTo>
                          <a:pt x="1018" y="509"/>
                        </a:lnTo>
                        <a:lnTo>
                          <a:pt x="1018" y="509"/>
                        </a:lnTo>
                        <a:lnTo>
                          <a:pt x="1017" y="502"/>
                        </a:lnTo>
                        <a:lnTo>
                          <a:pt x="1015" y="497"/>
                        </a:lnTo>
                        <a:lnTo>
                          <a:pt x="1012" y="491"/>
                        </a:lnTo>
                        <a:lnTo>
                          <a:pt x="1009" y="486"/>
                        </a:lnTo>
                        <a:lnTo>
                          <a:pt x="1003" y="483"/>
                        </a:lnTo>
                        <a:lnTo>
                          <a:pt x="998" y="480"/>
                        </a:lnTo>
                        <a:lnTo>
                          <a:pt x="993" y="477"/>
                        </a:lnTo>
                        <a:lnTo>
                          <a:pt x="986" y="477"/>
                        </a:lnTo>
                        <a:lnTo>
                          <a:pt x="986" y="477"/>
                        </a:lnTo>
                        <a:close/>
                        <a:moveTo>
                          <a:pt x="827" y="541"/>
                        </a:moveTo>
                        <a:lnTo>
                          <a:pt x="888" y="541"/>
                        </a:lnTo>
                        <a:lnTo>
                          <a:pt x="888" y="541"/>
                        </a:lnTo>
                        <a:lnTo>
                          <a:pt x="887" y="558"/>
                        </a:lnTo>
                        <a:lnTo>
                          <a:pt x="884" y="575"/>
                        </a:lnTo>
                        <a:lnTo>
                          <a:pt x="881" y="591"/>
                        </a:lnTo>
                        <a:lnTo>
                          <a:pt x="877" y="608"/>
                        </a:lnTo>
                        <a:lnTo>
                          <a:pt x="872" y="624"/>
                        </a:lnTo>
                        <a:lnTo>
                          <a:pt x="867" y="641"/>
                        </a:lnTo>
                        <a:lnTo>
                          <a:pt x="861" y="656"/>
                        </a:lnTo>
                        <a:lnTo>
                          <a:pt x="854" y="671"/>
                        </a:lnTo>
                        <a:lnTo>
                          <a:pt x="847" y="686"/>
                        </a:lnTo>
                        <a:lnTo>
                          <a:pt x="839" y="701"/>
                        </a:lnTo>
                        <a:lnTo>
                          <a:pt x="831" y="715"/>
                        </a:lnTo>
                        <a:lnTo>
                          <a:pt x="821" y="729"/>
                        </a:lnTo>
                        <a:lnTo>
                          <a:pt x="811" y="741"/>
                        </a:lnTo>
                        <a:lnTo>
                          <a:pt x="800" y="754"/>
                        </a:lnTo>
                        <a:lnTo>
                          <a:pt x="790" y="766"/>
                        </a:lnTo>
                        <a:lnTo>
                          <a:pt x="778" y="778"/>
                        </a:lnTo>
                        <a:lnTo>
                          <a:pt x="766" y="790"/>
                        </a:lnTo>
                        <a:lnTo>
                          <a:pt x="754" y="800"/>
                        </a:lnTo>
                        <a:lnTo>
                          <a:pt x="741" y="811"/>
                        </a:lnTo>
                        <a:lnTo>
                          <a:pt x="729" y="821"/>
                        </a:lnTo>
                        <a:lnTo>
                          <a:pt x="715" y="830"/>
                        </a:lnTo>
                        <a:lnTo>
                          <a:pt x="701" y="839"/>
                        </a:lnTo>
                        <a:lnTo>
                          <a:pt x="686" y="847"/>
                        </a:lnTo>
                        <a:lnTo>
                          <a:pt x="671" y="854"/>
                        </a:lnTo>
                        <a:lnTo>
                          <a:pt x="656" y="860"/>
                        </a:lnTo>
                        <a:lnTo>
                          <a:pt x="641" y="867"/>
                        </a:lnTo>
                        <a:lnTo>
                          <a:pt x="625" y="872"/>
                        </a:lnTo>
                        <a:lnTo>
                          <a:pt x="608" y="877"/>
                        </a:lnTo>
                        <a:lnTo>
                          <a:pt x="591" y="881"/>
                        </a:lnTo>
                        <a:lnTo>
                          <a:pt x="575" y="884"/>
                        </a:lnTo>
                        <a:lnTo>
                          <a:pt x="558" y="887"/>
                        </a:lnTo>
                        <a:lnTo>
                          <a:pt x="541" y="888"/>
                        </a:lnTo>
                        <a:lnTo>
                          <a:pt x="541" y="827"/>
                        </a:lnTo>
                        <a:lnTo>
                          <a:pt x="541" y="827"/>
                        </a:lnTo>
                        <a:lnTo>
                          <a:pt x="540" y="821"/>
                        </a:lnTo>
                        <a:lnTo>
                          <a:pt x="539" y="814"/>
                        </a:lnTo>
                        <a:lnTo>
                          <a:pt x="535" y="809"/>
                        </a:lnTo>
                        <a:lnTo>
                          <a:pt x="531" y="805"/>
                        </a:lnTo>
                        <a:lnTo>
                          <a:pt x="527" y="800"/>
                        </a:lnTo>
                        <a:lnTo>
                          <a:pt x="522" y="797"/>
                        </a:lnTo>
                        <a:lnTo>
                          <a:pt x="515" y="796"/>
                        </a:lnTo>
                        <a:lnTo>
                          <a:pt x="509" y="795"/>
                        </a:lnTo>
                        <a:lnTo>
                          <a:pt x="509" y="795"/>
                        </a:lnTo>
                        <a:lnTo>
                          <a:pt x="502" y="796"/>
                        </a:lnTo>
                        <a:lnTo>
                          <a:pt x="497" y="797"/>
                        </a:lnTo>
                        <a:lnTo>
                          <a:pt x="491" y="800"/>
                        </a:lnTo>
                        <a:lnTo>
                          <a:pt x="486" y="805"/>
                        </a:lnTo>
                        <a:lnTo>
                          <a:pt x="483" y="809"/>
                        </a:lnTo>
                        <a:lnTo>
                          <a:pt x="480" y="814"/>
                        </a:lnTo>
                        <a:lnTo>
                          <a:pt x="478" y="821"/>
                        </a:lnTo>
                        <a:lnTo>
                          <a:pt x="478" y="827"/>
                        </a:lnTo>
                        <a:lnTo>
                          <a:pt x="478" y="888"/>
                        </a:lnTo>
                        <a:lnTo>
                          <a:pt x="478" y="888"/>
                        </a:lnTo>
                        <a:lnTo>
                          <a:pt x="460" y="887"/>
                        </a:lnTo>
                        <a:lnTo>
                          <a:pt x="443" y="884"/>
                        </a:lnTo>
                        <a:lnTo>
                          <a:pt x="426" y="881"/>
                        </a:lnTo>
                        <a:lnTo>
                          <a:pt x="410" y="877"/>
                        </a:lnTo>
                        <a:lnTo>
                          <a:pt x="394" y="872"/>
                        </a:lnTo>
                        <a:lnTo>
                          <a:pt x="378" y="867"/>
                        </a:lnTo>
                        <a:lnTo>
                          <a:pt x="362" y="860"/>
                        </a:lnTo>
                        <a:lnTo>
                          <a:pt x="347" y="854"/>
                        </a:lnTo>
                        <a:lnTo>
                          <a:pt x="332" y="847"/>
                        </a:lnTo>
                        <a:lnTo>
                          <a:pt x="318" y="839"/>
                        </a:lnTo>
                        <a:lnTo>
                          <a:pt x="304" y="830"/>
                        </a:lnTo>
                        <a:lnTo>
                          <a:pt x="290" y="821"/>
                        </a:lnTo>
                        <a:lnTo>
                          <a:pt x="277" y="811"/>
                        </a:lnTo>
                        <a:lnTo>
                          <a:pt x="264" y="800"/>
                        </a:lnTo>
                        <a:lnTo>
                          <a:pt x="251" y="790"/>
                        </a:lnTo>
                        <a:lnTo>
                          <a:pt x="239" y="778"/>
                        </a:lnTo>
                        <a:lnTo>
                          <a:pt x="228" y="766"/>
                        </a:lnTo>
                        <a:lnTo>
                          <a:pt x="217" y="754"/>
                        </a:lnTo>
                        <a:lnTo>
                          <a:pt x="207" y="741"/>
                        </a:lnTo>
                        <a:lnTo>
                          <a:pt x="197" y="729"/>
                        </a:lnTo>
                        <a:lnTo>
                          <a:pt x="188" y="715"/>
                        </a:lnTo>
                        <a:lnTo>
                          <a:pt x="179" y="701"/>
                        </a:lnTo>
                        <a:lnTo>
                          <a:pt x="171" y="686"/>
                        </a:lnTo>
                        <a:lnTo>
                          <a:pt x="164" y="671"/>
                        </a:lnTo>
                        <a:lnTo>
                          <a:pt x="157" y="656"/>
                        </a:lnTo>
                        <a:lnTo>
                          <a:pt x="151" y="641"/>
                        </a:lnTo>
                        <a:lnTo>
                          <a:pt x="145" y="624"/>
                        </a:lnTo>
                        <a:lnTo>
                          <a:pt x="141" y="608"/>
                        </a:lnTo>
                        <a:lnTo>
                          <a:pt x="136" y="591"/>
                        </a:lnTo>
                        <a:lnTo>
                          <a:pt x="133" y="575"/>
                        </a:lnTo>
                        <a:lnTo>
                          <a:pt x="131" y="558"/>
                        </a:lnTo>
                        <a:lnTo>
                          <a:pt x="129" y="541"/>
                        </a:lnTo>
                        <a:lnTo>
                          <a:pt x="191" y="541"/>
                        </a:lnTo>
                        <a:lnTo>
                          <a:pt x="191" y="541"/>
                        </a:lnTo>
                        <a:lnTo>
                          <a:pt x="197" y="540"/>
                        </a:lnTo>
                        <a:lnTo>
                          <a:pt x="203" y="539"/>
                        </a:lnTo>
                        <a:lnTo>
                          <a:pt x="208" y="535"/>
                        </a:lnTo>
                        <a:lnTo>
                          <a:pt x="214" y="531"/>
                        </a:lnTo>
                        <a:lnTo>
                          <a:pt x="217" y="527"/>
                        </a:lnTo>
                        <a:lnTo>
                          <a:pt x="220" y="521"/>
                        </a:lnTo>
                        <a:lnTo>
                          <a:pt x="222" y="515"/>
                        </a:lnTo>
                        <a:lnTo>
                          <a:pt x="222" y="509"/>
                        </a:lnTo>
                        <a:lnTo>
                          <a:pt x="222" y="509"/>
                        </a:lnTo>
                        <a:lnTo>
                          <a:pt x="222" y="502"/>
                        </a:lnTo>
                        <a:lnTo>
                          <a:pt x="220" y="497"/>
                        </a:lnTo>
                        <a:lnTo>
                          <a:pt x="217" y="491"/>
                        </a:lnTo>
                        <a:lnTo>
                          <a:pt x="214" y="486"/>
                        </a:lnTo>
                        <a:lnTo>
                          <a:pt x="208" y="483"/>
                        </a:lnTo>
                        <a:lnTo>
                          <a:pt x="203" y="480"/>
                        </a:lnTo>
                        <a:lnTo>
                          <a:pt x="197" y="477"/>
                        </a:lnTo>
                        <a:lnTo>
                          <a:pt x="191" y="477"/>
                        </a:lnTo>
                        <a:lnTo>
                          <a:pt x="129" y="477"/>
                        </a:lnTo>
                        <a:lnTo>
                          <a:pt x="129" y="477"/>
                        </a:lnTo>
                        <a:lnTo>
                          <a:pt x="131" y="460"/>
                        </a:lnTo>
                        <a:lnTo>
                          <a:pt x="133" y="443"/>
                        </a:lnTo>
                        <a:lnTo>
                          <a:pt x="136" y="426"/>
                        </a:lnTo>
                        <a:lnTo>
                          <a:pt x="141" y="410"/>
                        </a:lnTo>
                        <a:lnTo>
                          <a:pt x="145" y="394"/>
                        </a:lnTo>
                        <a:lnTo>
                          <a:pt x="151" y="378"/>
                        </a:lnTo>
                        <a:lnTo>
                          <a:pt x="157" y="362"/>
                        </a:lnTo>
                        <a:lnTo>
                          <a:pt x="164" y="347"/>
                        </a:lnTo>
                        <a:lnTo>
                          <a:pt x="171" y="332"/>
                        </a:lnTo>
                        <a:lnTo>
                          <a:pt x="179" y="318"/>
                        </a:lnTo>
                        <a:lnTo>
                          <a:pt x="188" y="304"/>
                        </a:lnTo>
                        <a:lnTo>
                          <a:pt x="197" y="290"/>
                        </a:lnTo>
                        <a:lnTo>
                          <a:pt x="207" y="277"/>
                        </a:lnTo>
                        <a:lnTo>
                          <a:pt x="217" y="264"/>
                        </a:lnTo>
                        <a:lnTo>
                          <a:pt x="228" y="251"/>
                        </a:lnTo>
                        <a:lnTo>
                          <a:pt x="239" y="239"/>
                        </a:lnTo>
                        <a:lnTo>
                          <a:pt x="251" y="227"/>
                        </a:lnTo>
                        <a:lnTo>
                          <a:pt x="264" y="217"/>
                        </a:lnTo>
                        <a:lnTo>
                          <a:pt x="277" y="207"/>
                        </a:lnTo>
                        <a:lnTo>
                          <a:pt x="290" y="197"/>
                        </a:lnTo>
                        <a:lnTo>
                          <a:pt x="304" y="188"/>
                        </a:lnTo>
                        <a:lnTo>
                          <a:pt x="318" y="179"/>
                        </a:lnTo>
                        <a:lnTo>
                          <a:pt x="332" y="171"/>
                        </a:lnTo>
                        <a:lnTo>
                          <a:pt x="347" y="164"/>
                        </a:lnTo>
                        <a:lnTo>
                          <a:pt x="362" y="157"/>
                        </a:lnTo>
                        <a:lnTo>
                          <a:pt x="378" y="151"/>
                        </a:lnTo>
                        <a:lnTo>
                          <a:pt x="394" y="145"/>
                        </a:lnTo>
                        <a:lnTo>
                          <a:pt x="410" y="141"/>
                        </a:lnTo>
                        <a:lnTo>
                          <a:pt x="426" y="136"/>
                        </a:lnTo>
                        <a:lnTo>
                          <a:pt x="443" y="133"/>
                        </a:lnTo>
                        <a:lnTo>
                          <a:pt x="460" y="131"/>
                        </a:lnTo>
                        <a:lnTo>
                          <a:pt x="478" y="129"/>
                        </a:lnTo>
                        <a:lnTo>
                          <a:pt x="478" y="191"/>
                        </a:lnTo>
                        <a:lnTo>
                          <a:pt x="478" y="191"/>
                        </a:lnTo>
                        <a:lnTo>
                          <a:pt x="478" y="197"/>
                        </a:lnTo>
                        <a:lnTo>
                          <a:pt x="480" y="203"/>
                        </a:lnTo>
                        <a:lnTo>
                          <a:pt x="483" y="208"/>
                        </a:lnTo>
                        <a:lnTo>
                          <a:pt x="486" y="214"/>
                        </a:lnTo>
                        <a:lnTo>
                          <a:pt x="491" y="217"/>
                        </a:lnTo>
                        <a:lnTo>
                          <a:pt x="497" y="220"/>
                        </a:lnTo>
                        <a:lnTo>
                          <a:pt x="502" y="222"/>
                        </a:lnTo>
                        <a:lnTo>
                          <a:pt x="509" y="222"/>
                        </a:lnTo>
                        <a:lnTo>
                          <a:pt x="509" y="222"/>
                        </a:lnTo>
                        <a:lnTo>
                          <a:pt x="515" y="222"/>
                        </a:lnTo>
                        <a:lnTo>
                          <a:pt x="522" y="220"/>
                        </a:lnTo>
                        <a:lnTo>
                          <a:pt x="527" y="217"/>
                        </a:lnTo>
                        <a:lnTo>
                          <a:pt x="531" y="214"/>
                        </a:lnTo>
                        <a:lnTo>
                          <a:pt x="535" y="208"/>
                        </a:lnTo>
                        <a:lnTo>
                          <a:pt x="539" y="203"/>
                        </a:lnTo>
                        <a:lnTo>
                          <a:pt x="540" y="197"/>
                        </a:lnTo>
                        <a:lnTo>
                          <a:pt x="541" y="191"/>
                        </a:lnTo>
                        <a:lnTo>
                          <a:pt x="541" y="129"/>
                        </a:lnTo>
                        <a:lnTo>
                          <a:pt x="541" y="129"/>
                        </a:lnTo>
                        <a:lnTo>
                          <a:pt x="558" y="131"/>
                        </a:lnTo>
                        <a:lnTo>
                          <a:pt x="575" y="133"/>
                        </a:lnTo>
                        <a:lnTo>
                          <a:pt x="591" y="136"/>
                        </a:lnTo>
                        <a:lnTo>
                          <a:pt x="608" y="141"/>
                        </a:lnTo>
                        <a:lnTo>
                          <a:pt x="625" y="145"/>
                        </a:lnTo>
                        <a:lnTo>
                          <a:pt x="641" y="151"/>
                        </a:lnTo>
                        <a:lnTo>
                          <a:pt x="656" y="157"/>
                        </a:lnTo>
                        <a:lnTo>
                          <a:pt x="671" y="164"/>
                        </a:lnTo>
                        <a:lnTo>
                          <a:pt x="686" y="171"/>
                        </a:lnTo>
                        <a:lnTo>
                          <a:pt x="701" y="179"/>
                        </a:lnTo>
                        <a:lnTo>
                          <a:pt x="715" y="188"/>
                        </a:lnTo>
                        <a:lnTo>
                          <a:pt x="729" y="197"/>
                        </a:lnTo>
                        <a:lnTo>
                          <a:pt x="741" y="207"/>
                        </a:lnTo>
                        <a:lnTo>
                          <a:pt x="754" y="217"/>
                        </a:lnTo>
                        <a:lnTo>
                          <a:pt x="766" y="227"/>
                        </a:lnTo>
                        <a:lnTo>
                          <a:pt x="778" y="239"/>
                        </a:lnTo>
                        <a:lnTo>
                          <a:pt x="790" y="251"/>
                        </a:lnTo>
                        <a:lnTo>
                          <a:pt x="800" y="264"/>
                        </a:lnTo>
                        <a:lnTo>
                          <a:pt x="811" y="277"/>
                        </a:lnTo>
                        <a:lnTo>
                          <a:pt x="821" y="290"/>
                        </a:lnTo>
                        <a:lnTo>
                          <a:pt x="831" y="304"/>
                        </a:lnTo>
                        <a:lnTo>
                          <a:pt x="839" y="318"/>
                        </a:lnTo>
                        <a:lnTo>
                          <a:pt x="847" y="332"/>
                        </a:lnTo>
                        <a:lnTo>
                          <a:pt x="854" y="347"/>
                        </a:lnTo>
                        <a:lnTo>
                          <a:pt x="861" y="362"/>
                        </a:lnTo>
                        <a:lnTo>
                          <a:pt x="867" y="378"/>
                        </a:lnTo>
                        <a:lnTo>
                          <a:pt x="872" y="394"/>
                        </a:lnTo>
                        <a:lnTo>
                          <a:pt x="877" y="410"/>
                        </a:lnTo>
                        <a:lnTo>
                          <a:pt x="881" y="426"/>
                        </a:lnTo>
                        <a:lnTo>
                          <a:pt x="884" y="443"/>
                        </a:lnTo>
                        <a:lnTo>
                          <a:pt x="887" y="460"/>
                        </a:lnTo>
                        <a:lnTo>
                          <a:pt x="888" y="477"/>
                        </a:lnTo>
                        <a:lnTo>
                          <a:pt x="827" y="477"/>
                        </a:lnTo>
                        <a:lnTo>
                          <a:pt x="827" y="477"/>
                        </a:lnTo>
                        <a:lnTo>
                          <a:pt x="821" y="477"/>
                        </a:lnTo>
                        <a:lnTo>
                          <a:pt x="814" y="480"/>
                        </a:lnTo>
                        <a:lnTo>
                          <a:pt x="809" y="483"/>
                        </a:lnTo>
                        <a:lnTo>
                          <a:pt x="805" y="486"/>
                        </a:lnTo>
                        <a:lnTo>
                          <a:pt x="800" y="491"/>
                        </a:lnTo>
                        <a:lnTo>
                          <a:pt x="797" y="497"/>
                        </a:lnTo>
                        <a:lnTo>
                          <a:pt x="796" y="502"/>
                        </a:lnTo>
                        <a:lnTo>
                          <a:pt x="795" y="509"/>
                        </a:lnTo>
                        <a:lnTo>
                          <a:pt x="795" y="509"/>
                        </a:lnTo>
                        <a:lnTo>
                          <a:pt x="796" y="515"/>
                        </a:lnTo>
                        <a:lnTo>
                          <a:pt x="797" y="521"/>
                        </a:lnTo>
                        <a:lnTo>
                          <a:pt x="800" y="527"/>
                        </a:lnTo>
                        <a:lnTo>
                          <a:pt x="805" y="531"/>
                        </a:lnTo>
                        <a:lnTo>
                          <a:pt x="809" y="535"/>
                        </a:lnTo>
                        <a:lnTo>
                          <a:pt x="814" y="539"/>
                        </a:lnTo>
                        <a:lnTo>
                          <a:pt x="821" y="540"/>
                        </a:lnTo>
                        <a:lnTo>
                          <a:pt x="827" y="541"/>
                        </a:lnTo>
                        <a:lnTo>
                          <a:pt x="827" y="541"/>
                        </a:lnTo>
                        <a:close/>
                        <a:moveTo>
                          <a:pt x="604" y="509"/>
                        </a:moveTo>
                        <a:lnTo>
                          <a:pt x="604" y="509"/>
                        </a:lnTo>
                        <a:lnTo>
                          <a:pt x="604" y="499"/>
                        </a:lnTo>
                        <a:lnTo>
                          <a:pt x="602" y="489"/>
                        </a:lnTo>
                        <a:lnTo>
                          <a:pt x="600" y="481"/>
                        </a:lnTo>
                        <a:lnTo>
                          <a:pt x="597" y="472"/>
                        </a:lnTo>
                        <a:lnTo>
                          <a:pt x="592" y="463"/>
                        </a:lnTo>
                        <a:lnTo>
                          <a:pt x="588" y="456"/>
                        </a:lnTo>
                        <a:lnTo>
                          <a:pt x="583" y="448"/>
                        </a:lnTo>
                        <a:lnTo>
                          <a:pt x="576" y="441"/>
                        </a:lnTo>
                        <a:lnTo>
                          <a:pt x="570" y="436"/>
                        </a:lnTo>
                        <a:lnTo>
                          <a:pt x="562" y="430"/>
                        </a:lnTo>
                        <a:lnTo>
                          <a:pt x="555" y="425"/>
                        </a:lnTo>
                        <a:lnTo>
                          <a:pt x="546" y="421"/>
                        </a:lnTo>
                        <a:lnTo>
                          <a:pt x="538" y="417"/>
                        </a:lnTo>
                        <a:lnTo>
                          <a:pt x="528" y="415"/>
                        </a:lnTo>
                        <a:lnTo>
                          <a:pt x="518" y="414"/>
                        </a:lnTo>
                        <a:lnTo>
                          <a:pt x="509" y="413"/>
                        </a:lnTo>
                        <a:lnTo>
                          <a:pt x="509" y="413"/>
                        </a:lnTo>
                        <a:lnTo>
                          <a:pt x="499" y="414"/>
                        </a:lnTo>
                        <a:lnTo>
                          <a:pt x="489" y="415"/>
                        </a:lnTo>
                        <a:lnTo>
                          <a:pt x="481" y="417"/>
                        </a:lnTo>
                        <a:lnTo>
                          <a:pt x="472" y="421"/>
                        </a:lnTo>
                        <a:lnTo>
                          <a:pt x="464" y="425"/>
                        </a:lnTo>
                        <a:lnTo>
                          <a:pt x="456" y="430"/>
                        </a:lnTo>
                        <a:lnTo>
                          <a:pt x="449" y="436"/>
                        </a:lnTo>
                        <a:lnTo>
                          <a:pt x="441" y="441"/>
                        </a:lnTo>
                        <a:lnTo>
                          <a:pt x="436" y="448"/>
                        </a:lnTo>
                        <a:lnTo>
                          <a:pt x="430" y="456"/>
                        </a:lnTo>
                        <a:lnTo>
                          <a:pt x="425" y="463"/>
                        </a:lnTo>
                        <a:lnTo>
                          <a:pt x="421" y="472"/>
                        </a:lnTo>
                        <a:lnTo>
                          <a:pt x="417" y="481"/>
                        </a:lnTo>
                        <a:lnTo>
                          <a:pt x="415" y="489"/>
                        </a:lnTo>
                        <a:lnTo>
                          <a:pt x="414" y="499"/>
                        </a:lnTo>
                        <a:lnTo>
                          <a:pt x="413" y="509"/>
                        </a:lnTo>
                        <a:lnTo>
                          <a:pt x="413" y="509"/>
                        </a:lnTo>
                        <a:lnTo>
                          <a:pt x="414" y="518"/>
                        </a:lnTo>
                        <a:lnTo>
                          <a:pt x="415" y="528"/>
                        </a:lnTo>
                        <a:lnTo>
                          <a:pt x="417" y="538"/>
                        </a:lnTo>
                        <a:lnTo>
                          <a:pt x="421" y="546"/>
                        </a:lnTo>
                        <a:lnTo>
                          <a:pt x="425" y="555"/>
                        </a:lnTo>
                        <a:lnTo>
                          <a:pt x="430" y="562"/>
                        </a:lnTo>
                        <a:lnTo>
                          <a:pt x="436" y="570"/>
                        </a:lnTo>
                        <a:lnTo>
                          <a:pt x="441" y="576"/>
                        </a:lnTo>
                        <a:lnTo>
                          <a:pt x="449" y="583"/>
                        </a:lnTo>
                        <a:lnTo>
                          <a:pt x="456" y="588"/>
                        </a:lnTo>
                        <a:lnTo>
                          <a:pt x="464" y="592"/>
                        </a:lnTo>
                        <a:lnTo>
                          <a:pt x="472" y="597"/>
                        </a:lnTo>
                        <a:lnTo>
                          <a:pt x="481" y="600"/>
                        </a:lnTo>
                        <a:lnTo>
                          <a:pt x="489" y="602"/>
                        </a:lnTo>
                        <a:lnTo>
                          <a:pt x="499" y="604"/>
                        </a:lnTo>
                        <a:lnTo>
                          <a:pt x="509" y="604"/>
                        </a:lnTo>
                        <a:lnTo>
                          <a:pt x="509" y="604"/>
                        </a:lnTo>
                        <a:lnTo>
                          <a:pt x="518" y="604"/>
                        </a:lnTo>
                        <a:lnTo>
                          <a:pt x="528" y="602"/>
                        </a:lnTo>
                        <a:lnTo>
                          <a:pt x="538" y="600"/>
                        </a:lnTo>
                        <a:lnTo>
                          <a:pt x="546" y="597"/>
                        </a:lnTo>
                        <a:lnTo>
                          <a:pt x="555" y="592"/>
                        </a:lnTo>
                        <a:lnTo>
                          <a:pt x="562" y="588"/>
                        </a:lnTo>
                        <a:lnTo>
                          <a:pt x="570" y="583"/>
                        </a:lnTo>
                        <a:lnTo>
                          <a:pt x="576" y="576"/>
                        </a:lnTo>
                        <a:lnTo>
                          <a:pt x="583" y="570"/>
                        </a:lnTo>
                        <a:lnTo>
                          <a:pt x="588" y="562"/>
                        </a:lnTo>
                        <a:lnTo>
                          <a:pt x="592" y="555"/>
                        </a:lnTo>
                        <a:lnTo>
                          <a:pt x="597" y="546"/>
                        </a:lnTo>
                        <a:lnTo>
                          <a:pt x="600" y="538"/>
                        </a:lnTo>
                        <a:lnTo>
                          <a:pt x="602" y="528"/>
                        </a:lnTo>
                        <a:lnTo>
                          <a:pt x="604" y="518"/>
                        </a:lnTo>
                        <a:lnTo>
                          <a:pt x="604" y="509"/>
                        </a:lnTo>
                        <a:lnTo>
                          <a:pt x="604" y="509"/>
                        </a:lnTo>
                        <a:close/>
                        <a:moveTo>
                          <a:pt x="478" y="509"/>
                        </a:moveTo>
                        <a:lnTo>
                          <a:pt x="478" y="509"/>
                        </a:lnTo>
                        <a:lnTo>
                          <a:pt x="478" y="502"/>
                        </a:lnTo>
                        <a:lnTo>
                          <a:pt x="480" y="497"/>
                        </a:lnTo>
                        <a:lnTo>
                          <a:pt x="483" y="491"/>
                        </a:lnTo>
                        <a:lnTo>
                          <a:pt x="486" y="486"/>
                        </a:lnTo>
                        <a:lnTo>
                          <a:pt x="491" y="483"/>
                        </a:lnTo>
                        <a:lnTo>
                          <a:pt x="497" y="480"/>
                        </a:lnTo>
                        <a:lnTo>
                          <a:pt x="502" y="477"/>
                        </a:lnTo>
                        <a:lnTo>
                          <a:pt x="509" y="477"/>
                        </a:lnTo>
                        <a:lnTo>
                          <a:pt x="509" y="477"/>
                        </a:lnTo>
                        <a:lnTo>
                          <a:pt x="515" y="477"/>
                        </a:lnTo>
                        <a:lnTo>
                          <a:pt x="522" y="480"/>
                        </a:lnTo>
                        <a:lnTo>
                          <a:pt x="527" y="483"/>
                        </a:lnTo>
                        <a:lnTo>
                          <a:pt x="531" y="486"/>
                        </a:lnTo>
                        <a:lnTo>
                          <a:pt x="535" y="491"/>
                        </a:lnTo>
                        <a:lnTo>
                          <a:pt x="539" y="497"/>
                        </a:lnTo>
                        <a:lnTo>
                          <a:pt x="540" y="502"/>
                        </a:lnTo>
                        <a:lnTo>
                          <a:pt x="541" y="509"/>
                        </a:lnTo>
                        <a:lnTo>
                          <a:pt x="541" y="509"/>
                        </a:lnTo>
                        <a:lnTo>
                          <a:pt x="540" y="515"/>
                        </a:lnTo>
                        <a:lnTo>
                          <a:pt x="539" y="521"/>
                        </a:lnTo>
                        <a:lnTo>
                          <a:pt x="535" y="527"/>
                        </a:lnTo>
                        <a:lnTo>
                          <a:pt x="531" y="531"/>
                        </a:lnTo>
                        <a:lnTo>
                          <a:pt x="527" y="535"/>
                        </a:lnTo>
                        <a:lnTo>
                          <a:pt x="522" y="539"/>
                        </a:lnTo>
                        <a:lnTo>
                          <a:pt x="515" y="540"/>
                        </a:lnTo>
                        <a:lnTo>
                          <a:pt x="509" y="541"/>
                        </a:lnTo>
                        <a:lnTo>
                          <a:pt x="509" y="541"/>
                        </a:lnTo>
                        <a:lnTo>
                          <a:pt x="502" y="540"/>
                        </a:lnTo>
                        <a:lnTo>
                          <a:pt x="497" y="539"/>
                        </a:lnTo>
                        <a:lnTo>
                          <a:pt x="491" y="535"/>
                        </a:lnTo>
                        <a:lnTo>
                          <a:pt x="486" y="531"/>
                        </a:lnTo>
                        <a:lnTo>
                          <a:pt x="483" y="527"/>
                        </a:lnTo>
                        <a:lnTo>
                          <a:pt x="480" y="521"/>
                        </a:lnTo>
                        <a:lnTo>
                          <a:pt x="478" y="515"/>
                        </a:lnTo>
                        <a:lnTo>
                          <a:pt x="478" y="509"/>
                        </a:lnTo>
                        <a:lnTo>
                          <a:pt x="478" y="509"/>
                        </a:lnTo>
                        <a:close/>
                        <a:moveTo>
                          <a:pt x="541" y="318"/>
                        </a:moveTo>
                        <a:lnTo>
                          <a:pt x="541" y="318"/>
                        </a:lnTo>
                        <a:lnTo>
                          <a:pt x="540" y="311"/>
                        </a:lnTo>
                        <a:lnTo>
                          <a:pt x="539" y="306"/>
                        </a:lnTo>
                        <a:lnTo>
                          <a:pt x="535" y="300"/>
                        </a:lnTo>
                        <a:lnTo>
                          <a:pt x="531" y="295"/>
                        </a:lnTo>
                        <a:lnTo>
                          <a:pt x="527" y="292"/>
                        </a:lnTo>
                        <a:lnTo>
                          <a:pt x="522" y="289"/>
                        </a:lnTo>
                        <a:lnTo>
                          <a:pt x="515" y="286"/>
                        </a:lnTo>
                        <a:lnTo>
                          <a:pt x="509" y="286"/>
                        </a:lnTo>
                        <a:lnTo>
                          <a:pt x="509" y="286"/>
                        </a:lnTo>
                        <a:lnTo>
                          <a:pt x="486" y="288"/>
                        </a:lnTo>
                        <a:lnTo>
                          <a:pt x="465" y="291"/>
                        </a:lnTo>
                        <a:lnTo>
                          <a:pt x="443" y="296"/>
                        </a:lnTo>
                        <a:lnTo>
                          <a:pt x="423" y="304"/>
                        </a:lnTo>
                        <a:lnTo>
                          <a:pt x="402" y="313"/>
                        </a:lnTo>
                        <a:lnTo>
                          <a:pt x="384" y="324"/>
                        </a:lnTo>
                        <a:lnTo>
                          <a:pt x="367" y="337"/>
                        </a:lnTo>
                        <a:lnTo>
                          <a:pt x="352" y="352"/>
                        </a:lnTo>
                        <a:lnTo>
                          <a:pt x="337" y="367"/>
                        </a:lnTo>
                        <a:lnTo>
                          <a:pt x="324" y="384"/>
                        </a:lnTo>
                        <a:lnTo>
                          <a:pt x="313" y="402"/>
                        </a:lnTo>
                        <a:lnTo>
                          <a:pt x="304" y="423"/>
                        </a:lnTo>
                        <a:lnTo>
                          <a:pt x="296" y="443"/>
                        </a:lnTo>
                        <a:lnTo>
                          <a:pt x="291" y="463"/>
                        </a:lnTo>
                        <a:lnTo>
                          <a:pt x="288" y="486"/>
                        </a:lnTo>
                        <a:lnTo>
                          <a:pt x="287" y="509"/>
                        </a:lnTo>
                        <a:lnTo>
                          <a:pt x="287" y="509"/>
                        </a:lnTo>
                        <a:lnTo>
                          <a:pt x="287" y="515"/>
                        </a:lnTo>
                        <a:lnTo>
                          <a:pt x="289" y="521"/>
                        </a:lnTo>
                        <a:lnTo>
                          <a:pt x="292" y="527"/>
                        </a:lnTo>
                        <a:lnTo>
                          <a:pt x="295" y="531"/>
                        </a:lnTo>
                        <a:lnTo>
                          <a:pt x="300" y="535"/>
                        </a:lnTo>
                        <a:lnTo>
                          <a:pt x="306" y="539"/>
                        </a:lnTo>
                        <a:lnTo>
                          <a:pt x="311" y="540"/>
                        </a:lnTo>
                        <a:lnTo>
                          <a:pt x="318" y="541"/>
                        </a:lnTo>
                        <a:lnTo>
                          <a:pt x="318" y="541"/>
                        </a:lnTo>
                        <a:lnTo>
                          <a:pt x="324" y="540"/>
                        </a:lnTo>
                        <a:lnTo>
                          <a:pt x="331" y="539"/>
                        </a:lnTo>
                        <a:lnTo>
                          <a:pt x="336" y="535"/>
                        </a:lnTo>
                        <a:lnTo>
                          <a:pt x="340" y="531"/>
                        </a:lnTo>
                        <a:lnTo>
                          <a:pt x="344" y="527"/>
                        </a:lnTo>
                        <a:lnTo>
                          <a:pt x="348" y="521"/>
                        </a:lnTo>
                        <a:lnTo>
                          <a:pt x="349" y="515"/>
                        </a:lnTo>
                        <a:lnTo>
                          <a:pt x="350" y="509"/>
                        </a:lnTo>
                        <a:lnTo>
                          <a:pt x="350" y="509"/>
                        </a:lnTo>
                        <a:lnTo>
                          <a:pt x="351" y="492"/>
                        </a:lnTo>
                        <a:lnTo>
                          <a:pt x="353" y="476"/>
                        </a:lnTo>
                        <a:lnTo>
                          <a:pt x="357" y="461"/>
                        </a:lnTo>
                        <a:lnTo>
                          <a:pt x="363" y="447"/>
                        </a:lnTo>
                        <a:lnTo>
                          <a:pt x="369" y="433"/>
                        </a:lnTo>
                        <a:lnTo>
                          <a:pt x="377" y="420"/>
                        </a:lnTo>
                        <a:lnTo>
                          <a:pt x="386" y="408"/>
                        </a:lnTo>
                        <a:lnTo>
                          <a:pt x="397" y="396"/>
                        </a:lnTo>
                        <a:lnTo>
                          <a:pt x="408" y="386"/>
                        </a:lnTo>
                        <a:lnTo>
                          <a:pt x="420" y="377"/>
                        </a:lnTo>
                        <a:lnTo>
                          <a:pt x="434" y="369"/>
                        </a:lnTo>
                        <a:lnTo>
                          <a:pt x="447" y="363"/>
                        </a:lnTo>
                        <a:lnTo>
                          <a:pt x="461" y="357"/>
                        </a:lnTo>
                        <a:lnTo>
                          <a:pt x="476" y="353"/>
                        </a:lnTo>
                        <a:lnTo>
                          <a:pt x="493" y="351"/>
                        </a:lnTo>
                        <a:lnTo>
                          <a:pt x="509" y="350"/>
                        </a:lnTo>
                        <a:lnTo>
                          <a:pt x="509" y="350"/>
                        </a:lnTo>
                        <a:lnTo>
                          <a:pt x="515" y="349"/>
                        </a:lnTo>
                        <a:lnTo>
                          <a:pt x="522" y="348"/>
                        </a:lnTo>
                        <a:lnTo>
                          <a:pt x="527" y="344"/>
                        </a:lnTo>
                        <a:lnTo>
                          <a:pt x="531" y="340"/>
                        </a:lnTo>
                        <a:lnTo>
                          <a:pt x="535" y="336"/>
                        </a:lnTo>
                        <a:lnTo>
                          <a:pt x="539" y="330"/>
                        </a:lnTo>
                        <a:lnTo>
                          <a:pt x="540" y="324"/>
                        </a:lnTo>
                        <a:lnTo>
                          <a:pt x="541" y="318"/>
                        </a:lnTo>
                        <a:lnTo>
                          <a:pt x="541" y="318"/>
                        </a:lnTo>
                        <a:close/>
                        <a:moveTo>
                          <a:pt x="700" y="477"/>
                        </a:moveTo>
                        <a:lnTo>
                          <a:pt x="700" y="477"/>
                        </a:lnTo>
                        <a:lnTo>
                          <a:pt x="693" y="477"/>
                        </a:lnTo>
                        <a:lnTo>
                          <a:pt x="688" y="480"/>
                        </a:lnTo>
                        <a:lnTo>
                          <a:pt x="682" y="483"/>
                        </a:lnTo>
                        <a:lnTo>
                          <a:pt x="677" y="486"/>
                        </a:lnTo>
                        <a:lnTo>
                          <a:pt x="674" y="491"/>
                        </a:lnTo>
                        <a:lnTo>
                          <a:pt x="671" y="497"/>
                        </a:lnTo>
                        <a:lnTo>
                          <a:pt x="669" y="502"/>
                        </a:lnTo>
                        <a:lnTo>
                          <a:pt x="667" y="509"/>
                        </a:lnTo>
                        <a:lnTo>
                          <a:pt x="667" y="509"/>
                        </a:lnTo>
                        <a:lnTo>
                          <a:pt x="667" y="525"/>
                        </a:lnTo>
                        <a:lnTo>
                          <a:pt x="664" y="541"/>
                        </a:lnTo>
                        <a:lnTo>
                          <a:pt x="661" y="556"/>
                        </a:lnTo>
                        <a:lnTo>
                          <a:pt x="656" y="571"/>
                        </a:lnTo>
                        <a:lnTo>
                          <a:pt x="649" y="585"/>
                        </a:lnTo>
                        <a:lnTo>
                          <a:pt x="641" y="598"/>
                        </a:lnTo>
                        <a:lnTo>
                          <a:pt x="632" y="609"/>
                        </a:lnTo>
                        <a:lnTo>
                          <a:pt x="621" y="621"/>
                        </a:lnTo>
                        <a:lnTo>
                          <a:pt x="609" y="632"/>
                        </a:lnTo>
                        <a:lnTo>
                          <a:pt x="598" y="641"/>
                        </a:lnTo>
                        <a:lnTo>
                          <a:pt x="585" y="649"/>
                        </a:lnTo>
                        <a:lnTo>
                          <a:pt x="571" y="656"/>
                        </a:lnTo>
                        <a:lnTo>
                          <a:pt x="556" y="661"/>
                        </a:lnTo>
                        <a:lnTo>
                          <a:pt x="541" y="664"/>
                        </a:lnTo>
                        <a:lnTo>
                          <a:pt x="525" y="667"/>
                        </a:lnTo>
                        <a:lnTo>
                          <a:pt x="509" y="667"/>
                        </a:lnTo>
                        <a:lnTo>
                          <a:pt x="509" y="667"/>
                        </a:lnTo>
                        <a:lnTo>
                          <a:pt x="502" y="668"/>
                        </a:lnTo>
                        <a:lnTo>
                          <a:pt x="497" y="671"/>
                        </a:lnTo>
                        <a:lnTo>
                          <a:pt x="491" y="674"/>
                        </a:lnTo>
                        <a:lnTo>
                          <a:pt x="486" y="677"/>
                        </a:lnTo>
                        <a:lnTo>
                          <a:pt x="483" y="682"/>
                        </a:lnTo>
                        <a:lnTo>
                          <a:pt x="480" y="688"/>
                        </a:lnTo>
                        <a:lnTo>
                          <a:pt x="478" y="693"/>
                        </a:lnTo>
                        <a:lnTo>
                          <a:pt x="478" y="700"/>
                        </a:lnTo>
                        <a:lnTo>
                          <a:pt x="478" y="700"/>
                        </a:lnTo>
                        <a:lnTo>
                          <a:pt x="478" y="706"/>
                        </a:lnTo>
                        <a:lnTo>
                          <a:pt x="480" y="712"/>
                        </a:lnTo>
                        <a:lnTo>
                          <a:pt x="483" y="718"/>
                        </a:lnTo>
                        <a:lnTo>
                          <a:pt x="486" y="722"/>
                        </a:lnTo>
                        <a:lnTo>
                          <a:pt x="491" y="726"/>
                        </a:lnTo>
                        <a:lnTo>
                          <a:pt x="497" y="729"/>
                        </a:lnTo>
                        <a:lnTo>
                          <a:pt x="502" y="731"/>
                        </a:lnTo>
                        <a:lnTo>
                          <a:pt x="509" y="732"/>
                        </a:lnTo>
                        <a:lnTo>
                          <a:pt x="509" y="732"/>
                        </a:lnTo>
                        <a:lnTo>
                          <a:pt x="531" y="731"/>
                        </a:lnTo>
                        <a:lnTo>
                          <a:pt x="554" y="727"/>
                        </a:lnTo>
                        <a:lnTo>
                          <a:pt x="575" y="721"/>
                        </a:lnTo>
                        <a:lnTo>
                          <a:pt x="596" y="713"/>
                        </a:lnTo>
                        <a:lnTo>
                          <a:pt x="615" y="705"/>
                        </a:lnTo>
                        <a:lnTo>
                          <a:pt x="633" y="693"/>
                        </a:lnTo>
                        <a:lnTo>
                          <a:pt x="650" y="680"/>
                        </a:lnTo>
                        <a:lnTo>
                          <a:pt x="666" y="666"/>
                        </a:lnTo>
                        <a:lnTo>
                          <a:pt x="680" y="650"/>
                        </a:lnTo>
                        <a:lnTo>
                          <a:pt x="693" y="633"/>
                        </a:lnTo>
                        <a:lnTo>
                          <a:pt x="705" y="615"/>
                        </a:lnTo>
                        <a:lnTo>
                          <a:pt x="714" y="595"/>
                        </a:lnTo>
                        <a:lnTo>
                          <a:pt x="721" y="575"/>
                        </a:lnTo>
                        <a:lnTo>
                          <a:pt x="728" y="554"/>
                        </a:lnTo>
                        <a:lnTo>
                          <a:pt x="731" y="531"/>
                        </a:lnTo>
                        <a:lnTo>
                          <a:pt x="732" y="509"/>
                        </a:lnTo>
                        <a:lnTo>
                          <a:pt x="732" y="509"/>
                        </a:lnTo>
                        <a:lnTo>
                          <a:pt x="731" y="502"/>
                        </a:lnTo>
                        <a:lnTo>
                          <a:pt x="729" y="497"/>
                        </a:lnTo>
                        <a:lnTo>
                          <a:pt x="726" y="491"/>
                        </a:lnTo>
                        <a:lnTo>
                          <a:pt x="722" y="486"/>
                        </a:lnTo>
                        <a:lnTo>
                          <a:pt x="718" y="483"/>
                        </a:lnTo>
                        <a:lnTo>
                          <a:pt x="712" y="480"/>
                        </a:lnTo>
                        <a:lnTo>
                          <a:pt x="706" y="477"/>
                        </a:lnTo>
                        <a:lnTo>
                          <a:pt x="700" y="477"/>
                        </a:lnTo>
                        <a:lnTo>
                          <a:pt x="700" y="477"/>
                        </a:lnTo>
                        <a:close/>
                      </a:path>
                    </a:pathLst>
                  </a:custGeom>
                  <a:solidFill>
                    <a:srgbClr val="ABA839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BD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82" name="Группа 81">
                <a:extLst>
                  <a:ext uri="{FF2B5EF4-FFF2-40B4-BE49-F238E27FC236}">
                    <a16:creationId xmlns:a16="http://schemas.microsoft.com/office/drawing/2014/main" id="{F9C46B67-3A30-4606-A64F-1D2898F3D93A}"/>
                  </a:ext>
                </a:extLst>
              </p:cNvPr>
              <p:cNvGrpSpPr/>
              <p:nvPr/>
            </p:nvGrpSpPr>
            <p:grpSpPr>
              <a:xfrm>
                <a:off x="3561958" y="1043342"/>
                <a:ext cx="4302090" cy="561129"/>
                <a:chOff x="3553299" y="912681"/>
                <a:chExt cx="4302090" cy="561129"/>
              </a:xfrm>
            </p:grpSpPr>
            <p:sp>
              <p:nvSpPr>
                <p:cNvPr id="9" name="Прямоугольник: скругленные углы 8">
                  <a:extLst>
                    <a:ext uri="{FF2B5EF4-FFF2-40B4-BE49-F238E27FC236}">
                      <a16:creationId xmlns:a16="http://schemas.microsoft.com/office/drawing/2014/main" id="{D44146AB-2466-4761-9410-9665D4076417}"/>
                    </a:ext>
                  </a:extLst>
                </p:cNvPr>
                <p:cNvSpPr/>
                <p:nvPr/>
              </p:nvSpPr>
              <p:spPr>
                <a:xfrm>
                  <a:off x="3553299" y="912681"/>
                  <a:ext cx="4115184" cy="561129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ctr"/>
                  <a:r>
                    <a:rPr lang="ru-RU" sz="1200" dirty="0">
                      <a:solidFill>
                        <a:schemeClr val="tx1"/>
                      </a:solidFill>
                      <a:latin typeface="+mj-lt"/>
                    </a:rPr>
                    <a:t>Обеспечение обороноспособности и безопасности российской экономики</a:t>
                  </a:r>
                </a:p>
              </p:txBody>
            </p:sp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BA1A8831-A678-4D49-A9FF-7EE77D7091E8}"/>
                    </a:ext>
                  </a:extLst>
                </p:cNvPr>
                <p:cNvGrpSpPr/>
                <p:nvPr/>
              </p:nvGrpSpPr>
              <p:grpSpPr>
                <a:xfrm>
                  <a:off x="7728583" y="946564"/>
                  <a:ext cx="126806" cy="292388"/>
                  <a:chOff x="7522554" y="2155555"/>
                  <a:chExt cx="677098" cy="1561824"/>
                </a:xfrm>
              </p:grpSpPr>
              <p:sp>
                <p:nvSpPr>
                  <p:cNvPr id="63" name="Стрелка: шеврон 62">
                    <a:extLst>
                      <a:ext uri="{FF2B5EF4-FFF2-40B4-BE49-F238E27FC236}">
                        <a16:creationId xmlns:a16="http://schemas.microsoft.com/office/drawing/2014/main" id="{B800D5DD-51F2-45A4-87A7-862CD0CAF1BF}"/>
                      </a:ext>
                    </a:extLst>
                  </p:cNvPr>
                  <p:cNvSpPr/>
                  <p:nvPr/>
                </p:nvSpPr>
                <p:spPr>
                  <a:xfrm>
                    <a:off x="7725652" y="2155555"/>
                    <a:ext cx="474000" cy="2691319"/>
                  </a:xfrm>
                  <a:prstGeom prst="chevron">
                    <a:avLst>
                      <a:gd name="adj" fmla="val 7505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endParaRPr lang="ru-RU" sz="13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" name="Стрелка: шеврон 63">
                    <a:extLst>
                      <a:ext uri="{FF2B5EF4-FFF2-40B4-BE49-F238E27FC236}">
                        <a16:creationId xmlns:a16="http://schemas.microsoft.com/office/drawing/2014/main" id="{59DF4F05-18B4-4AFC-8D5A-B121030D6D70}"/>
                      </a:ext>
                    </a:extLst>
                  </p:cNvPr>
                  <p:cNvSpPr/>
                  <p:nvPr/>
                </p:nvSpPr>
                <p:spPr>
                  <a:xfrm>
                    <a:off x="7522554" y="2155555"/>
                    <a:ext cx="474000" cy="2691319"/>
                  </a:xfrm>
                  <a:prstGeom prst="chevron">
                    <a:avLst>
                      <a:gd name="adj" fmla="val 7505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endParaRPr lang="ru-RU" sz="13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0B7F8D73-C3DD-4746-80B3-9B668E1A7DF0}"/>
                  </a:ext>
                </a:extLst>
              </p:cNvPr>
              <p:cNvGrpSpPr/>
              <p:nvPr/>
            </p:nvGrpSpPr>
            <p:grpSpPr>
              <a:xfrm>
                <a:off x="3561336" y="2252760"/>
                <a:ext cx="4306244" cy="561129"/>
                <a:chOff x="3561338" y="2191908"/>
                <a:chExt cx="4306244" cy="561129"/>
              </a:xfrm>
            </p:grpSpPr>
            <p:sp>
              <p:nvSpPr>
                <p:cNvPr id="8" name="Прямоугольник: скругленные углы 7">
                  <a:extLst>
                    <a:ext uri="{FF2B5EF4-FFF2-40B4-BE49-F238E27FC236}">
                      <a16:creationId xmlns:a16="http://schemas.microsoft.com/office/drawing/2014/main" id="{57A690A2-A668-4F38-A4F7-68FD0859AB2D}"/>
                    </a:ext>
                  </a:extLst>
                </p:cNvPr>
                <p:cNvSpPr/>
                <p:nvPr/>
              </p:nvSpPr>
              <p:spPr>
                <a:xfrm>
                  <a:off x="3561338" y="2191908"/>
                  <a:ext cx="4115806" cy="561129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ctr"/>
                  <a:r>
                    <a:rPr lang="ru-RU" sz="1200" dirty="0">
                      <a:solidFill>
                        <a:schemeClr val="tx1"/>
                      </a:solidFill>
                      <a:latin typeface="+mj-lt"/>
                    </a:rPr>
                    <a:t>Разработка и проектирование химических технологий и производств для новой экономики</a:t>
                  </a:r>
                </a:p>
              </p:txBody>
            </p:sp>
            <p:grpSp>
              <p:nvGrpSpPr>
                <p:cNvPr id="66" name="Группа 65">
                  <a:extLst>
                    <a:ext uri="{FF2B5EF4-FFF2-40B4-BE49-F238E27FC236}">
                      <a16:creationId xmlns:a16="http://schemas.microsoft.com/office/drawing/2014/main" id="{AA5336BA-65B4-412A-B257-FD456FE141CF}"/>
                    </a:ext>
                  </a:extLst>
                </p:cNvPr>
                <p:cNvGrpSpPr/>
                <p:nvPr/>
              </p:nvGrpSpPr>
              <p:grpSpPr>
                <a:xfrm>
                  <a:off x="7740776" y="2203163"/>
                  <a:ext cx="126806" cy="292388"/>
                  <a:chOff x="7522554" y="2155555"/>
                  <a:chExt cx="677098" cy="1561824"/>
                </a:xfrm>
              </p:grpSpPr>
              <p:sp>
                <p:nvSpPr>
                  <p:cNvPr id="67" name="Стрелка: шеврон 66">
                    <a:extLst>
                      <a:ext uri="{FF2B5EF4-FFF2-40B4-BE49-F238E27FC236}">
                        <a16:creationId xmlns:a16="http://schemas.microsoft.com/office/drawing/2014/main" id="{B211D413-3442-423E-BCD9-95B48B6BACC9}"/>
                      </a:ext>
                    </a:extLst>
                  </p:cNvPr>
                  <p:cNvSpPr/>
                  <p:nvPr/>
                </p:nvSpPr>
                <p:spPr>
                  <a:xfrm>
                    <a:off x="7725652" y="2155555"/>
                    <a:ext cx="474000" cy="2691319"/>
                  </a:xfrm>
                  <a:prstGeom prst="chevron">
                    <a:avLst>
                      <a:gd name="adj" fmla="val 7505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endParaRPr lang="ru-RU" sz="13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Стрелка: шеврон 67">
                    <a:extLst>
                      <a:ext uri="{FF2B5EF4-FFF2-40B4-BE49-F238E27FC236}">
                        <a16:creationId xmlns:a16="http://schemas.microsoft.com/office/drawing/2014/main" id="{CE58D1F7-9D52-45B0-B90B-909B9640449D}"/>
                      </a:ext>
                    </a:extLst>
                  </p:cNvPr>
                  <p:cNvSpPr/>
                  <p:nvPr/>
                </p:nvSpPr>
                <p:spPr>
                  <a:xfrm>
                    <a:off x="7522554" y="2155555"/>
                    <a:ext cx="474000" cy="2691319"/>
                  </a:xfrm>
                  <a:prstGeom prst="chevron">
                    <a:avLst>
                      <a:gd name="adj" fmla="val 7505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endParaRPr lang="ru-RU" sz="13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84" name="Группа 83">
                <a:extLst>
                  <a:ext uri="{FF2B5EF4-FFF2-40B4-BE49-F238E27FC236}">
                    <a16:creationId xmlns:a16="http://schemas.microsoft.com/office/drawing/2014/main" id="{F5891776-4B68-4641-A493-EABA904FB824}"/>
                  </a:ext>
                </a:extLst>
              </p:cNvPr>
              <p:cNvGrpSpPr/>
              <p:nvPr/>
            </p:nvGrpSpPr>
            <p:grpSpPr>
              <a:xfrm>
                <a:off x="3561338" y="3396286"/>
                <a:ext cx="4306244" cy="561129"/>
                <a:chOff x="3561338" y="3396286"/>
                <a:chExt cx="4306244" cy="561129"/>
              </a:xfrm>
            </p:grpSpPr>
            <p:sp>
              <p:nvSpPr>
                <p:cNvPr id="7" name="Прямоугольник: скругленные углы 6">
                  <a:extLst>
                    <a:ext uri="{FF2B5EF4-FFF2-40B4-BE49-F238E27FC236}">
                      <a16:creationId xmlns:a16="http://schemas.microsoft.com/office/drawing/2014/main" id="{3FFF3982-30BB-460F-AE98-511CA71C64D4}"/>
                    </a:ext>
                  </a:extLst>
                </p:cNvPr>
                <p:cNvSpPr/>
                <p:nvPr/>
              </p:nvSpPr>
              <p:spPr>
                <a:xfrm>
                  <a:off x="3561338" y="3396286"/>
                  <a:ext cx="4115804" cy="561129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ctr"/>
                  <a:r>
                    <a:rPr lang="ru-RU" sz="1200" dirty="0" err="1">
                      <a:solidFill>
                        <a:schemeClr val="tx1"/>
                      </a:solidFill>
                      <a:latin typeface="+mj-lt"/>
                    </a:rPr>
                    <a:t>Фронтирные</a:t>
                  </a:r>
                  <a:r>
                    <a:rPr lang="ru-RU" sz="1200" dirty="0">
                      <a:solidFill>
                        <a:schemeClr val="tx1"/>
                      </a:solidFill>
                      <a:latin typeface="+mj-lt"/>
                    </a:rPr>
                    <a:t> исследования в области новых материалов, химических и сопутствующих технологий</a:t>
                  </a:r>
                </a:p>
              </p:txBody>
            </p:sp>
            <p:grpSp>
              <p:nvGrpSpPr>
                <p:cNvPr id="69" name="Группа 68">
                  <a:extLst>
                    <a:ext uri="{FF2B5EF4-FFF2-40B4-BE49-F238E27FC236}">
                      <a16:creationId xmlns:a16="http://schemas.microsoft.com/office/drawing/2014/main" id="{741947E6-4EEF-4F64-BB2B-3DBDF577C87E}"/>
                    </a:ext>
                  </a:extLst>
                </p:cNvPr>
                <p:cNvGrpSpPr/>
                <p:nvPr/>
              </p:nvGrpSpPr>
              <p:grpSpPr>
                <a:xfrm>
                  <a:off x="7740776" y="3409746"/>
                  <a:ext cx="126806" cy="292388"/>
                  <a:chOff x="7522554" y="2155555"/>
                  <a:chExt cx="677098" cy="1561824"/>
                </a:xfrm>
              </p:grpSpPr>
              <p:sp>
                <p:nvSpPr>
                  <p:cNvPr id="70" name="Стрелка: шеврон 69">
                    <a:extLst>
                      <a:ext uri="{FF2B5EF4-FFF2-40B4-BE49-F238E27FC236}">
                        <a16:creationId xmlns:a16="http://schemas.microsoft.com/office/drawing/2014/main" id="{2ED16D34-0298-4E3A-A6DF-2BC2A8CD0770}"/>
                      </a:ext>
                    </a:extLst>
                  </p:cNvPr>
                  <p:cNvSpPr/>
                  <p:nvPr/>
                </p:nvSpPr>
                <p:spPr>
                  <a:xfrm>
                    <a:off x="7725652" y="2155555"/>
                    <a:ext cx="474000" cy="2691319"/>
                  </a:xfrm>
                  <a:prstGeom prst="chevron">
                    <a:avLst>
                      <a:gd name="adj" fmla="val 7505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endParaRPr lang="ru-RU" sz="13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Стрелка: шеврон 70">
                    <a:extLst>
                      <a:ext uri="{FF2B5EF4-FFF2-40B4-BE49-F238E27FC236}">
                        <a16:creationId xmlns:a16="http://schemas.microsoft.com/office/drawing/2014/main" id="{87E07BFA-B265-4809-A3E3-E88DAE19E9BC}"/>
                      </a:ext>
                    </a:extLst>
                  </p:cNvPr>
                  <p:cNvSpPr/>
                  <p:nvPr/>
                </p:nvSpPr>
                <p:spPr>
                  <a:xfrm>
                    <a:off x="7522554" y="2155555"/>
                    <a:ext cx="474000" cy="2691319"/>
                  </a:xfrm>
                  <a:prstGeom prst="chevron">
                    <a:avLst>
                      <a:gd name="adj" fmla="val 7505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endParaRPr lang="ru-RU" sz="13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85" name="Группа 84">
                <a:extLst>
                  <a:ext uri="{FF2B5EF4-FFF2-40B4-BE49-F238E27FC236}">
                    <a16:creationId xmlns:a16="http://schemas.microsoft.com/office/drawing/2014/main" id="{0D8B40EB-A753-48AE-9412-CE3B9083BF52}"/>
                  </a:ext>
                </a:extLst>
              </p:cNvPr>
              <p:cNvGrpSpPr/>
              <p:nvPr/>
            </p:nvGrpSpPr>
            <p:grpSpPr>
              <a:xfrm>
                <a:off x="3561336" y="4535892"/>
                <a:ext cx="4294053" cy="653817"/>
                <a:chOff x="3561336" y="4535892"/>
                <a:chExt cx="4294053" cy="653817"/>
              </a:xfrm>
            </p:grpSpPr>
            <p:sp>
              <p:nvSpPr>
                <p:cNvPr id="6" name="Прямоугольник: скругленные углы 5">
                  <a:extLst>
                    <a:ext uri="{FF2B5EF4-FFF2-40B4-BE49-F238E27FC236}">
                      <a16:creationId xmlns:a16="http://schemas.microsoft.com/office/drawing/2014/main" id="{C4702E5F-3CD6-48F4-9707-5312BBFCBBF1}"/>
                    </a:ext>
                  </a:extLst>
                </p:cNvPr>
                <p:cNvSpPr/>
                <p:nvPr/>
              </p:nvSpPr>
              <p:spPr>
                <a:xfrm>
                  <a:off x="3561336" y="4628581"/>
                  <a:ext cx="4115806" cy="561128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ctr"/>
                  <a:r>
                    <a:rPr lang="ru-RU" sz="1200" dirty="0">
                      <a:solidFill>
                        <a:schemeClr val="tx1"/>
                      </a:solidFill>
                      <a:latin typeface="+mj-lt"/>
                    </a:rPr>
                    <a:t>Технологическая элита</a:t>
                  </a:r>
                </a:p>
              </p:txBody>
            </p:sp>
            <p:grpSp>
              <p:nvGrpSpPr>
                <p:cNvPr id="72" name="Группа 71">
                  <a:extLst>
                    <a:ext uri="{FF2B5EF4-FFF2-40B4-BE49-F238E27FC236}">
                      <a16:creationId xmlns:a16="http://schemas.microsoft.com/office/drawing/2014/main" id="{8B1759DD-6875-40FB-A031-D9F75F341755}"/>
                    </a:ext>
                  </a:extLst>
                </p:cNvPr>
                <p:cNvGrpSpPr/>
                <p:nvPr/>
              </p:nvGrpSpPr>
              <p:grpSpPr>
                <a:xfrm>
                  <a:off x="7728583" y="4535892"/>
                  <a:ext cx="126806" cy="292388"/>
                  <a:chOff x="7522554" y="2155555"/>
                  <a:chExt cx="677098" cy="1561824"/>
                </a:xfrm>
              </p:grpSpPr>
              <p:sp>
                <p:nvSpPr>
                  <p:cNvPr id="73" name="Стрелка: шеврон 72">
                    <a:extLst>
                      <a:ext uri="{FF2B5EF4-FFF2-40B4-BE49-F238E27FC236}">
                        <a16:creationId xmlns:a16="http://schemas.microsoft.com/office/drawing/2014/main" id="{F5CFD481-168C-4E79-B025-753262282E70}"/>
                      </a:ext>
                    </a:extLst>
                  </p:cNvPr>
                  <p:cNvSpPr/>
                  <p:nvPr/>
                </p:nvSpPr>
                <p:spPr>
                  <a:xfrm>
                    <a:off x="7725652" y="2155555"/>
                    <a:ext cx="474000" cy="2691319"/>
                  </a:xfrm>
                  <a:prstGeom prst="chevron">
                    <a:avLst>
                      <a:gd name="adj" fmla="val 7505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endParaRPr lang="ru-RU" sz="13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4" name="Стрелка: шеврон 73">
                    <a:extLst>
                      <a:ext uri="{FF2B5EF4-FFF2-40B4-BE49-F238E27FC236}">
                        <a16:creationId xmlns:a16="http://schemas.microsoft.com/office/drawing/2014/main" id="{6332C277-9709-4E65-9FBD-AB69F4577531}"/>
                      </a:ext>
                    </a:extLst>
                  </p:cNvPr>
                  <p:cNvSpPr/>
                  <p:nvPr/>
                </p:nvSpPr>
                <p:spPr>
                  <a:xfrm>
                    <a:off x="7522554" y="2155555"/>
                    <a:ext cx="474000" cy="2691319"/>
                  </a:xfrm>
                  <a:prstGeom prst="chevron">
                    <a:avLst>
                      <a:gd name="adj" fmla="val 7505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endParaRPr lang="ru-RU" sz="13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86" name="Группа 85">
                <a:extLst>
                  <a:ext uri="{FF2B5EF4-FFF2-40B4-BE49-F238E27FC236}">
                    <a16:creationId xmlns:a16="http://schemas.microsoft.com/office/drawing/2014/main" id="{AF9A1C26-4C7E-4001-BC7D-DEAA3EF2EFB7}"/>
                  </a:ext>
                </a:extLst>
              </p:cNvPr>
              <p:cNvGrpSpPr/>
              <p:nvPr/>
            </p:nvGrpSpPr>
            <p:grpSpPr>
              <a:xfrm>
                <a:off x="3553297" y="5746431"/>
                <a:ext cx="4310751" cy="653818"/>
                <a:chOff x="3553297" y="5746431"/>
                <a:chExt cx="4310751" cy="653818"/>
              </a:xfrm>
            </p:grpSpPr>
            <p:sp>
              <p:nvSpPr>
                <p:cNvPr id="10" name="Прямоугольник: скругленные углы 9">
                  <a:extLst>
                    <a:ext uri="{FF2B5EF4-FFF2-40B4-BE49-F238E27FC236}">
                      <a16:creationId xmlns:a16="http://schemas.microsoft.com/office/drawing/2014/main" id="{A2B38E95-9911-48B1-B3B3-E66B201862DB}"/>
                    </a:ext>
                  </a:extLst>
                </p:cNvPr>
                <p:cNvSpPr/>
                <p:nvPr/>
              </p:nvSpPr>
              <p:spPr>
                <a:xfrm>
                  <a:off x="3553297" y="5839121"/>
                  <a:ext cx="4123843" cy="561128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ctr"/>
                  <a:r>
                    <a:rPr lang="ru-RU" sz="1200" dirty="0">
                      <a:solidFill>
                        <a:schemeClr val="tx1"/>
                      </a:solidFill>
                      <a:latin typeface="+mj-lt"/>
                    </a:rPr>
                    <a:t>Цифровая химия</a:t>
                  </a:r>
                </a:p>
              </p:txBody>
            </p:sp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4BA28B71-95BE-40B9-8088-2F381567FA2B}"/>
                    </a:ext>
                  </a:extLst>
                </p:cNvPr>
                <p:cNvGrpSpPr/>
                <p:nvPr/>
              </p:nvGrpSpPr>
              <p:grpSpPr>
                <a:xfrm>
                  <a:off x="7737242" y="5746431"/>
                  <a:ext cx="126806" cy="292388"/>
                  <a:chOff x="7522554" y="2155555"/>
                  <a:chExt cx="677098" cy="1561824"/>
                </a:xfrm>
              </p:grpSpPr>
              <p:sp>
                <p:nvSpPr>
                  <p:cNvPr id="80" name="Стрелка: шеврон 79">
                    <a:extLst>
                      <a:ext uri="{FF2B5EF4-FFF2-40B4-BE49-F238E27FC236}">
                        <a16:creationId xmlns:a16="http://schemas.microsoft.com/office/drawing/2014/main" id="{D567295F-4B06-4E5C-AA75-6EDCFDDC65B0}"/>
                      </a:ext>
                    </a:extLst>
                  </p:cNvPr>
                  <p:cNvSpPr/>
                  <p:nvPr/>
                </p:nvSpPr>
                <p:spPr>
                  <a:xfrm>
                    <a:off x="7725652" y="2155555"/>
                    <a:ext cx="474000" cy="2691319"/>
                  </a:xfrm>
                  <a:prstGeom prst="chevron">
                    <a:avLst>
                      <a:gd name="adj" fmla="val 7505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endParaRPr lang="ru-RU" sz="13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Стрелка: шеврон 80">
                    <a:extLst>
                      <a:ext uri="{FF2B5EF4-FFF2-40B4-BE49-F238E27FC236}">
                        <a16:creationId xmlns:a16="http://schemas.microsoft.com/office/drawing/2014/main" id="{02E8D7C4-BA4C-4081-A916-8AD77A7C6424}"/>
                      </a:ext>
                    </a:extLst>
                  </p:cNvPr>
                  <p:cNvSpPr/>
                  <p:nvPr/>
                </p:nvSpPr>
                <p:spPr>
                  <a:xfrm>
                    <a:off x="7522554" y="2155555"/>
                    <a:ext cx="474000" cy="2691319"/>
                  </a:xfrm>
                  <a:prstGeom prst="chevron">
                    <a:avLst>
                      <a:gd name="adj" fmla="val 7505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endParaRPr lang="ru-RU" sz="13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60" name="Полилиния: фигура 99">
                <a:extLst>
                  <a:ext uri="{FF2B5EF4-FFF2-40B4-BE49-F238E27FC236}">
                    <a16:creationId xmlns:a16="http://schemas.microsoft.com/office/drawing/2014/main" id="{853F5780-7148-4E8B-BE35-D7E1E1971385}"/>
                  </a:ext>
                </a:extLst>
              </p:cNvPr>
              <p:cNvSpPr/>
              <p:nvPr/>
            </p:nvSpPr>
            <p:spPr>
              <a:xfrm flipH="1">
                <a:off x="1269252" y="1198036"/>
                <a:ext cx="1578609" cy="1757035"/>
              </a:xfrm>
              <a:custGeom>
                <a:avLst/>
                <a:gdLst>
                  <a:gd name="connsiteX0" fmla="*/ 0 w 912159"/>
                  <a:gd name="connsiteY0" fmla="*/ 396789 h 793578"/>
                  <a:gd name="connsiteX1" fmla="*/ 198395 w 912159"/>
                  <a:gd name="connsiteY1" fmla="*/ 0 h 793578"/>
                  <a:gd name="connsiteX2" fmla="*/ 713765 w 912159"/>
                  <a:gd name="connsiteY2" fmla="*/ 0 h 793578"/>
                  <a:gd name="connsiteX3" fmla="*/ 912159 w 912159"/>
                  <a:gd name="connsiteY3" fmla="*/ 396789 h 793578"/>
                  <a:gd name="connsiteX4" fmla="*/ 713765 w 912159"/>
                  <a:gd name="connsiteY4" fmla="*/ 793578 h 793578"/>
                  <a:gd name="connsiteX5" fmla="*/ 198395 w 912159"/>
                  <a:gd name="connsiteY5" fmla="*/ 793578 h 793578"/>
                  <a:gd name="connsiteX6" fmla="*/ 0 w 912159"/>
                  <a:gd name="connsiteY6" fmla="*/ 396789 h 793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2159" h="793578">
                    <a:moveTo>
                      <a:pt x="456079" y="0"/>
                    </a:moveTo>
                    <a:lnTo>
                      <a:pt x="912158" y="172604"/>
                    </a:lnTo>
                    <a:lnTo>
                      <a:pt x="912158" y="620975"/>
                    </a:lnTo>
                    <a:lnTo>
                      <a:pt x="456080" y="793578"/>
                    </a:lnTo>
                    <a:lnTo>
                      <a:pt x="1" y="620975"/>
                    </a:lnTo>
                    <a:lnTo>
                      <a:pt x="1" y="172604"/>
                    </a:lnTo>
                    <a:lnTo>
                      <a:pt x="456079" y="0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rgbClr val="6A5262"/>
                </a:solidFill>
              </a:ln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none" lIns="218916" tIns="237396" rIns="218917" bIns="237395" numCol="1" spcCol="1270" anchor="ctr" anchorCtr="0">
                <a:noAutofit/>
              </a:bodyPr>
              <a:lstStyle/>
              <a:p>
                <a:pPr algn="ctr"/>
                <a:r>
                  <a:rPr lang="ru-RU" sz="1500" dirty="0">
                    <a:solidFill>
                      <a:srgbClr val="ABA839"/>
                    </a:solidFill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Политики </a:t>
                </a:r>
              </a:p>
              <a:p>
                <a:pPr algn="ctr"/>
                <a:r>
                  <a:rPr lang="ru-RU" sz="1500" dirty="0">
                    <a:solidFill>
                      <a:srgbClr val="ABA839"/>
                    </a:solidFill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внутренней</a:t>
                </a:r>
              </a:p>
              <a:p>
                <a:pPr algn="ctr"/>
                <a:r>
                  <a:rPr lang="ru-RU" sz="1500" dirty="0">
                    <a:solidFill>
                      <a:srgbClr val="ABA839"/>
                    </a:solidFill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 трансформации</a:t>
                </a:r>
              </a:p>
            </p:txBody>
          </p:sp>
          <p:sp>
            <p:nvSpPr>
              <p:cNvPr id="62" name="Полилиния: фигура 99">
                <a:extLst>
                  <a:ext uri="{FF2B5EF4-FFF2-40B4-BE49-F238E27FC236}">
                    <a16:creationId xmlns:a16="http://schemas.microsoft.com/office/drawing/2014/main" id="{F4DD8CAE-1ECB-46AC-94D6-CF53E6690180}"/>
                  </a:ext>
                </a:extLst>
              </p:cNvPr>
              <p:cNvSpPr/>
              <p:nvPr/>
            </p:nvSpPr>
            <p:spPr>
              <a:xfrm flipH="1">
                <a:off x="1269252" y="4740904"/>
                <a:ext cx="1578609" cy="1757035"/>
              </a:xfrm>
              <a:custGeom>
                <a:avLst/>
                <a:gdLst>
                  <a:gd name="connsiteX0" fmla="*/ 0 w 912159"/>
                  <a:gd name="connsiteY0" fmla="*/ 396789 h 793578"/>
                  <a:gd name="connsiteX1" fmla="*/ 198395 w 912159"/>
                  <a:gd name="connsiteY1" fmla="*/ 0 h 793578"/>
                  <a:gd name="connsiteX2" fmla="*/ 713765 w 912159"/>
                  <a:gd name="connsiteY2" fmla="*/ 0 h 793578"/>
                  <a:gd name="connsiteX3" fmla="*/ 912159 w 912159"/>
                  <a:gd name="connsiteY3" fmla="*/ 396789 h 793578"/>
                  <a:gd name="connsiteX4" fmla="*/ 713765 w 912159"/>
                  <a:gd name="connsiteY4" fmla="*/ 793578 h 793578"/>
                  <a:gd name="connsiteX5" fmla="*/ 198395 w 912159"/>
                  <a:gd name="connsiteY5" fmla="*/ 793578 h 793578"/>
                  <a:gd name="connsiteX6" fmla="*/ 0 w 912159"/>
                  <a:gd name="connsiteY6" fmla="*/ 396789 h 793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2159" h="793578">
                    <a:moveTo>
                      <a:pt x="456079" y="0"/>
                    </a:moveTo>
                    <a:lnTo>
                      <a:pt x="912158" y="172604"/>
                    </a:lnTo>
                    <a:lnTo>
                      <a:pt x="912158" y="620975"/>
                    </a:lnTo>
                    <a:lnTo>
                      <a:pt x="456080" y="793578"/>
                    </a:lnTo>
                    <a:lnTo>
                      <a:pt x="1" y="620975"/>
                    </a:lnTo>
                    <a:lnTo>
                      <a:pt x="1" y="172604"/>
                    </a:lnTo>
                    <a:lnTo>
                      <a:pt x="456079" y="0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rgbClr val="6A5262"/>
                </a:solidFill>
              </a:ln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none" lIns="218916" tIns="237396" rIns="218917" bIns="237395" numCol="1" spcCol="1270" anchor="ctr" anchorCtr="0">
                <a:noAutofit/>
              </a:bodyPr>
              <a:lstStyle/>
              <a:p>
                <a:pPr algn="ctr"/>
                <a:r>
                  <a:rPr lang="ru-RU" sz="1500" dirty="0">
                    <a:solidFill>
                      <a:srgbClr val="ABA839"/>
                    </a:solidFill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Стратегические </a:t>
                </a:r>
              </a:p>
              <a:p>
                <a:pPr algn="ctr"/>
                <a:r>
                  <a:rPr lang="ru-RU" sz="1500" dirty="0">
                    <a:solidFill>
                      <a:srgbClr val="ABA839"/>
                    </a:solidFill>
                    <a:latin typeface="+mj-lt"/>
                    <a:ea typeface="Verdana" panose="020B0604030504040204" pitchFamily="34" charset="0"/>
                    <a:cs typeface="Tahoma" panose="020B0604030504040204" pitchFamily="34" charset="0"/>
                  </a:rPr>
                  <a:t>проекты</a:t>
                </a:r>
              </a:p>
            </p:txBody>
          </p:sp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F3F10C-295B-4489-AC93-5758CD4772ED}"/>
              </a:ext>
            </a:extLst>
          </p:cNvPr>
          <p:cNvGrpSpPr/>
          <p:nvPr/>
        </p:nvGrpSpPr>
        <p:grpSpPr>
          <a:xfrm>
            <a:off x="3105259" y="1306767"/>
            <a:ext cx="337342" cy="4143877"/>
            <a:chOff x="2799081" y="1306767"/>
            <a:chExt cx="640365" cy="4143877"/>
          </a:xfrm>
        </p:grpSpPr>
        <p:cxnSp>
          <p:nvCxnSpPr>
            <p:cNvPr id="77" name="Соединитель: уступ 76">
              <a:extLst>
                <a:ext uri="{FF2B5EF4-FFF2-40B4-BE49-F238E27FC236}">
                  <a16:creationId xmlns:a16="http://schemas.microsoft.com/office/drawing/2014/main" id="{A987F4E6-C4F7-4E88-8617-9411F6070A6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047327" y="3058525"/>
              <a:ext cx="4143877" cy="640361"/>
            </a:xfrm>
            <a:prstGeom prst="bentConnector2">
              <a:avLst/>
            </a:prstGeom>
            <a:ln w="19050" cap="rnd">
              <a:solidFill>
                <a:srgbClr val="ABA839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Соединитель: уступ 77">
              <a:extLst>
                <a:ext uri="{FF2B5EF4-FFF2-40B4-BE49-F238E27FC236}">
                  <a16:creationId xmlns:a16="http://schemas.microsoft.com/office/drawing/2014/main" id="{35C61E6D-9B92-486C-9716-CC3DD98B481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628966" y="3640760"/>
              <a:ext cx="2979996" cy="639766"/>
            </a:xfrm>
            <a:prstGeom prst="bentConnector2">
              <a:avLst/>
            </a:prstGeom>
            <a:ln w="19050" cap="rnd">
              <a:solidFill>
                <a:srgbClr val="ABA839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Соединитель: уступ 86">
              <a:extLst>
                <a:ext uri="{FF2B5EF4-FFF2-40B4-BE49-F238E27FC236}">
                  <a16:creationId xmlns:a16="http://schemas.microsoft.com/office/drawing/2014/main" id="{9CE785F8-A74B-4064-A970-394322B299A0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772147" y="4783943"/>
              <a:ext cx="693636" cy="639764"/>
            </a:xfrm>
            <a:prstGeom prst="bentConnector2">
              <a:avLst/>
            </a:prstGeom>
            <a:ln w="19050" cap="rnd">
              <a:solidFill>
                <a:srgbClr val="ABA839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Соединитель: уступ 88">
            <a:extLst>
              <a:ext uri="{FF2B5EF4-FFF2-40B4-BE49-F238E27FC236}">
                <a16:creationId xmlns:a16="http://schemas.microsoft.com/office/drawing/2014/main" id="{A90026E6-A64C-4379-A663-0EDEA307F64F}"/>
              </a:ext>
            </a:extLst>
          </p:cNvPr>
          <p:cNvCxnSpPr>
            <a:cxnSpLocks/>
          </p:cNvCxnSpPr>
          <p:nvPr/>
        </p:nvCxnSpPr>
        <p:spPr>
          <a:xfrm flipV="1">
            <a:off x="3108480" y="3584546"/>
            <a:ext cx="337636" cy="1870801"/>
          </a:xfrm>
          <a:prstGeom prst="bentConnector3">
            <a:avLst>
              <a:gd name="adj1" fmla="val -2660"/>
            </a:avLst>
          </a:prstGeom>
          <a:ln w="19050" cap="rnd">
            <a:solidFill>
              <a:srgbClr val="ABA839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Holder 4">
            <a:extLst>
              <a:ext uri="{FF2B5EF4-FFF2-40B4-BE49-F238E27FC236}">
                <a16:creationId xmlns:a16="http://schemas.microsoft.com/office/drawing/2014/main" id="{A49D3D7C-99DB-4903-A1B0-DB78CB72361B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8818A06-6781-4B02-A256-522C4C76BE52}" type="slidenum">
              <a:rPr lang="ru-RU" altLang="ru-RU">
                <a:solidFill>
                  <a:srgbClr val="ABA839"/>
                </a:solidFill>
                <a:latin typeface="Impact" panose="020B0806030902050204" pitchFamily="34" charset="0"/>
              </a:rPr>
              <a:pPr algn="r" eaLnBrk="1" hangingPunct="1"/>
              <a:t>19</a:t>
            </a:fld>
            <a:endParaRPr lang="ru-RU" altLang="ru-RU" dirty="0">
              <a:solidFill>
                <a:srgbClr val="ABA839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149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305043" y="3671315"/>
            <a:ext cx="6886575" cy="0"/>
          </a:xfrm>
          <a:custGeom>
            <a:avLst/>
            <a:gdLst/>
            <a:ahLst/>
            <a:cxnLst/>
            <a:rect l="l" t="t" r="r" b="b"/>
            <a:pathLst>
              <a:path w="6886575">
                <a:moveTo>
                  <a:pt x="0" y="0"/>
                </a:moveTo>
                <a:lnTo>
                  <a:pt x="6886448" y="0"/>
                </a:lnTo>
              </a:path>
            </a:pathLst>
          </a:custGeom>
          <a:ln w="39624">
            <a:noFill/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94572" y="4094175"/>
            <a:ext cx="1988820" cy="1261243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3300" spc="5" dirty="0">
                <a:solidFill>
                  <a:srgbClr val="906F86"/>
                </a:solidFill>
                <a:latin typeface="Impact"/>
                <a:cs typeface="Impact"/>
              </a:rPr>
              <a:t>1992</a:t>
            </a:r>
            <a:endParaRPr sz="3300" dirty="0">
              <a:latin typeface="Impact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200" b="1" spc="-5" dirty="0">
                <a:latin typeface="Century Gothic"/>
                <a:cs typeface="Century Gothic"/>
              </a:rPr>
              <a:t>Казанский государственный технологический университет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456426" y="4094175"/>
            <a:ext cx="1397000" cy="1076577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3300" spc="5" dirty="0">
                <a:solidFill>
                  <a:srgbClr val="906F86"/>
                </a:solidFill>
                <a:latin typeface="Impact"/>
                <a:cs typeface="Impact"/>
              </a:rPr>
              <a:t>1919</a:t>
            </a:r>
            <a:endParaRPr sz="3300" dirty="0">
              <a:latin typeface="Impact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200" b="1" spc="-5" dirty="0">
                <a:latin typeface="Century Gothic"/>
                <a:cs typeface="Century Gothic"/>
              </a:rPr>
              <a:t>Казанский политехнический институт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466431" y="4110307"/>
            <a:ext cx="1442954" cy="9175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00" spc="-5" dirty="0">
                <a:solidFill>
                  <a:srgbClr val="906F86"/>
                </a:solidFill>
                <a:latin typeface="Impact"/>
                <a:cs typeface="Impact"/>
              </a:rPr>
              <a:t>2</a:t>
            </a:r>
            <a:r>
              <a:rPr sz="3300" dirty="0">
                <a:solidFill>
                  <a:srgbClr val="906F86"/>
                </a:solidFill>
                <a:latin typeface="Impact"/>
                <a:cs typeface="Impact"/>
              </a:rPr>
              <a:t>0</a:t>
            </a:r>
            <a:r>
              <a:rPr sz="3300" spc="-5" dirty="0">
                <a:solidFill>
                  <a:srgbClr val="906F86"/>
                </a:solidFill>
                <a:latin typeface="Impact"/>
                <a:cs typeface="Impact"/>
              </a:rPr>
              <a:t>2</a:t>
            </a:r>
            <a:r>
              <a:rPr lang="en-US" sz="3300" spc="-5" dirty="0">
                <a:solidFill>
                  <a:srgbClr val="906F86"/>
                </a:solidFill>
                <a:latin typeface="Impact"/>
                <a:cs typeface="Impact"/>
              </a:rPr>
              <a:t>1</a:t>
            </a:r>
            <a:r>
              <a:rPr lang="ru-RU" sz="3300" spc="-5" dirty="0">
                <a:solidFill>
                  <a:srgbClr val="906F86"/>
                </a:solidFill>
                <a:latin typeface="Impact"/>
                <a:cs typeface="Impact"/>
              </a:rPr>
              <a:t>-22</a:t>
            </a:r>
          </a:p>
          <a:p>
            <a:pPr marL="12700" algn="ctr">
              <a:lnSpc>
                <a:spcPct val="100000"/>
              </a:lnSpc>
              <a:spcBef>
                <a:spcPts val="115"/>
              </a:spcBef>
            </a:pPr>
            <a:r>
              <a:rPr lang="ru-RU" sz="1200" b="1" spc="-5" dirty="0">
                <a:latin typeface="Century Gothic"/>
                <a:cs typeface="Century Gothic"/>
              </a:rPr>
              <a:t>«Приоритет 2030»</a:t>
            </a:r>
          </a:p>
          <a:p>
            <a:pPr marL="12700" algn="ctr">
              <a:lnSpc>
                <a:spcPct val="100000"/>
              </a:lnSpc>
              <a:spcBef>
                <a:spcPts val="115"/>
              </a:spcBef>
            </a:pPr>
            <a:r>
              <a:rPr lang="ru-RU" sz="1200" b="1" spc="-5" dirty="0">
                <a:latin typeface="Century Gothic"/>
                <a:cs typeface="Century Gothic"/>
              </a:rPr>
              <a:t>ПИШ</a:t>
            </a:r>
            <a:endParaRPr sz="1200" b="1" spc="-5" dirty="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41873" y="2336264"/>
            <a:ext cx="2049780" cy="10797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5" dirty="0">
                <a:latin typeface="Century Gothic"/>
                <a:cs typeface="Century Gothic"/>
              </a:rPr>
              <a:t>Казанский химико-технологический институт</a:t>
            </a:r>
          </a:p>
          <a:p>
            <a:pPr algn="ctr">
              <a:lnSpc>
                <a:spcPts val="3950"/>
              </a:lnSpc>
            </a:pPr>
            <a:r>
              <a:rPr sz="3300" spc="5" dirty="0">
                <a:solidFill>
                  <a:srgbClr val="906F86"/>
                </a:solidFill>
                <a:latin typeface="Impact"/>
                <a:cs typeface="Impact"/>
              </a:rPr>
              <a:t>1930</a:t>
            </a:r>
            <a:endParaRPr sz="3300" dirty="0">
              <a:latin typeface="Impact"/>
              <a:cs typeface="Impac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02533" y="1944681"/>
            <a:ext cx="1887855" cy="1449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5" dirty="0">
                <a:latin typeface="Century Gothic"/>
                <a:cs typeface="Century Gothic"/>
              </a:rPr>
              <a:t>Казанский национальный исследовательский технологический университет</a:t>
            </a:r>
          </a:p>
          <a:p>
            <a:pPr marL="45085" algn="ctr">
              <a:lnSpc>
                <a:spcPts val="3950"/>
              </a:lnSpc>
            </a:pPr>
            <a:r>
              <a:rPr sz="3300" spc="5" dirty="0">
                <a:solidFill>
                  <a:srgbClr val="906F86"/>
                </a:solidFill>
                <a:latin typeface="Impact"/>
                <a:cs typeface="Impact"/>
              </a:rPr>
              <a:t>2010</a:t>
            </a:r>
            <a:endParaRPr sz="3300" dirty="0">
              <a:latin typeface="Impact"/>
              <a:cs typeface="Impac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772823" y="450519"/>
            <a:ext cx="4092575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950"/>
              </a:lnSpc>
              <a:spcBef>
                <a:spcPts val="100"/>
              </a:spcBef>
              <a:tabLst>
                <a:tab pos="1452245" algn="l"/>
              </a:tabLst>
            </a:pPr>
            <a:r>
              <a:rPr lang="ru-RU" sz="4000" spc="5" dirty="0">
                <a:solidFill>
                  <a:srgbClr val="906F86"/>
                </a:solidFill>
                <a:ea typeface="+mn-ea"/>
                <a:cs typeface="Impact"/>
              </a:rPr>
              <a:t>История КНИТУ</a:t>
            </a:r>
            <a:endParaRPr lang="ru-RU" sz="4000" spc="5" dirty="0">
              <a:solidFill>
                <a:srgbClr val="906F86"/>
              </a:solidFill>
              <a:latin typeface="Impact"/>
              <a:ea typeface="+mn-ea"/>
              <a:cs typeface="Impact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1461693-88E9-4045-9593-87AAF38AD832}"/>
              </a:ext>
            </a:extLst>
          </p:cNvPr>
          <p:cNvGrpSpPr/>
          <p:nvPr/>
        </p:nvGrpSpPr>
        <p:grpSpPr>
          <a:xfrm>
            <a:off x="-290897" y="3"/>
            <a:ext cx="12192000" cy="6857997"/>
            <a:chOff x="0" y="0"/>
            <a:chExt cx="12192000" cy="6857997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41613EEF-A19C-44A3-8E0D-DBBFC35BC20E}"/>
                </a:ext>
              </a:extLst>
            </p:cNvPr>
            <p:cNvGrpSpPr/>
            <p:nvPr/>
          </p:nvGrpSpPr>
          <p:grpSpPr>
            <a:xfrm>
              <a:off x="0" y="0"/>
              <a:ext cx="12192000" cy="6857997"/>
              <a:chOff x="0" y="0"/>
              <a:chExt cx="12192000" cy="6857997"/>
            </a:xfrm>
          </p:grpSpPr>
          <p:pic>
            <p:nvPicPr>
              <p:cNvPr id="3" name="object 3"/>
              <p:cNvPicPr/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325514" cy="685799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" name="object 4"/>
              <p:cNvPicPr/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24737" y="0"/>
                <a:ext cx="3621786" cy="685571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3" name="object 13"/>
              <p:cNvSpPr txBox="1"/>
              <p:nvPr/>
            </p:nvSpPr>
            <p:spPr>
              <a:xfrm>
                <a:off x="5477087" y="2195436"/>
                <a:ext cx="1405450" cy="1264449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 algn="ctr">
                  <a:lnSpc>
                    <a:spcPct val="100000"/>
                  </a:lnSpc>
                </a:pPr>
                <a:r>
                  <a:rPr lang="ru-RU" sz="1200" b="1" spc="-5" dirty="0">
                    <a:latin typeface="Century Gothic"/>
                    <a:cs typeface="Century Gothic"/>
                  </a:rPr>
                  <a:t>Казанское соединенное промышленное училище</a:t>
                </a:r>
              </a:p>
              <a:p>
                <a:pPr algn="ctr">
                  <a:lnSpc>
                    <a:spcPts val="3950"/>
                  </a:lnSpc>
                </a:pPr>
                <a:r>
                  <a:rPr sz="3300" spc="5" dirty="0">
                    <a:solidFill>
                      <a:srgbClr val="906F86"/>
                    </a:solidFill>
                    <a:latin typeface="Impact"/>
                    <a:cs typeface="Impact"/>
                  </a:rPr>
                  <a:t>1890</a:t>
                </a:r>
                <a:endParaRPr sz="3300" dirty="0">
                  <a:latin typeface="Impact"/>
                  <a:cs typeface="Impact"/>
                </a:endParaRPr>
              </a:p>
            </p:txBody>
          </p:sp>
          <p:pic>
            <p:nvPicPr>
              <p:cNvPr id="18" name="object 18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502152" y="2996183"/>
                <a:ext cx="2009013" cy="1106424"/>
              </a:xfrm>
              <a:prstGeom prst="rect">
                <a:avLst/>
              </a:prstGeom>
            </p:spPr>
          </p:pic>
          <p:sp>
            <p:nvSpPr>
              <p:cNvPr id="22" name="object 5">
                <a:extLst>
                  <a:ext uri="{FF2B5EF4-FFF2-40B4-BE49-F238E27FC236}">
                    <a16:creationId xmlns:a16="http://schemas.microsoft.com/office/drawing/2014/main" id="{689AB677-EA2C-4D37-85BD-AEFDF2919AF0}"/>
                  </a:ext>
                </a:extLst>
              </p:cNvPr>
              <p:cNvSpPr/>
              <p:nvPr/>
            </p:nvSpPr>
            <p:spPr>
              <a:xfrm>
                <a:off x="5394036" y="3625596"/>
                <a:ext cx="6797964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6886575">
                    <a:moveTo>
                      <a:pt x="0" y="0"/>
                    </a:moveTo>
                    <a:lnTo>
                      <a:pt x="6886448" y="0"/>
                    </a:lnTo>
                  </a:path>
                </a:pathLst>
              </a:custGeom>
              <a:ln w="39624">
                <a:solidFill>
                  <a:srgbClr val="000000"/>
                </a:solidFill>
                <a:prstDash val="dot"/>
              </a:ln>
            </p:spPr>
            <p:txBody>
              <a:bodyPr wrap="square" lIns="0" tIns="0" rIns="0" bIns="0" rtlCol="0"/>
              <a:lstStyle/>
              <a:p>
                <a:r>
                  <a:rPr lang="ru-RU" dirty="0"/>
                  <a:t>	</a:t>
                </a:r>
                <a:endParaRPr dirty="0"/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9DF9D743-178B-47F4-8B7F-61E8CA471807}"/>
                </a:ext>
              </a:extLst>
            </p:cNvPr>
            <p:cNvGrpSpPr/>
            <p:nvPr/>
          </p:nvGrpSpPr>
          <p:grpSpPr>
            <a:xfrm>
              <a:off x="5963840" y="3414490"/>
              <a:ext cx="5759729" cy="417170"/>
              <a:chOff x="5957570" y="3465575"/>
              <a:chExt cx="5759729" cy="417170"/>
            </a:xfrm>
          </p:grpSpPr>
          <p:pic>
            <p:nvPicPr>
              <p:cNvPr id="6" name="object 6"/>
              <p:cNvPicPr/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01912" y="3465576"/>
                <a:ext cx="409219" cy="40919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" name="object 7"/>
              <p:cNvPicPr/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61960" y="3465576"/>
                <a:ext cx="409219" cy="409194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0" name="object 10"/>
              <p:cNvGrpSpPr/>
              <p:nvPr/>
            </p:nvGrpSpPr>
            <p:grpSpPr>
              <a:xfrm>
                <a:off x="5957570" y="3473170"/>
                <a:ext cx="1442720" cy="409575"/>
                <a:chOff x="5913120" y="3465576"/>
                <a:chExt cx="1442720" cy="409575"/>
              </a:xfrm>
            </p:grpSpPr>
            <p:pic>
              <p:nvPicPr>
                <p:cNvPr id="11" name="object 11"/>
                <p:cNvPicPr/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6392" y="3465576"/>
                  <a:ext cx="409219" cy="409194"/>
                </a:xfrm>
                <a:prstGeom prst="rect">
                  <a:avLst/>
                </a:prstGeom>
              </p:spPr>
            </p:pic>
            <p:pic>
              <p:nvPicPr>
                <p:cNvPr id="12" name="object 12"/>
                <p:cNvPicPr/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3120" y="3465576"/>
                  <a:ext cx="409219" cy="409194"/>
                </a:xfrm>
                <a:prstGeom prst="rect">
                  <a:avLst/>
                </a:prstGeom>
              </p:spPr>
            </p:pic>
          </p:grpSp>
          <p:pic>
            <p:nvPicPr>
              <p:cNvPr id="24" name="object 17">
                <a:extLst>
                  <a:ext uri="{FF2B5EF4-FFF2-40B4-BE49-F238E27FC236}">
                    <a16:creationId xmlns:a16="http://schemas.microsoft.com/office/drawing/2014/main" id="{BC07F890-93C2-4C2F-86DF-EFE2928CAEAF}"/>
                  </a:ext>
                </a:extLst>
              </p:cNvPr>
              <p:cNvPicPr/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41864" y="3465575"/>
                <a:ext cx="409194" cy="409194"/>
              </a:xfrm>
              <a:prstGeom prst="rect">
                <a:avLst/>
              </a:prstGeom>
            </p:spPr>
          </p:pic>
          <p:pic>
            <p:nvPicPr>
              <p:cNvPr id="25" name="object 16">
                <a:extLst>
                  <a:ext uri="{FF2B5EF4-FFF2-40B4-BE49-F238E27FC236}">
                    <a16:creationId xmlns:a16="http://schemas.microsoft.com/office/drawing/2014/main" id="{732068B1-FB38-4AE6-99E3-9275F639F5AD}"/>
                  </a:ext>
                </a:extLst>
              </p:cNvPr>
              <p:cNvPicPr/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08080" y="3465575"/>
                <a:ext cx="409219" cy="409194"/>
              </a:xfrm>
              <a:prstGeom prst="rect">
                <a:avLst/>
              </a:prstGeom>
            </p:spPr>
          </p:pic>
        </p:grpSp>
      </p:grpSp>
      <p:sp>
        <p:nvSpPr>
          <p:cNvPr id="28" name="Holder 4">
            <a:extLst>
              <a:ext uri="{FF2B5EF4-FFF2-40B4-BE49-F238E27FC236}">
                <a16:creationId xmlns:a16="http://schemas.microsoft.com/office/drawing/2014/main" id="{DE848CC8-409B-4806-84CC-CFE5DF6CB11D}"/>
              </a:ext>
            </a:extLst>
          </p:cNvPr>
          <p:cNvSpPr txBox="1">
            <a:spLocks/>
          </p:cNvSpPr>
          <p:nvPr/>
        </p:nvSpPr>
        <p:spPr>
          <a:xfrm>
            <a:off x="9166185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rgbClr val="ABA839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mtClean="0">
                <a:solidFill>
                  <a:srgbClr val="6A5262"/>
                </a:solidFill>
              </a:rPr>
              <a:pPr/>
              <a:t>2</a:t>
            </a:fld>
            <a:endParaRPr lang="ru-RU" dirty="0">
              <a:solidFill>
                <a:srgbClr val="6A52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01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1725835" y="6069106"/>
            <a:ext cx="466165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613058F-834B-2843-8667-DB8DB658BCC1}"/>
              </a:ext>
            </a:extLst>
          </p:cNvPr>
          <p:cNvSpPr/>
          <p:nvPr/>
        </p:nvSpPr>
        <p:spPr>
          <a:xfrm>
            <a:off x="1101461" y="1207337"/>
            <a:ext cx="10936706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200" b="1" dirty="0">
                <a:latin typeface="Century Gothic" panose="020B0502020202020204" pitchFamily="34" charset="0"/>
              </a:rPr>
              <a:t>Главная инженерная задача ПИШ – </a:t>
            </a:r>
            <a:r>
              <a:rPr lang="en-US" sz="1200" b="1" dirty="0">
                <a:latin typeface="Century Gothic" panose="020B0502020202020204" pitchFamily="34" charset="0"/>
              </a:rPr>
              <a:t> </a:t>
            </a:r>
            <a:r>
              <a:rPr lang="ru-RU" sz="1200" b="1" dirty="0">
                <a:latin typeface="Century Gothic" panose="020B0502020202020204" pitchFamily="34" charset="0"/>
              </a:rPr>
              <a:t>разработка промышленных химических технологий закрывающего типа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</a:p>
          <a:p>
            <a:pPr lvl="0">
              <a:lnSpc>
                <a:spcPct val="90000"/>
              </a:lnSpc>
            </a:pPr>
            <a:endParaRPr lang="ru-RU" sz="1200" dirty="0">
              <a:latin typeface="Century Gothic" panose="020B0502020202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ru-RU" sz="1200" dirty="0">
                <a:latin typeface="Century Gothic" panose="020B0502020202020204" pitchFamily="34" charset="0"/>
              </a:rPr>
              <a:t>Направления: 1) Малотоннажная химия (МТХ) и нефтехимия</a:t>
            </a:r>
          </a:p>
          <a:p>
            <a:pPr lvl="0">
              <a:lnSpc>
                <a:spcPct val="90000"/>
              </a:lnSpc>
            </a:pPr>
            <a:r>
              <a:rPr lang="ru-RU" sz="1200" dirty="0">
                <a:latin typeface="Century Gothic" panose="020B0502020202020204" pitchFamily="34" charset="0"/>
              </a:rPr>
              <a:t>                          2) </a:t>
            </a:r>
            <a:r>
              <a:rPr lang="ru-RU" sz="1200" dirty="0" err="1">
                <a:latin typeface="Century Gothic" panose="020B0502020202020204" pitchFamily="34" charset="0"/>
              </a:rPr>
              <a:t>Газопереработка</a:t>
            </a:r>
            <a:r>
              <a:rPr lang="ru-RU" sz="1200" dirty="0">
                <a:latin typeface="Century Gothic" panose="020B0502020202020204" pitchFamily="34" charset="0"/>
              </a:rPr>
              <a:t> и </a:t>
            </a:r>
            <a:r>
              <a:rPr lang="ru-RU" sz="1200" dirty="0" err="1">
                <a:latin typeface="Century Gothic" panose="020B0502020202020204" pitchFamily="34" charset="0"/>
              </a:rPr>
              <a:t>газотранспорт</a:t>
            </a:r>
            <a:endParaRPr lang="ru-RU" sz="1200" dirty="0">
              <a:latin typeface="Century Gothic" panose="020B0502020202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ru-RU" sz="1200" dirty="0">
                <a:latin typeface="Century Gothic" panose="020B0502020202020204" pitchFamily="34" charset="0"/>
              </a:rPr>
              <a:t>                          3) Минеральные удобрения</a:t>
            </a:r>
            <a:endParaRPr lang="ru-RU" sz="1100" b="1" dirty="0">
              <a:latin typeface="Century Gothic" panose="020B0502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81377" y="2322287"/>
            <a:ext cx="10689708" cy="2714133"/>
            <a:chOff x="994292" y="1843314"/>
            <a:chExt cx="10689708" cy="3193734"/>
          </a:xfrm>
        </p:grpSpPr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298F522B-C70E-E441-969E-4A4D8FEBCE2A}"/>
                </a:ext>
              </a:extLst>
            </p:cNvPr>
            <p:cNvSpPr/>
            <p:nvPr/>
          </p:nvSpPr>
          <p:spPr>
            <a:xfrm>
              <a:off x="994292" y="1843314"/>
              <a:ext cx="10631652" cy="2768881"/>
            </a:xfrm>
            <a:prstGeom prst="roundRect">
              <a:avLst>
                <a:gd name="adj" fmla="val 953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53AD3321-F760-7A4A-806C-DAB0CCABA28F}"/>
                </a:ext>
              </a:extLst>
            </p:cNvPr>
            <p:cNvSpPr/>
            <p:nvPr/>
          </p:nvSpPr>
          <p:spPr>
            <a:xfrm>
              <a:off x="1133271" y="1958669"/>
              <a:ext cx="10550729" cy="3078379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ru-RU" sz="1400" b="1" dirty="0">
                  <a:solidFill>
                    <a:srgbClr val="ABA839"/>
                  </a:solidFill>
                  <a:latin typeface="Century Gothic" panose="020B0502020202020204" pitchFamily="34" charset="0"/>
                </a:rPr>
                <a:t>Цель ПИШ:</a:t>
              </a:r>
            </a:p>
            <a:p>
              <a:pPr marL="228600" indent="-228600">
                <a:lnSpc>
                  <a:spcPts val="1600"/>
                </a:lnSpc>
                <a:spcBef>
                  <a:spcPct val="0"/>
                </a:spcBef>
                <a:buClr>
                  <a:srgbClr val="ABA839"/>
                </a:buClr>
                <a:buFont typeface="Verdana" panose="020B0604030504040204" pitchFamily="34" charset="0"/>
                <a:buChar char="●"/>
              </a:pPr>
              <a:r>
                <a:rPr lang="ru-RU" sz="1200" dirty="0">
                  <a:latin typeface="Century Gothic" panose="020B0502020202020204" pitchFamily="34" charset="0"/>
                  <a:ea typeface="Verdana" panose="020B0604030504040204" pitchFamily="34" charset="0"/>
                  <a:cs typeface="+mj-cs"/>
                </a:rPr>
                <a:t>Сформировать новый научно-образовательный формат подготовки инженерного корпуса с применением передовых достижений в разработке химических технологий и цифровой трансформации для обеспечения устойчивого и опережающего развития высокотехнологичных компаний РФ</a:t>
              </a:r>
            </a:p>
            <a:p>
              <a:endParaRPr lang="ru-RU" sz="1400" dirty="0">
                <a:latin typeface="Century Gothic" panose="020B0502020202020204" pitchFamily="34" charset="0"/>
              </a:endParaRPr>
            </a:p>
            <a:p>
              <a:pPr lvl="0"/>
              <a:r>
                <a:rPr lang="ru-RU" sz="1400" b="1" dirty="0">
                  <a:solidFill>
                    <a:srgbClr val="735A6B"/>
                  </a:solidFill>
                  <a:latin typeface="Century Gothic" panose="020B0502020202020204" pitchFamily="34" charset="0"/>
                </a:rPr>
                <a:t>ПИШ участвует в решении задач:</a:t>
              </a:r>
            </a:p>
            <a:p>
              <a:pPr marL="228600" indent="-228600">
                <a:lnSpc>
                  <a:spcPts val="1600"/>
                </a:lnSpc>
                <a:spcBef>
                  <a:spcPct val="0"/>
                </a:spcBef>
                <a:buClr>
                  <a:srgbClr val="ABA839"/>
                </a:buClr>
                <a:buFont typeface="Verdana" panose="020B0604030504040204" pitchFamily="34" charset="0"/>
                <a:buChar char="●"/>
              </a:pPr>
              <a:r>
                <a:rPr lang="ru-RU" sz="1200" dirty="0">
                  <a:latin typeface="Century Gothic" panose="020B0502020202020204" pitchFamily="34" charset="0"/>
                  <a:ea typeface="Verdana" panose="020B0604030504040204" pitchFamily="34" charset="0"/>
                  <a:cs typeface="+mj-cs"/>
                </a:rPr>
                <a:t>Переход к цифровым техникам и практикам исследования, прогнозирование свойств, моделирование и проектирование промышленного производства химических продуктов</a:t>
              </a:r>
            </a:p>
            <a:p>
              <a:pPr marL="228600" indent="-228600">
                <a:lnSpc>
                  <a:spcPts val="1600"/>
                </a:lnSpc>
                <a:spcBef>
                  <a:spcPct val="0"/>
                </a:spcBef>
                <a:buClr>
                  <a:srgbClr val="ABA839"/>
                </a:buClr>
                <a:buFont typeface="Verdana" panose="020B0604030504040204" pitchFamily="34" charset="0"/>
                <a:buChar char="●"/>
              </a:pPr>
              <a:r>
                <a:rPr lang="ru-RU" sz="1200" dirty="0">
                  <a:latin typeface="Century Gothic" panose="020B0502020202020204" pitchFamily="34" charset="0"/>
                  <a:ea typeface="Verdana" panose="020B0604030504040204" pitchFamily="34" charset="0"/>
                  <a:cs typeface="+mj-cs"/>
                </a:rPr>
                <a:t>Обеспечение устойчивости технологических цепочек, зависимых от продуктов малотоннажной химии</a:t>
              </a:r>
            </a:p>
            <a:p>
              <a:pPr marL="228600" indent="-228600">
                <a:lnSpc>
                  <a:spcPts val="1600"/>
                </a:lnSpc>
                <a:spcBef>
                  <a:spcPct val="0"/>
                </a:spcBef>
                <a:buClr>
                  <a:srgbClr val="ABA839"/>
                </a:buClr>
                <a:buFont typeface="Verdana" panose="020B0604030504040204" pitchFamily="34" charset="0"/>
                <a:buChar char="●"/>
              </a:pPr>
              <a:r>
                <a:rPr lang="ru-RU" sz="1200" dirty="0">
                  <a:latin typeface="Century Gothic" panose="020B0502020202020204" pitchFamily="34" charset="0"/>
                  <a:ea typeface="Verdana" panose="020B0604030504040204" pitchFamily="34" charset="0"/>
                  <a:cs typeface="+mj-cs"/>
                </a:rPr>
                <a:t>Развитие существующих и создание новых высокотехнологичных компаний химической направленности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ru-RU" sz="1200" dirty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ru-RU" sz="1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Скругленный прямоугольник 3"/>
          <p:cNvSpPr/>
          <p:nvPr/>
        </p:nvSpPr>
        <p:spPr>
          <a:xfrm>
            <a:off x="1101752" y="5320818"/>
            <a:ext cx="1981200" cy="1256569"/>
          </a:xfrm>
          <a:prstGeom prst="roundRect">
            <a:avLst>
              <a:gd name="adj" fmla="val 6831"/>
            </a:avLst>
          </a:prstGeom>
          <a:solidFill>
            <a:srgbClr val="ABA83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10200 </a:t>
            </a:r>
            <a:r>
              <a:rPr lang="ru-RU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чел.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повышение</a:t>
            </a: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квалификации и переподготовка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265910" y="5315484"/>
            <a:ext cx="1929934" cy="1268258"/>
          </a:xfrm>
          <a:prstGeom prst="roundRect">
            <a:avLst>
              <a:gd name="adj" fmla="val 6831"/>
            </a:avLst>
          </a:prstGeom>
          <a:solidFill>
            <a:srgbClr val="ABA83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 </a:t>
            </a:r>
            <a:r>
              <a:rPr lang="ru-RU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млрд.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₽</a:t>
            </a: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доход ПИШ от НИОКР и внедрения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370327" y="5319556"/>
            <a:ext cx="1981200" cy="1265711"/>
          </a:xfrm>
          <a:prstGeom prst="roundRect">
            <a:avLst>
              <a:gd name="adj" fmla="val 6831"/>
            </a:avLst>
          </a:prstGeom>
          <a:solidFill>
            <a:srgbClr val="ABA83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1680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выпускников</a:t>
            </a: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трудоустроены в </a:t>
            </a: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ВТ-компании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497749" y="5320818"/>
            <a:ext cx="1981200" cy="1261373"/>
          </a:xfrm>
          <a:prstGeom prst="roundRect">
            <a:avLst>
              <a:gd name="adj" fmla="val 6831"/>
            </a:avLst>
          </a:prstGeom>
          <a:solidFill>
            <a:srgbClr val="ABA83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&gt;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110 </a:t>
            </a: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выпускников открывших </a:t>
            </a: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ВТ-бизнес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677400" y="5324971"/>
            <a:ext cx="1981200" cy="1265171"/>
          </a:xfrm>
          <a:prstGeom prst="roundRect">
            <a:avLst>
              <a:gd name="adj" fmla="val 6831"/>
            </a:avLst>
          </a:prstGeom>
          <a:solidFill>
            <a:srgbClr val="ABA83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&gt; 80%</a:t>
            </a: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РФ-локация производства малотоннажной химии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ru-RU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3190" y="4738172"/>
            <a:ext cx="8362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Важные показатели результативности ПИШ к 2030 году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5411E5F-5599-0948-A3FF-78CAEB28190A}"/>
              </a:ext>
            </a:extLst>
          </p:cNvPr>
          <p:cNvSpPr/>
          <p:nvPr/>
        </p:nvSpPr>
        <p:spPr>
          <a:xfrm>
            <a:off x="429309" y="859479"/>
            <a:ext cx="9656387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ru-RU" sz="1400" dirty="0">
                <a:solidFill>
                  <a:srgbClr val="ABA839"/>
                </a:solidFill>
                <a:latin typeface="+mj-lt"/>
                <a:ea typeface="Verdana" panose="020B0604030504040204" pitchFamily="34" charset="0"/>
              </a:rPr>
              <a:t>Ключевые характеристики ПИШ КНИТУ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E71AA4A-966D-4C43-8356-48854FDC6B4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7455" y="1341978"/>
            <a:ext cx="439738" cy="438149"/>
            <a:chOff x="306" y="897"/>
            <a:chExt cx="277" cy="276"/>
          </a:xfrm>
          <a:solidFill>
            <a:srgbClr val="ABA839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F817DE5-366A-45AB-B208-3A6A95E54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" y="897"/>
              <a:ext cx="277" cy="276"/>
            </a:xfrm>
            <a:custGeom>
              <a:avLst/>
              <a:gdLst>
                <a:gd name="T0" fmla="*/ 626 w 9487"/>
                <a:gd name="T1" fmla="*/ 4774 h 9483"/>
                <a:gd name="T2" fmla="*/ 626 w 9487"/>
                <a:gd name="T3" fmla="*/ 4774 h 9483"/>
                <a:gd name="T4" fmla="*/ 1529 w 9487"/>
                <a:gd name="T5" fmla="*/ 7338 h 9483"/>
                <a:gd name="T6" fmla="*/ 2648 w 9487"/>
                <a:gd name="T7" fmla="*/ 8312 h 9483"/>
                <a:gd name="T8" fmla="*/ 4317 w 9487"/>
                <a:gd name="T9" fmla="*/ 8864 h 9483"/>
                <a:gd name="T10" fmla="*/ 5880 w 9487"/>
                <a:gd name="T11" fmla="*/ 8730 h 9483"/>
                <a:gd name="T12" fmla="*/ 6001 w 9487"/>
                <a:gd name="T13" fmla="*/ 8791 h 9483"/>
                <a:gd name="T14" fmla="*/ 6145 w 9487"/>
                <a:gd name="T15" fmla="*/ 9171 h 9483"/>
                <a:gd name="T16" fmla="*/ 6104 w 9487"/>
                <a:gd name="T17" fmla="*/ 9253 h 9483"/>
                <a:gd name="T18" fmla="*/ 5216 w 9487"/>
                <a:gd name="T19" fmla="*/ 9428 h 9483"/>
                <a:gd name="T20" fmla="*/ 3597 w 9487"/>
                <a:gd name="T21" fmla="*/ 9308 h 9483"/>
                <a:gd name="T22" fmla="*/ 2416 w 9487"/>
                <a:gd name="T23" fmla="*/ 8829 h 9483"/>
                <a:gd name="T24" fmla="*/ 631 w 9487"/>
                <a:gd name="T25" fmla="*/ 7003 h 9483"/>
                <a:gd name="T26" fmla="*/ 79 w 9487"/>
                <a:gd name="T27" fmla="*/ 5180 h 9483"/>
                <a:gd name="T28" fmla="*/ 626 w 9487"/>
                <a:gd name="T29" fmla="*/ 2530 h 9483"/>
                <a:gd name="T30" fmla="*/ 2384 w 9487"/>
                <a:gd name="T31" fmla="*/ 715 h 9483"/>
                <a:gd name="T32" fmla="*/ 4209 w 9487"/>
                <a:gd name="T33" fmla="*/ 105 h 9483"/>
                <a:gd name="T34" fmla="*/ 6914 w 9487"/>
                <a:gd name="T35" fmla="*/ 603 h 9483"/>
                <a:gd name="T36" fmla="*/ 8740 w 9487"/>
                <a:gd name="T37" fmla="*/ 2303 h 9483"/>
                <a:gd name="T38" fmla="*/ 9412 w 9487"/>
                <a:gd name="T39" fmla="*/ 4266 h 9483"/>
                <a:gd name="T40" fmla="*/ 9168 w 9487"/>
                <a:gd name="T41" fmla="*/ 6332 h 9483"/>
                <a:gd name="T42" fmla="*/ 9073 w 9487"/>
                <a:gd name="T43" fmla="*/ 6373 h 9483"/>
                <a:gd name="T44" fmla="*/ 8684 w 9487"/>
                <a:gd name="T45" fmla="*/ 6183 h 9483"/>
                <a:gd name="T46" fmla="*/ 8647 w 9487"/>
                <a:gd name="T47" fmla="*/ 6109 h 9483"/>
                <a:gd name="T48" fmla="*/ 8865 w 9487"/>
                <a:gd name="T49" fmla="*/ 5008 h 9483"/>
                <a:gd name="T50" fmla="*/ 8665 w 9487"/>
                <a:gd name="T51" fmla="*/ 3466 h 9483"/>
                <a:gd name="T52" fmla="*/ 7807 w 9487"/>
                <a:gd name="T53" fmla="*/ 1999 h 9483"/>
                <a:gd name="T54" fmla="*/ 5691 w 9487"/>
                <a:gd name="T55" fmla="*/ 748 h 9483"/>
                <a:gd name="T56" fmla="*/ 2815 w 9487"/>
                <a:gd name="T57" fmla="*/ 1120 h 9483"/>
                <a:gd name="T58" fmla="*/ 1577 w 9487"/>
                <a:gd name="T59" fmla="*/ 2127 h 9483"/>
                <a:gd name="T60" fmla="*/ 667 w 9487"/>
                <a:gd name="T61" fmla="*/ 4176 h 9483"/>
                <a:gd name="T62" fmla="*/ 626 w 9487"/>
                <a:gd name="T63" fmla="*/ 4774 h 9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487" h="9483">
                  <a:moveTo>
                    <a:pt x="626" y="4774"/>
                  </a:moveTo>
                  <a:lnTo>
                    <a:pt x="626" y="4774"/>
                  </a:lnTo>
                  <a:cubicBezTo>
                    <a:pt x="636" y="5731"/>
                    <a:pt x="930" y="6588"/>
                    <a:pt x="1529" y="7338"/>
                  </a:cubicBezTo>
                  <a:cubicBezTo>
                    <a:pt x="1842" y="7730"/>
                    <a:pt x="2215" y="8056"/>
                    <a:pt x="2648" y="8312"/>
                  </a:cubicBezTo>
                  <a:cubicBezTo>
                    <a:pt x="3164" y="8618"/>
                    <a:pt x="3720" y="8802"/>
                    <a:pt x="4317" y="8864"/>
                  </a:cubicBezTo>
                  <a:cubicBezTo>
                    <a:pt x="4847" y="8919"/>
                    <a:pt x="5367" y="8874"/>
                    <a:pt x="5880" y="8730"/>
                  </a:cubicBezTo>
                  <a:cubicBezTo>
                    <a:pt x="5970" y="8705"/>
                    <a:pt x="5969" y="8706"/>
                    <a:pt x="6001" y="8791"/>
                  </a:cubicBezTo>
                  <a:cubicBezTo>
                    <a:pt x="6049" y="8918"/>
                    <a:pt x="6095" y="9045"/>
                    <a:pt x="6145" y="9171"/>
                  </a:cubicBezTo>
                  <a:cubicBezTo>
                    <a:pt x="6164" y="9218"/>
                    <a:pt x="6150" y="9239"/>
                    <a:pt x="6104" y="9253"/>
                  </a:cubicBezTo>
                  <a:cubicBezTo>
                    <a:pt x="5813" y="9338"/>
                    <a:pt x="5518" y="9397"/>
                    <a:pt x="5216" y="9428"/>
                  </a:cubicBezTo>
                  <a:cubicBezTo>
                    <a:pt x="4670" y="9483"/>
                    <a:pt x="4130" y="9442"/>
                    <a:pt x="3597" y="9308"/>
                  </a:cubicBezTo>
                  <a:cubicBezTo>
                    <a:pt x="3181" y="9204"/>
                    <a:pt x="2787" y="9045"/>
                    <a:pt x="2416" y="8829"/>
                  </a:cubicBezTo>
                  <a:cubicBezTo>
                    <a:pt x="1653" y="8385"/>
                    <a:pt x="1057" y="7777"/>
                    <a:pt x="631" y="7003"/>
                  </a:cubicBezTo>
                  <a:cubicBezTo>
                    <a:pt x="318" y="6434"/>
                    <a:pt x="134" y="5825"/>
                    <a:pt x="79" y="5180"/>
                  </a:cubicBezTo>
                  <a:cubicBezTo>
                    <a:pt x="0" y="4244"/>
                    <a:pt x="177" y="3358"/>
                    <a:pt x="626" y="2530"/>
                  </a:cubicBezTo>
                  <a:cubicBezTo>
                    <a:pt x="1043" y="1763"/>
                    <a:pt x="1630" y="1158"/>
                    <a:pt x="2384" y="715"/>
                  </a:cubicBezTo>
                  <a:cubicBezTo>
                    <a:pt x="2949" y="382"/>
                    <a:pt x="3558" y="178"/>
                    <a:pt x="4209" y="105"/>
                  </a:cubicBezTo>
                  <a:cubicBezTo>
                    <a:pt x="5160" y="0"/>
                    <a:pt x="6064" y="161"/>
                    <a:pt x="6914" y="603"/>
                  </a:cubicBezTo>
                  <a:cubicBezTo>
                    <a:pt x="7678" y="1002"/>
                    <a:pt x="8286" y="1571"/>
                    <a:pt x="8740" y="2303"/>
                  </a:cubicBezTo>
                  <a:cubicBezTo>
                    <a:pt x="9115" y="2905"/>
                    <a:pt x="9336" y="3562"/>
                    <a:pt x="9412" y="4266"/>
                  </a:cubicBezTo>
                  <a:cubicBezTo>
                    <a:pt x="9487" y="4972"/>
                    <a:pt x="9404" y="5661"/>
                    <a:pt x="9168" y="6332"/>
                  </a:cubicBezTo>
                  <a:cubicBezTo>
                    <a:pt x="9149" y="6389"/>
                    <a:pt x="9128" y="6401"/>
                    <a:pt x="9073" y="6373"/>
                  </a:cubicBezTo>
                  <a:cubicBezTo>
                    <a:pt x="8945" y="6307"/>
                    <a:pt x="8814" y="6246"/>
                    <a:pt x="8684" y="6183"/>
                  </a:cubicBezTo>
                  <a:cubicBezTo>
                    <a:pt x="8651" y="6167"/>
                    <a:pt x="8631" y="6154"/>
                    <a:pt x="8647" y="6109"/>
                  </a:cubicBezTo>
                  <a:cubicBezTo>
                    <a:pt x="8773" y="5753"/>
                    <a:pt x="8842" y="5385"/>
                    <a:pt x="8865" y="5008"/>
                  </a:cubicBezTo>
                  <a:cubicBezTo>
                    <a:pt x="8898" y="4481"/>
                    <a:pt x="8831" y="3967"/>
                    <a:pt x="8665" y="3466"/>
                  </a:cubicBezTo>
                  <a:cubicBezTo>
                    <a:pt x="8484" y="2916"/>
                    <a:pt x="8197" y="2428"/>
                    <a:pt x="7807" y="1999"/>
                  </a:cubicBezTo>
                  <a:cubicBezTo>
                    <a:pt x="7230" y="1364"/>
                    <a:pt x="6528" y="937"/>
                    <a:pt x="5691" y="748"/>
                  </a:cubicBezTo>
                  <a:cubicBezTo>
                    <a:pt x="4690" y="521"/>
                    <a:pt x="3728" y="639"/>
                    <a:pt x="2815" y="1120"/>
                  </a:cubicBezTo>
                  <a:cubicBezTo>
                    <a:pt x="2335" y="1374"/>
                    <a:pt x="1921" y="1709"/>
                    <a:pt x="1577" y="2127"/>
                  </a:cubicBezTo>
                  <a:cubicBezTo>
                    <a:pt x="1084" y="2724"/>
                    <a:pt x="775" y="3406"/>
                    <a:pt x="667" y="4176"/>
                  </a:cubicBezTo>
                  <a:cubicBezTo>
                    <a:pt x="639" y="4374"/>
                    <a:pt x="623" y="4573"/>
                    <a:pt x="626" y="477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ABA839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7FB8121-A559-4AAB-97D0-D0F4A088C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" y="946"/>
              <a:ext cx="180" cy="179"/>
            </a:xfrm>
            <a:custGeom>
              <a:avLst/>
              <a:gdLst>
                <a:gd name="T0" fmla="*/ 3126 w 6201"/>
                <a:gd name="T1" fmla="*/ 0 h 6125"/>
                <a:gd name="T2" fmla="*/ 3126 w 6201"/>
                <a:gd name="T3" fmla="*/ 0 h 6125"/>
                <a:gd name="T4" fmla="*/ 5171 w 6201"/>
                <a:gd name="T5" fmla="*/ 793 h 6125"/>
                <a:gd name="T6" fmla="*/ 6152 w 6201"/>
                <a:gd name="T7" fmla="*/ 2706 h 6125"/>
                <a:gd name="T8" fmla="*/ 6054 w 6201"/>
                <a:gd name="T9" fmla="*/ 3907 h 6125"/>
                <a:gd name="T10" fmla="*/ 5979 w 6201"/>
                <a:gd name="T11" fmla="*/ 3944 h 6125"/>
                <a:gd name="T12" fmla="*/ 5314 w 6201"/>
                <a:gd name="T13" fmla="*/ 3620 h 6125"/>
                <a:gd name="T14" fmla="*/ 5283 w 6201"/>
                <a:gd name="T15" fmla="*/ 3527 h 6125"/>
                <a:gd name="T16" fmla="*/ 5086 w 6201"/>
                <a:gd name="T17" fmla="*/ 2032 h 6125"/>
                <a:gd name="T18" fmla="*/ 3394 w 6201"/>
                <a:gd name="T19" fmla="*/ 855 h 6125"/>
                <a:gd name="T20" fmla="*/ 1622 w 6201"/>
                <a:gd name="T21" fmla="*/ 1428 h 6125"/>
                <a:gd name="T22" fmla="*/ 920 w 6201"/>
                <a:gd name="T23" fmla="*/ 2851 h 6125"/>
                <a:gd name="T24" fmla="*/ 1311 w 6201"/>
                <a:gd name="T25" fmla="*/ 4319 h 6125"/>
                <a:gd name="T26" fmla="*/ 2838 w 6201"/>
                <a:gd name="T27" fmla="*/ 5243 h 6125"/>
                <a:gd name="T28" fmla="*/ 3593 w 6201"/>
                <a:gd name="T29" fmla="*/ 5211 h 6125"/>
                <a:gd name="T30" fmla="*/ 3687 w 6201"/>
                <a:gd name="T31" fmla="*/ 5263 h 6125"/>
                <a:gd name="T32" fmla="*/ 3934 w 6201"/>
                <a:gd name="T33" fmla="*/ 5910 h 6125"/>
                <a:gd name="T34" fmla="*/ 3879 w 6201"/>
                <a:gd name="T35" fmla="*/ 6006 h 6125"/>
                <a:gd name="T36" fmla="*/ 2722 w 6201"/>
                <a:gd name="T37" fmla="*/ 6074 h 6125"/>
                <a:gd name="T38" fmla="*/ 1448 w 6201"/>
                <a:gd name="T39" fmla="*/ 5598 h 6125"/>
                <a:gd name="T40" fmla="*/ 101 w 6201"/>
                <a:gd name="T41" fmla="*/ 3448 h 6125"/>
                <a:gd name="T42" fmla="*/ 588 w 6201"/>
                <a:gd name="T43" fmla="*/ 1354 h 6125"/>
                <a:gd name="T44" fmla="*/ 2674 w 6201"/>
                <a:gd name="T45" fmla="*/ 32 h 6125"/>
                <a:gd name="T46" fmla="*/ 2813 w 6201"/>
                <a:gd name="T47" fmla="*/ 15 h 6125"/>
                <a:gd name="T48" fmla="*/ 3126 w 6201"/>
                <a:gd name="T49" fmla="*/ 0 h 6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201" h="6125">
                  <a:moveTo>
                    <a:pt x="3126" y="0"/>
                  </a:moveTo>
                  <a:lnTo>
                    <a:pt x="3126" y="0"/>
                  </a:lnTo>
                  <a:cubicBezTo>
                    <a:pt x="3906" y="9"/>
                    <a:pt x="4593" y="266"/>
                    <a:pt x="5171" y="793"/>
                  </a:cubicBezTo>
                  <a:cubicBezTo>
                    <a:pt x="5735" y="1307"/>
                    <a:pt x="6060" y="1946"/>
                    <a:pt x="6152" y="2706"/>
                  </a:cubicBezTo>
                  <a:cubicBezTo>
                    <a:pt x="6201" y="3114"/>
                    <a:pt x="6156" y="3512"/>
                    <a:pt x="6054" y="3907"/>
                  </a:cubicBezTo>
                  <a:cubicBezTo>
                    <a:pt x="6043" y="3949"/>
                    <a:pt x="6025" y="3967"/>
                    <a:pt x="5979" y="3944"/>
                  </a:cubicBezTo>
                  <a:cubicBezTo>
                    <a:pt x="5758" y="3835"/>
                    <a:pt x="5536" y="3726"/>
                    <a:pt x="5314" y="3620"/>
                  </a:cubicBezTo>
                  <a:cubicBezTo>
                    <a:pt x="5266" y="3597"/>
                    <a:pt x="5274" y="3566"/>
                    <a:pt x="5283" y="3527"/>
                  </a:cubicBezTo>
                  <a:cubicBezTo>
                    <a:pt x="5390" y="3006"/>
                    <a:pt x="5339" y="2502"/>
                    <a:pt x="5086" y="2032"/>
                  </a:cubicBezTo>
                  <a:cubicBezTo>
                    <a:pt x="4723" y="1357"/>
                    <a:pt x="4156" y="952"/>
                    <a:pt x="3394" y="855"/>
                  </a:cubicBezTo>
                  <a:cubicBezTo>
                    <a:pt x="2721" y="770"/>
                    <a:pt x="2124" y="964"/>
                    <a:pt x="1622" y="1428"/>
                  </a:cubicBezTo>
                  <a:cubicBezTo>
                    <a:pt x="1206" y="1812"/>
                    <a:pt x="971" y="2286"/>
                    <a:pt x="920" y="2851"/>
                  </a:cubicBezTo>
                  <a:cubicBezTo>
                    <a:pt x="871" y="3388"/>
                    <a:pt x="999" y="3881"/>
                    <a:pt x="1311" y="4319"/>
                  </a:cubicBezTo>
                  <a:cubicBezTo>
                    <a:pt x="1685" y="4844"/>
                    <a:pt x="2195" y="5158"/>
                    <a:pt x="2838" y="5243"/>
                  </a:cubicBezTo>
                  <a:cubicBezTo>
                    <a:pt x="3091" y="5276"/>
                    <a:pt x="3344" y="5269"/>
                    <a:pt x="3593" y="5211"/>
                  </a:cubicBezTo>
                  <a:cubicBezTo>
                    <a:pt x="3646" y="5199"/>
                    <a:pt x="3669" y="5214"/>
                    <a:pt x="3687" y="5263"/>
                  </a:cubicBezTo>
                  <a:cubicBezTo>
                    <a:pt x="3768" y="5479"/>
                    <a:pt x="3849" y="5696"/>
                    <a:pt x="3934" y="5910"/>
                  </a:cubicBezTo>
                  <a:cubicBezTo>
                    <a:pt x="3958" y="5973"/>
                    <a:pt x="3936" y="5991"/>
                    <a:pt x="3879" y="6006"/>
                  </a:cubicBezTo>
                  <a:cubicBezTo>
                    <a:pt x="3497" y="6100"/>
                    <a:pt x="3112" y="6125"/>
                    <a:pt x="2722" y="6074"/>
                  </a:cubicBezTo>
                  <a:cubicBezTo>
                    <a:pt x="2261" y="6013"/>
                    <a:pt x="1832" y="5859"/>
                    <a:pt x="1448" y="5598"/>
                  </a:cubicBezTo>
                  <a:cubicBezTo>
                    <a:pt x="684" y="5081"/>
                    <a:pt x="223" y="4366"/>
                    <a:pt x="101" y="3448"/>
                  </a:cubicBezTo>
                  <a:cubicBezTo>
                    <a:pt x="0" y="2692"/>
                    <a:pt x="159" y="1988"/>
                    <a:pt x="588" y="1354"/>
                  </a:cubicBezTo>
                  <a:cubicBezTo>
                    <a:pt x="1090" y="613"/>
                    <a:pt x="1790" y="175"/>
                    <a:pt x="2674" y="32"/>
                  </a:cubicBezTo>
                  <a:cubicBezTo>
                    <a:pt x="2720" y="24"/>
                    <a:pt x="2767" y="21"/>
                    <a:pt x="2813" y="15"/>
                  </a:cubicBezTo>
                  <a:cubicBezTo>
                    <a:pt x="2917" y="2"/>
                    <a:pt x="3021" y="0"/>
                    <a:pt x="31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ABA839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697DE0B-3796-431B-AD10-A5DB68471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" y="1036"/>
              <a:ext cx="129" cy="134"/>
            </a:xfrm>
            <a:custGeom>
              <a:avLst/>
              <a:gdLst>
                <a:gd name="T0" fmla="*/ 31 w 4426"/>
                <a:gd name="T1" fmla="*/ 0 h 4593"/>
                <a:gd name="T2" fmla="*/ 31 w 4426"/>
                <a:gd name="T3" fmla="*/ 0 h 4593"/>
                <a:gd name="T4" fmla="*/ 79 w 4426"/>
                <a:gd name="T5" fmla="*/ 22 h 4593"/>
                <a:gd name="T6" fmla="*/ 1821 w 4426"/>
                <a:gd name="T7" fmla="*/ 871 h 4593"/>
                <a:gd name="T8" fmla="*/ 3793 w 4426"/>
                <a:gd name="T9" fmla="*/ 1829 h 4593"/>
                <a:gd name="T10" fmla="*/ 4376 w 4426"/>
                <a:gd name="T11" fmla="*/ 2113 h 4593"/>
                <a:gd name="T12" fmla="*/ 4386 w 4426"/>
                <a:gd name="T13" fmla="*/ 2186 h 4593"/>
                <a:gd name="T14" fmla="*/ 2591 w 4426"/>
                <a:gd name="T15" fmla="*/ 3826 h 4593"/>
                <a:gd name="T16" fmla="*/ 1807 w 4426"/>
                <a:gd name="T17" fmla="*/ 4539 h 4593"/>
                <a:gd name="T18" fmla="*/ 1715 w 4426"/>
                <a:gd name="T19" fmla="*/ 4518 h 4593"/>
                <a:gd name="T20" fmla="*/ 870 w 4426"/>
                <a:gd name="T21" fmla="*/ 2288 h 4593"/>
                <a:gd name="T22" fmla="*/ 267 w 4426"/>
                <a:gd name="T23" fmla="*/ 693 h 4593"/>
                <a:gd name="T24" fmla="*/ 26 w 4426"/>
                <a:gd name="T25" fmla="*/ 58 h 4593"/>
                <a:gd name="T26" fmla="*/ 31 w 4426"/>
                <a:gd name="T27" fmla="*/ 0 h 4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26" h="4593">
                  <a:moveTo>
                    <a:pt x="31" y="0"/>
                  </a:moveTo>
                  <a:lnTo>
                    <a:pt x="31" y="0"/>
                  </a:lnTo>
                  <a:cubicBezTo>
                    <a:pt x="50" y="9"/>
                    <a:pt x="65" y="15"/>
                    <a:pt x="79" y="22"/>
                  </a:cubicBezTo>
                  <a:cubicBezTo>
                    <a:pt x="659" y="305"/>
                    <a:pt x="1240" y="589"/>
                    <a:pt x="1821" y="871"/>
                  </a:cubicBezTo>
                  <a:cubicBezTo>
                    <a:pt x="2478" y="1191"/>
                    <a:pt x="3136" y="1510"/>
                    <a:pt x="3793" y="1829"/>
                  </a:cubicBezTo>
                  <a:cubicBezTo>
                    <a:pt x="3987" y="1924"/>
                    <a:pt x="4181" y="2020"/>
                    <a:pt x="4376" y="2113"/>
                  </a:cubicBezTo>
                  <a:cubicBezTo>
                    <a:pt x="4422" y="2135"/>
                    <a:pt x="4426" y="2149"/>
                    <a:pt x="4386" y="2186"/>
                  </a:cubicBezTo>
                  <a:cubicBezTo>
                    <a:pt x="3787" y="2732"/>
                    <a:pt x="3189" y="3279"/>
                    <a:pt x="2591" y="3826"/>
                  </a:cubicBezTo>
                  <a:cubicBezTo>
                    <a:pt x="2330" y="4064"/>
                    <a:pt x="2069" y="4302"/>
                    <a:pt x="1807" y="4539"/>
                  </a:cubicBezTo>
                  <a:cubicBezTo>
                    <a:pt x="1748" y="4593"/>
                    <a:pt x="1742" y="4590"/>
                    <a:pt x="1715" y="4518"/>
                  </a:cubicBezTo>
                  <a:cubicBezTo>
                    <a:pt x="1434" y="3775"/>
                    <a:pt x="1152" y="3032"/>
                    <a:pt x="870" y="2288"/>
                  </a:cubicBezTo>
                  <a:cubicBezTo>
                    <a:pt x="669" y="1757"/>
                    <a:pt x="468" y="1225"/>
                    <a:pt x="267" y="693"/>
                  </a:cubicBezTo>
                  <a:cubicBezTo>
                    <a:pt x="187" y="481"/>
                    <a:pt x="106" y="270"/>
                    <a:pt x="26" y="58"/>
                  </a:cubicBezTo>
                  <a:cubicBezTo>
                    <a:pt x="19" y="39"/>
                    <a:pt x="0" y="16"/>
                    <a:pt x="3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ABA839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674A8FEB-183C-46EE-BC8C-EF5B0CA06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" y="1016"/>
              <a:ext cx="27" cy="45"/>
            </a:xfrm>
            <a:custGeom>
              <a:avLst/>
              <a:gdLst>
                <a:gd name="T0" fmla="*/ 5 w 919"/>
                <a:gd name="T1" fmla="*/ 746 h 1542"/>
                <a:gd name="T2" fmla="*/ 5 w 919"/>
                <a:gd name="T3" fmla="*/ 746 h 1542"/>
                <a:gd name="T4" fmla="*/ 281 w 919"/>
                <a:gd name="T5" fmla="*/ 38 h 1542"/>
                <a:gd name="T6" fmla="*/ 359 w 919"/>
                <a:gd name="T7" fmla="*/ 56 h 1542"/>
                <a:gd name="T8" fmla="*/ 889 w 919"/>
                <a:gd name="T9" fmla="*/ 1458 h 1542"/>
                <a:gd name="T10" fmla="*/ 827 w 919"/>
                <a:gd name="T11" fmla="*/ 1540 h 1542"/>
                <a:gd name="T12" fmla="*/ 5 w 919"/>
                <a:gd name="T13" fmla="*/ 746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9" h="1542">
                  <a:moveTo>
                    <a:pt x="5" y="746"/>
                  </a:moveTo>
                  <a:lnTo>
                    <a:pt x="5" y="746"/>
                  </a:lnTo>
                  <a:cubicBezTo>
                    <a:pt x="0" y="422"/>
                    <a:pt x="97" y="212"/>
                    <a:pt x="281" y="38"/>
                  </a:cubicBezTo>
                  <a:cubicBezTo>
                    <a:pt x="322" y="0"/>
                    <a:pt x="340" y="5"/>
                    <a:pt x="359" y="56"/>
                  </a:cubicBezTo>
                  <a:cubicBezTo>
                    <a:pt x="535" y="524"/>
                    <a:pt x="712" y="991"/>
                    <a:pt x="889" y="1458"/>
                  </a:cubicBezTo>
                  <a:cubicBezTo>
                    <a:pt x="919" y="1537"/>
                    <a:pt x="914" y="1542"/>
                    <a:pt x="827" y="1540"/>
                  </a:cubicBezTo>
                  <a:cubicBezTo>
                    <a:pt x="372" y="1527"/>
                    <a:pt x="5" y="1142"/>
                    <a:pt x="5" y="7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ABA839"/>
                </a:solidFill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A7A5CFD4-56C2-411A-BB09-98FBB9551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" y="1007"/>
              <a:ext cx="38" cy="26"/>
            </a:xfrm>
            <a:custGeom>
              <a:avLst/>
              <a:gdLst>
                <a:gd name="T0" fmla="*/ 1300 w 1304"/>
                <a:gd name="T1" fmla="*/ 819 h 883"/>
                <a:gd name="T2" fmla="*/ 1300 w 1304"/>
                <a:gd name="T3" fmla="*/ 819 h 883"/>
                <a:gd name="T4" fmla="*/ 1246 w 1304"/>
                <a:gd name="T5" fmla="*/ 850 h 883"/>
                <a:gd name="T6" fmla="*/ 815 w 1304"/>
                <a:gd name="T7" fmla="*/ 640 h 883"/>
                <a:gd name="T8" fmla="*/ 55 w 1304"/>
                <a:gd name="T9" fmla="*/ 268 h 883"/>
                <a:gd name="T10" fmla="*/ 1 w 1304"/>
                <a:gd name="T11" fmla="*/ 227 h 883"/>
                <a:gd name="T12" fmla="*/ 56 w 1304"/>
                <a:gd name="T13" fmla="*/ 184 h 883"/>
                <a:gd name="T14" fmla="*/ 1121 w 1304"/>
                <a:gd name="T15" fmla="*/ 417 h 883"/>
                <a:gd name="T16" fmla="*/ 1300 w 1304"/>
                <a:gd name="T17" fmla="*/ 819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4" h="883">
                  <a:moveTo>
                    <a:pt x="1300" y="819"/>
                  </a:moveTo>
                  <a:lnTo>
                    <a:pt x="1300" y="819"/>
                  </a:lnTo>
                  <a:cubicBezTo>
                    <a:pt x="1304" y="883"/>
                    <a:pt x="1273" y="863"/>
                    <a:pt x="1246" y="850"/>
                  </a:cubicBezTo>
                  <a:cubicBezTo>
                    <a:pt x="1103" y="780"/>
                    <a:pt x="959" y="711"/>
                    <a:pt x="815" y="640"/>
                  </a:cubicBezTo>
                  <a:cubicBezTo>
                    <a:pt x="562" y="517"/>
                    <a:pt x="308" y="393"/>
                    <a:pt x="55" y="268"/>
                  </a:cubicBezTo>
                  <a:cubicBezTo>
                    <a:pt x="35" y="258"/>
                    <a:pt x="0" y="255"/>
                    <a:pt x="1" y="227"/>
                  </a:cubicBezTo>
                  <a:cubicBezTo>
                    <a:pt x="2" y="200"/>
                    <a:pt x="35" y="195"/>
                    <a:pt x="56" y="184"/>
                  </a:cubicBezTo>
                  <a:cubicBezTo>
                    <a:pt x="417" y="0"/>
                    <a:pt x="869" y="98"/>
                    <a:pt x="1121" y="417"/>
                  </a:cubicBezTo>
                  <a:cubicBezTo>
                    <a:pt x="1216" y="538"/>
                    <a:pt x="1298" y="725"/>
                    <a:pt x="1300" y="81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ABA839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90337F5E-BA6B-418E-985B-910BB4C2B1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8250" y="2514564"/>
            <a:ext cx="438149" cy="438149"/>
            <a:chOff x="131" y="1966"/>
            <a:chExt cx="450" cy="450"/>
          </a:xfrm>
          <a:solidFill>
            <a:srgbClr val="ABA839"/>
          </a:solidFill>
        </p:grpSpPr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30D80D72-EDF6-4ED0-A23B-855E70BA2A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" y="1966"/>
              <a:ext cx="450" cy="450"/>
            </a:xfrm>
            <a:custGeom>
              <a:avLst/>
              <a:gdLst>
                <a:gd name="T0" fmla="*/ 10381 w 13839"/>
                <a:gd name="T1" fmla="*/ 6202 h 13839"/>
                <a:gd name="T2" fmla="*/ 10381 w 13839"/>
                <a:gd name="T3" fmla="*/ 6202 h 13839"/>
                <a:gd name="T4" fmla="*/ 5854 w 13839"/>
                <a:gd name="T5" fmla="*/ 978 h 13839"/>
                <a:gd name="T6" fmla="*/ 978 w 13839"/>
                <a:gd name="T7" fmla="*/ 5509 h 13839"/>
                <a:gd name="T8" fmla="*/ 5464 w 13839"/>
                <a:gd name="T9" fmla="*/ 10382 h 13839"/>
                <a:gd name="T10" fmla="*/ 8890 w 13839"/>
                <a:gd name="T11" fmla="*/ 9120 h 13839"/>
                <a:gd name="T12" fmla="*/ 10381 w 13839"/>
                <a:gd name="T13" fmla="*/ 6202 h 13839"/>
                <a:gd name="T14" fmla="*/ 5373 w 13839"/>
                <a:gd name="T15" fmla="*/ 0 h 13839"/>
                <a:gd name="T16" fmla="*/ 5373 w 13839"/>
                <a:gd name="T17" fmla="*/ 0 h 13839"/>
                <a:gd name="T18" fmla="*/ 5986 w 13839"/>
                <a:gd name="T19" fmla="*/ 0 h 13839"/>
                <a:gd name="T20" fmla="*/ 6038 w 13839"/>
                <a:gd name="T21" fmla="*/ 9 h 13839"/>
                <a:gd name="T22" fmla="*/ 6926 w 13839"/>
                <a:gd name="T23" fmla="*/ 130 h 13839"/>
                <a:gd name="T24" fmla="*/ 8736 w 13839"/>
                <a:gd name="T25" fmla="*/ 878 h 13839"/>
                <a:gd name="T26" fmla="*/ 9874 w 13839"/>
                <a:gd name="T27" fmla="*/ 1833 h 13839"/>
                <a:gd name="T28" fmla="*/ 10413 w 13839"/>
                <a:gd name="T29" fmla="*/ 2516 h 13839"/>
                <a:gd name="T30" fmla="*/ 11104 w 13839"/>
                <a:gd name="T31" fmla="*/ 3957 h 13839"/>
                <a:gd name="T32" fmla="*/ 11359 w 13839"/>
                <a:gd name="T33" fmla="*/ 5352 h 13839"/>
                <a:gd name="T34" fmla="*/ 11326 w 13839"/>
                <a:gd name="T35" fmla="*/ 6375 h 13839"/>
                <a:gd name="T36" fmla="*/ 11075 w 13839"/>
                <a:gd name="T37" fmla="*/ 7496 h 13839"/>
                <a:gd name="T38" fmla="*/ 10404 w 13839"/>
                <a:gd name="T39" fmla="*/ 8859 h 13839"/>
                <a:gd name="T40" fmla="*/ 9974 w 13839"/>
                <a:gd name="T41" fmla="*/ 9417 h 13839"/>
                <a:gd name="T42" fmla="*/ 9980 w 13839"/>
                <a:gd name="T43" fmla="*/ 9516 h 13839"/>
                <a:gd name="T44" fmla="*/ 10319 w 13839"/>
                <a:gd name="T45" fmla="*/ 9855 h 13839"/>
                <a:gd name="T46" fmla="*/ 10431 w 13839"/>
                <a:gd name="T47" fmla="*/ 9883 h 13839"/>
                <a:gd name="T48" fmla="*/ 11243 w 13839"/>
                <a:gd name="T49" fmla="*/ 10098 h 13839"/>
                <a:gd name="T50" fmla="*/ 13531 w 13839"/>
                <a:gd name="T51" fmla="*/ 12382 h 13839"/>
                <a:gd name="T52" fmla="*/ 13839 w 13839"/>
                <a:gd name="T53" fmla="*/ 12919 h 13839"/>
                <a:gd name="T54" fmla="*/ 13839 w 13839"/>
                <a:gd name="T55" fmla="*/ 13146 h 13839"/>
                <a:gd name="T56" fmla="*/ 13659 w 13839"/>
                <a:gd name="T57" fmla="*/ 13552 h 13839"/>
                <a:gd name="T58" fmla="*/ 13146 w 13839"/>
                <a:gd name="T59" fmla="*/ 13839 h 13839"/>
                <a:gd name="T60" fmla="*/ 12919 w 13839"/>
                <a:gd name="T61" fmla="*/ 13839 h 13839"/>
                <a:gd name="T62" fmla="*/ 12383 w 13839"/>
                <a:gd name="T63" fmla="*/ 13531 h 13839"/>
                <a:gd name="T64" fmla="*/ 10075 w 13839"/>
                <a:gd name="T65" fmla="*/ 11219 h 13839"/>
                <a:gd name="T66" fmla="*/ 10005 w 13839"/>
                <a:gd name="T67" fmla="*/ 11139 h 13839"/>
                <a:gd name="T68" fmla="*/ 9884 w 13839"/>
                <a:gd name="T69" fmla="*/ 10424 h 13839"/>
                <a:gd name="T70" fmla="*/ 9874 w 13839"/>
                <a:gd name="T71" fmla="*/ 10339 h 13839"/>
                <a:gd name="T72" fmla="*/ 9502 w 13839"/>
                <a:gd name="T73" fmla="*/ 9966 h 13839"/>
                <a:gd name="T74" fmla="*/ 9434 w 13839"/>
                <a:gd name="T75" fmla="*/ 9963 h 13839"/>
                <a:gd name="T76" fmla="*/ 9295 w 13839"/>
                <a:gd name="T77" fmla="*/ 10077 h 13839"/>
                <a:gd name="T78" fmla="*/ 8351 w 13839"/>
                <a:gd name="T79" fmla="*/ 10707 h 13839"/>
                <a:gd name="T80" fmla="*/ 7068 w 13839"/>
                <a:gd name="T81" fmla="*/ 11198 h 13839"/>
                <a:gd name="T82" fmla="*/ 5999 w 13839"/>
                <a:gd name="T83" fmla="*/ 11359 h 13839"/>
                <a:gd name="T84" fmla="*/ 5108 w 13839"/>
                <a:gd name="T85" fmla="*/ 11339 h 13839"/>
                <a:gd name="T86" fmla="*/ 4220 w 13839"/>
                <a:gd name="T87" fmla="*/ 11179 h 13839"/>
                <a:gd name="T88" fmla="*/ 2926 w 13839"/>
                <a:gd name="T89" fmla="*/ 10661 h 13839"/>
                <a:gd name="T90" fmla="*/ 1716 w 13839"/>
                <a:gd name="T91" fmla="*/ 9766 h 13839"/>
                <a:gd name="T92" fmla="*/ 1298 w 13839"/>
                <a:gd name="T93" fmla="*/ 9311 h 13839"/>
                <a:gd name="T94" fmla="*/ 623 w 13839"/>
                <a:gd name="T95" fmla="*/ 8293 h 13839"/>
                <a:gd name="T96" fmla="*/ 219 w 13839"/>
                <a:gd name="T97" fmla="*/ 7274 h 13839"/>
                <a:gd name="T98" fmla="*/ 35 w 13839"/>
                <a:gd name="T99" fmla="*/ 6356 h 13839"/>
                <a:gd name="T100" fmla="*/ 0 w 13839"/>
                <a:gd name="T101" fmla="*/ 5999 h 13839"/>
                <a:gd name="T102" fmla="*/ 0 w 13839"/>
                <a:gd name="T103" fmla="*/ 5359 h 13839"/>
                <a:gd name="T104" fmla="*/ 9 w 13839"/>
                <a:gd name="T105" fmla="*/ 5307 h 13839"/>
                <a:gd name="T106" fmla="*/ 66 w 13839"/>
                <a:gd name="T107" fmla="*/ 4766 h 13839"/>
                <a:gd name="T108" fmla="*/ 819 w 13839"/>
                <a:gd name="T109" fmla="*/ 2719 h 13839"/>
                <a:gd name="T110" fmla="*/ 1943 w 13839"/>
                <a:gd name="T111" fmla="*/ 1389 h 13839"/>
                <a:gd name="T112" fmla="*/ 3150 w 13839"/>
                <a:gd name="T113" fmla="*/ 581 h 13839"/>
                <a:gd name="T114" fmla="*/ 4201 w 13839"/>
                <a:gd name="T115" fmla="*/ 186 h 13839"/>
                <a:gd name="T116" fmla="*/ 5149 w 13839"/>
                <a:gd name="T117" fmla="*/ 20 h 13839"/>
                <a:gd name="T118" fmla="*/ 5373 w 13839"/>
                <a:gd name="T119" fmla="*/ 0 h 13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839" h="13839">
                  <a:moveTo>
                    <a:pt x="10381" y="6202"/>
                  </a:moveTo>
                  <a:lnTo>
                    <a:pt x="10381" y="6202"/>
                  </a:lnTo>
                  <a:cubicBezTo>
                    <a:pt x="10393" y="3081"/>
                    <a:pt x="8305" y="1052"/>
                    <a:pt x="5854" y="978"/>
                  </a:cubicBezTo>
                  <a:cubicBezTo>
                    <a:pt x="3075" y="893"/>
                    <a:pt x="1051" y="3078"/>
                    <a:pt x="978" y="5509"/>
                  </a:cubicBezTo>
                  <a:cubicBezTo>
                    <a:pt x="894" y="8289"/>
                    <a:pt x="3076" y="10290"/>
                    <a:pt x="5464" y="10382"/>
                  </a:cubicBezTo>
                  <a:cubicBezTo>
                    <a:pt x="6777" y="10432"/>
                    <a:pt x="7929" y="10018"/>
                    <a:pt x="8890" y="9120"/>
                  </a:cubicBezTo>
                  <a:cubicBezTo>
                    <a:pt x="9881" y="8194"/>
                    <a:pt x="10365" y="7037"/>
                    <a:pt x="10381" y="6202"/>
                  </a:cubicBezTo>
                  <a:close/>
                  <a:moveTo>
                    <a:pt x="5373" y="0"/>
                  </a:moveTo>
                  <a:lnTo>
                    <a:pt x="5373" y="0"/>
                  </a:lnTo>
                  <a:lnTo>
                    <a:pt x="5986" y="0"/>
                  </a:lnTo>
                  <a:cubicBezTo>
                    <a:pt x="6003" y="4"/>
                    <a:pt x="6021" y="9"/>
                    <a:pt x="6038" y="9"/>
                  </a:cubicBezTo>
                  <a:cubicBezTo>
                    <a:pt x="6338" y="20"/>
                    <a:pt x="6633" y="66"/>
                    <a:pt x="6926" y="130"/>
                  </a:cubicBezTo>
                  <a:cubicBezTo>
                    <a:pt x="7573" y="273"/>
                    <a:pt x="8178" y="521"/>
                    <a:pt x="8736" y="878"/>
                  </a:cubicBezTo>
                  <a:cubicBezTo>
                    <a:pt x="9156" y="1147"/>
                    <a:pt x="9539" y="1462"/>
                    <a:pt x="9874" y="1833"/>
                  </a:cubicBezTo>
                  <a:cubicBezTo>
                    <a:pt x="10069" y="2049"/>
                    <a:pt x="10252" y="2274"/>
                    <a:pt x="10413" y="2516"/>
                  </a:cubicBezTo>
                  <a:cubicBezTo>
                    <a:pt x="10711" y="2963"/>
                    <a:pt x="10941" y="3444"/>
                    <a:pt x="11104" y="3957"/>
                  </a:cubicBezTo>
                  <a:cubicBezTo>
                    <a:pt x="11248" y="4412"/>
                    <a:pt x="11337" y="4877"/>
                    <a:pt x="11359" y="5352"/>
                  </a:cubicBezTo>
                  <a:cubicBezTo>
                    <a:pt x="11375" y="5693"/>
                    <a:pt x="11371" y="6035"/>
                    <a:pt x="11326" y="6375"/>
                  </a:cubicBezTo>
                  <a:cubicBezTo>
                    <a:pt x="11276" y="6757"/>
                    <a:pt x="11197" y="7131"/>
                    <a:pt x="11075" y="7496"/>
                  </a:cubicBezTo>
                  <a:cubicBezTo>
                    <a:pt x="10913" y="7980"/>
                    <a:pt x="10688" y="8434"/>
                    <a:pt x="10404" y="8859"/>
                  </a:cubicBezTo>
                  <a:cubicBezTo>
                    <a:pt x="10273" y="9055"/>
                    <a:pt x="10130" y="9241"/>
                    <a:pt x="9974" y="9417"/>
                  </a:cubicBezTo>
                  <a:cubicBezTo>
                    <a:pt x="9940" y="9455"/>
                    <a:pt x="9943" y="9481"/>
                    <a:pt x="9980" y="9516"/>
                  </a:cubicBezTo>
                  <a:cubicBezTo>
                    <a:pt x="10095" y="9627"/>
                    <a:pt x="10208" y="9740"/>
                    <a:pt x="10319" y="9855"/>
                  </a:cubicBezTo>
                  <a:cubicBezTo>
                    <a:pt x="10353" y="9890"/>
                    <a:pt x="10383" y="9895"/>
                    <a:pt x="10431" y="9883"/>
                  </a:cubicBezTo>
                  <a:cubicBezTo>
                    <a:pt x="10740" y="9804"/>
                    <a:pt x="11013" y="9867"/>
                    <a:pt x="11243" y="10098"/>
                  </a:cubicBezTo>
                  <a:cubicBezTo>
                    <a:pt x="12005" y="10860"/>
                    <a:pt x="12765" y="11624"/>
                    <a:pt x="13531" y="12382"/>
                  </a:cubicBezTo>
                  <a:cubicBezTo>
                    <a:pt x="13686" y="12536"/>
                    <a:pt x="13803" y="12702"/>
                    <a:pt x="13839" y="12919"/>
                  </a:cubicBezTo>
                  <a:lnTo>
                    <a:pt x="13839" y="13146"/>
                  </a:lnTo>
                  <a:cubicBezTo>
                    <a:pt x="13812" y="13296"/>
                    <a:pt x="13758" y="13434"/>
                    <a:pt x="13659" y="13552"/>
                  </a:cubicBezTo>
                  <a:cubicBezTo>
                    <a:pt x="13524" y="13713"/>
                    <a:pt x="13351" y="13804"/>
                    <a:pt x="13146" y="13839"/>
                  </a:cubicBezTo>
                  <a:lnTo>
                    <a:pt x="12919" y="13839"/>
                  </a:lnTo>
                  <a:cubicBezTo>
                    <a:pt x="12703" y="13802"/>
                    <a:pt x="12536" y="13686"/>
                    <a:pt x="12383" y="13531"/>
                  </a:cubicBezTo>
                  <a:cubicBezTo>
                    <a:pt x="11616" y="12757"/>
                    <a:pt x="10844" y="11989"/>
                    <a:pt x="10075" y="11219"/>
                  </a:cubicBezTo>
                  <a:cubicBezTo>
                    <a:pt x="10050" y="11194"/>
                    <a:pt x="10025" y="11168"/>
                    <a:pt x="10005" y="11139"/>
                  </a:cubicBezTo>
                  <a:cubicBezTo>
                    <a:pt x="9850" y="10921"/>
                    <a:pt x="9812" y="10682"/>
                    <a:pt x="9884" y="10424"/>
                  </a:cubicBezTo>
                  <a:cubicBezTo>
                    <a:pt x="9892" y="10394"/>
                    <a:pt x="9902" y="10367"/>
                    <a:pt x="9874" y="10339"/>
                  </a:cubicBezTo>
                  <a:cubicBezTo>
                    <a:pt x="9749" y="10215"/>
                    <a:pt x="9625" y="10091"/>
                    <a:pt x="9502" y="9966"/>
                  </a:cubicBezTo>
                  <a:cubicBezTo>
                    <a:pt x="9479" y="9944"/>
                    <a:pt x="9460" y="9939"/>
                    <a:pt x="9434" y="9963"/>
                  </a:cubicBezTo>
                  <a:cubicBezTo>
                    <a:pt x="9389" y="10002"/>
                    <a:pt x="9341" y="10038"/>
                    <a:pt x="9295" y="10077"/>
                  </a:cubicBezTo>
                  <a:cubicBezTo>
                    <a:pt x="9004" y="10323"/>
                    <a:pt x="8687" y="10529"/>
                    <a:pt x="8351" y="10707"/>
                  </a:cubicBezTo>
                  <a:cubicBezTo>
                    <a:pt x="7944" y="10924"/>
                    <a:pt x="7516" y="11085"/>
                    <a:pt x="7068" y="11198"/>
                  </a:cubicBezTo>
                  <a:cubicBezTo>
                    <a:pt x="6716" y="11286"/>
                    <a:pt x="6360" y="11344"/>
                    <a:pt x="5999" y="11359"/>
                  </a:cubicBezTo>
                  <a:cubicBezTo>
                    <a:pt x="5702" y="11372"/>
                    <a:pt x="5405" y="11370"/>
                    <a:pt x="5108" y="11339"/>
                  </a:cubicBezTo>
                  <a:cubicBezTo>
                    <a:pt x="4807" y="11307"/>
                    <a:pt x="4511" y="11257"/>
                    <a:pt x="4220" y="11179"/>
                  </a:cubicBezTo>
                  <a:cubicBezTo>
                    <a:pt x="3767" y="11060"/>
                    <a:pt x="3336" y="10887"/>
                    <a:pt x="2926" y="10661"/>
                  </a:cubicBezTo>
                  <a:cubicBezTo>
                    <a:pt x="2482" y="10417"/>
                    <a:pt x="2082" y="10115"/>
                    <a:pt x="1716" y="9766"/>
                  </a:cubicBezTo>
                  <a:cubicBezTo>
                    <a:pt x="1566" y="9624"/>
                    <a:pt x="1430" y="9469"/>
                    <a:pt x="1298" y="9311"/>
                  </a:cubicBezTo>
                  <a:cubicBezTo>
                    <a:pt x="1035" y="8996"/>
                    <a:pt x="811" y="8656"/>
                    <a:pt x="623" y="8293"/>
                  </a:cubicBezTo>
                  <a:cubicBezTo>
                    <a:pt x="453" y="7967"/>
                    <a:pt x="320" y="7627"/>
                    <a:pt x="219" y="7274"/>
                  </a:cubicBezTo>
                  <a:cubicBezTo>
                    <a:pt x="132" y="6973"/>
                    <a:pt x="68" y="6667"/>
                    <a:pt x="35" y="6356"/>
                  </a:cubicBezTo>
                  <a:cubicBezTo>
                    <a:pt x="23" y="6237"/>
                    <a:pt x="11" y="6118"/>
                    <a:pt x="0" y="5999"/>
                  </a:cubicBezTo>
                  <a:cubicBezTo>
                    <a:pt x="0" y="5786"/>
                    <a:pt x="0" y="5573"/>
                    <a:pt x="0" y="5359"/>
                  </a:cubicBezTo>
                  <a:cubicBezTo>
                    <a:pt x="3" y="5342"/>
                    <a:pt x="8" y="5325"/>
                    <a:pt x="9" y="5307"/>
                  </a:cubicBezTo>
                  <a:cubicBezTo>
                    <a:pt x="11" y="5125"/>
                    <a:pt x="37" y="4945"/>
                    <a:pt x="66" y="4766"/>
                  </a:cubicBezTo>
                  <a:cubicBezTo>
                    <a:pt x="184" y="4035"/>
                    <a:pt x="434" y="3351"/>
                    <a:pt x="819" y="2719"/>
                  </a:cubicBezTo>
                  <a:cubicBezTo>
                    <a:pt x="1124" y="2218"/>
                    <a:pt x="1500" y="1775"/>
                    <a:pt x="1943" y="1389"/>
                  </a:cubicBezTo>
                  <a:cubicBezTo>
                    <a:pt x="2312" y="1068"/>
                    <a:pt x="2714" y="798"/>
                    <a:pt x="3150" y="581"/>
                  </a:cubicBezTo>
                  <a:cubicBezTo>
                    <a:pt x="3487" y="414"/>
                    <a:pt x="3837" y="280"/>
                    <a:pt x="4201" y="186"/>
                  </a:cubicBezTo>
                  <a:cubicBezTo>
                    <a:pt x="4512" y="105"/>
                    <a:pt x="4827" y="46"/>
                    <a:pt x="5149" y="20"/>
                  </a:cubicBezTo>
                  <a:cubicBezTo>
                    <a:pt x="5223" y="13"/>
                    <a:pt x="5299" y="21"/>
                    <a:pt x="537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B43CCA6-B375-4347-B83D-711D5FF78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" y="2040"/>
              <a:ext cx="43" cy="144"/>
            </a:xfrm>
            <a:custGeom>
              <a:avLst/>
              <a:gdLst>
                <a:gd name="T0" fmla="*/ 14 w 1304"/>
                <a:gd name="T1" fmla="*/ 857 h 4423"/>
                <a:gd name="T2" fmla="*/ 14 w 1304"/>
                <a:gd name="T3" fmla="*/ 857 h 4423"/>
                <a:gd name="T4" fmla="*/ 94 w 1304"/>
                <a:gd name="T5" fmla="*/ 353 h 4423"/>
                <a:gd name="T6" fmla="*/ 625 w 1304"/>
                <a:gd name="T7" fmla="*/ 9 h 4423"/>
                <a:gd name="T8" fmla="*/ 953 w 1304"/>
                <a:gd name="T9" fmla="*/ 49 h 4423"/>
                <a:gd name="T10" fmla="*/ 1242 w 1304"/>
                <a:gd name="T11" fmla="*/ 423 h 4423"/>
                <a:gd name="T12" fmla="*/ 1299 w 1304"/>
                <a:gd name="T13" fmla="*/ 850 h 4423"/>
                <a:gd name="T14" fmla="*/ 1285 w 1304"/>
                <a:gd name="T15" fmla="*/ 1488 h 4423"/>
                <a:gd name="T16" fmla="*/ 1221 w 1304"/>
                <a:gd name="T17" fmla="*/ 2168 h 4423"/>
                <a:gd name="T18" fmla="*/ 1178 w 1304"/>
                <a:gd name="T19" fmla="*/ 2705 h 4423"/>
                <a:gd name="T20" fmla="*/ 1115 w 1304"/>
                <a:gd name="T21" fmla="*/ 3392 h 4423"/>
                <a:gd name="T22" fmla="*/ 1058 w 1304"/>
                <a:gd name="T23" fmla="*/ 3920 h 4423"/>
                <a:gd name="T24" fmla="*/ 922 w 1304"/>
                <a:gd name="T25" fmla="*/ 4292 h 4423"/>
                <a:gd name="T26" fmla="*/ 618 w 1304"/>
                <a:gd name="T27" fmla="*/ 4421 h 4423"/>
                <a:gd name="T28" fmla="*/ 277 w 1304"/>
                <a:gd name="T29" fmla="*/ 4147 h 4423"/>
                <a:gd name="T30" fmla="*/ 186 w 1304"/>
                <a:gd name="T31" fmla="*/ 3651 h 4423"/>
                <a:gd name="T32" fmla="*/ 134 w 1304"/>
                <a:gd name="T33" fmla="*/ 2963 h 4423"/>
                <a:gd name="T34" fmla="*/ 105 w 1304"/>
                <a:gd name="T35" fmla="*/ 2505 h 4423"/>
                <a:gd name="T36" fmla="*/ 55 w 1304"/>
                <a:gd name="T37" fmla="*/ 1763 h 4423"/>
                <a:gd name="T38" fmla="*/ 29 w 1304"/>
                <a:gd name="T39" fmla="*/ 1325 h 4423"/>
                <a:gd name="T40" fmla="*/ 14 w 1304"/>
                <a:gd name="T41" fmla="*/ 857 h 4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4" h="4423">
                  <a:moveTo>
                    <a:pt x="14" y="857"/>
                  </a:moveTo>
                  <a:lnTo>
                    <a:pt x="14" y="857"/>
                  </a:lnTo>
                  <a:cubicBezTo>
                    <a:pt x="5" y="681"/>
                    <a:pt x="14" y="511"/>
                    <a:pt x="94" y="353"/>
                  </a:cubicBezTo>
                  <a:cubicBezTo>
                    <a:pt x="204" y="135"/>
                    <a:pt x="388" y="28"/>
                    <a:pt x="625" y="9"/>
                  </a:cubicBezTo>
                  <a:cubicBezTo>
                    <a:pt x="737" y="0"/>
                    <a:pt x="847" y="8"/>
                    <a:pt x="953" y="49"/>
                  </a:cubicBezTo>
                  <a:cubicBezTo>
                    <a:pt x="1123" y="117"/>
                    <a:pt x="1199" y="259"/>
                    <a:pt x="1242" y="423"/>
                  </a:cubicBezTo>
                  <a:cubicBezTo>
                    <a:pt x="1279" y="563"/>
                    <a:pt x="1299" y="705"/>
                    <a:pt x="1299" y="850"/>
                  </a:cubicBezTo>
                  <a:cubicBezTo>
                    <a:pt x="1300" y="1063"/>
                    <a:pt x="1304" y="1276"/>
                    <a:pt x="1285" y="1488"/>
                  </a:cubicBezTo>
                  <a:cubicBezTo>
                    <a:pt x="1264" y="1715"/>
                    <a:pt x="1241" y="1941"/>
                    <a:pt x="1221" y="2168"/>
                  </a:cubicBezTo>
                  <a:cubicBezTo>
                    <a:pt x="1205" y="2347"/>
                    <a:pt x="1194" y="2526"/>
                    <a:pt x="1178" y="2705"/>
                  </a:cubicBezTo>
                  <a:cubicBezTo>
                    <a:pt x="1158" y="2934"/>
                    <a:pt x="1134" y="3163"/>
                    <a:pt x="1115" y="3392"/>
                  </a:cubicBezTo>
                  <a:cubicBezTo>
                    <a:pt x="1100" y="3569"/>
                    <a:pt x="1092" y="3746"/>
                    <a:pt x="1058" y="3920"/>
                  </a:cubicBezTo>
                  <a:cubicBezTo>
                    <a:pt x="1033" y="4051"/>
                    <a:pt x="1002" y="4180"/>
                    <a:pt x="922" y="4292"/>
                  </a:cubicBezTo>
                  <a:cubicBezTo>
                    <a:pt x="847" y="4397"/>
                    <a:pt x="737" y="4423"/>
                    <a:pt x="618" y="4421"/>
                  </a:cubicBezTo>
                  <a:cubicBezTo>
                    <a:pt x="436" y="4418"/>
                    <a:pt x="331" y="4313"/>
                    <a:pt x="277" y="4147"/>
                  </a:cubicBezTo>
                  <a:cubicBezTo>
                    <a:pt x="224" y="3985"/>
                    <a:pt x="199" y="3819"/>
                    <a:pt x="186" y="3651"/>
                  </a:cubicBezTo>
                  <a:cubicBezTo>
                    <a:pt x="167" y="3422"/>
                    <a:pt x="150" y="3192"/>
                    <a:pt x="134" y="2963"/>
                  </a:cubicBezTo>
                  <a:cubicBezTo>
                    <a:pt x="124" y="2810"/>
                    <a:pt x="116" y="2657"/>
                    <a:pt x="105" y="2505"/>
                  </a:cubicBezTo>
                  <a:cubicBezTo>
                    <a:pt x="89" y="2258"/>
                    <a:pt x="70" y="2010"/>
                    <a:pt x="55" y="1763"/>
                  </a:cubicBezTo>
                  <a:cubicBezTo>
                    <a:pt x="46" y="1617"/>
                    <a:pt x="33" y="1471"/>
                    <a:pt x="29" y="1325"/>
                  </a:cubicBezTo>
                  <a:cubicBezTo>
                    <a:pt x="24" y="1168"/>
                    <a:pt x="0" y="1011"/>
                    <a:pt x="14" y="85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0912AA3E-4DB2-40FB-9DD4-554815D8A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" y="2207"/>
              <a:ext cx="43" cy="43"/>
            </a:xfrm>
            <a:custGeom>
              <a:avLst/>
              <a:gdLst>
                <a:gd name="T0" fmla="*/ 1321 w 1333"/>
                <a:gd name="T1" fmla="*/ 656 h 1312"/>
                <a:gd name="T2" fmla="*/ 1321 w 1333"/>
                <a:gd name="T3" fmla="*/ 656 h 1312"/>
                <a:gd name="T4" fmla="*/ 648 w 1333"/>
                <a:gd name="T5" fmla="*/ 1295 h 1312"/>
                <a:gd name="T6" fmla="*/ 29 w 1333"/>
                <a:gd name="T7" fmla="*/ 587 h 1312"/>
                <a:gd name="T8" fmla="*/ 700 w 1333"/>
                <a:gd name="T9" fmla="*/ 10 h 1312"/>
                <a:gd name="T10" fmla="*/ 1321 w 1333"/>
                <a:gd name="T11" fmla="*/ 656 h 1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3" h="1312">
                  <a:moveTo>
                    <a:pt x="1321" y="656"/>
                  </a:moveTo>
                  <a:lnTo>
                    <a:pt x="1321" y="656"/>
                  </a:lnTo>
                  <a:cubicBezTo>
                    <a:pt x="1330" y="1103"/>
                    <a:pt x="967" y="1312"/>
                    <a:pt x="648" y="1295"/>
                  </a:cubicBezTo>
                  <a:cubicBezTo>
                    <a:pt x="301" y="1277"/>
                    <a:pt x="0" y="1042"/>
                    <a:pt x="29" y="587"/>
                  </a:cubicBezTo>
                  <a:cubicBezTo>
                    <a:pt x="50" y="265"/>
                    <a:pt x="349" y="0"/>
                    <a:pt x="700" y="10"/>
                  </a:cubicBezTo>
                  <a:cubicBezTo>
                    <a:pt x="1055" y="21"/>
                    <a:pt x="1333" y="309"/>
                    <a:pt x="1321" y="65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9" name="Group 18">
            <a:extLst>
              <a:ext uri="{FF2B5EF4-FFF2-40B4-BE49-F238E27FC236}">
                <a16:creationId xmlns:a16="http://schemas.microsoft.com/office/drawing/2014/main" id="{F995BFCA-EE99-4C88-A3AF-58FE59E2DF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4722" y="4792025"/>
            <a:ext cx="385205" cy="488790"/>
            <a:chOff x="178" y="3043"/>
            <a:chExt cx="357" cy="453"/>
          </a:xfrm>
          <a:solidFill>
            <a:srgbClr val="ABA839"/>
          </a:solidFill>
        </p:grpSpPr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CE697811-BCE4-44DF-904A-2D3E0F1AC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" y="3043"/>
              <a:ext cx="357" cy="453"/>
            </a:xfrm>
            <a:custGeom>
              <a:avLst/>
              <a:gdLst>
                <a:gd name="T0" fmla="*/ 2612 w 5237"/>
                <a:gd name="T1" fmla="*/ 1147 h 6666"/>
                <a:gd name="T2" fmla="*/ 2612 w 5237"/>
                <a:gd name="T3" fmla="*/ 1147 h 6666"/>
                <a:gd name="T4" fmla="*/ 3291 w 5237"/>
                <a:gd name="T5" fmla="*/ 1147 h 6666"/>
                <a:gd name="T6" fmla="*/ 3565 w 5237"/>
                <a:gd name="T7" fmla="*/ 1146 h 6666"/>
                <a:gd name="T8" fmla="*/ 3744 w 5237"/>
                <a:gd name="T9" fmla="*/ 960 h 6666"/>
                <a:gd name="T10" fmla="*/ 3744 w 5237"/>
                <a:gd name="T11" fmla="*/ 600 h 6666"/>
                <a:gd name="T12" fmla="*/ 3557 w 5237"/>
                <a:gd name="T13" fmla="*/ 415 h 6666"/>
                <a:gd name="T14" fmla="*/ 2944 w 5237"/>
                <a:gd name="T15" fmla="*/ 415 h 6666"/>
                <a:gd name="T16" fmla="*/ 2821 w 5237"/>
                <a:gd name="T17" fmla="*/ 365 h 6666"/>
                <a:gd name="T18" fmla="*/ 2412 w 5237"/>
                <a:gd name="T19" fmla="*/ 367 h 6666"/>
                <a:gd name="T20" fmla="*/ 2294 w 5237"/>
                <a:gd name="T21" fmla="*/ 415 h 6666"/>
                <a:gd name="T22" fmla="*/ 1674 w 5237"/>
                <a:gd name="T23" fmla="*/ 415 h 6666"/>
                <a:gd name="T24" fmla="*/ 1491 w 5237"/>
                <a:gd name="T25" fmla="*/ 595 h 6666"/>
                <a:gd name="T26" fmla="*/ 1490 w 5237"/>
                <a:gd name="T27" fmla="*/ 928 h 6666"/>
                <a:gd name="T28" fmla="*/ 1712 w 5237"/>
                <a:gd name="T29" fmla="*/ 1147 h 6666"/>
                <a:gd name="T30" fmla="*/ 2612 w 5237"/>
                <a:gd name="T31" fmla="*/ 1147 h 6666"/>
                <a:gd name="T32" fmla="*/ 384 w 5237"/>
                <a:gd name="T33" fmla="*/ 3562 h 6666"/>
                <a:gd name="T34" fmla="*/ 384 w 5237"/>
                <a:gd name="T35" fmla="*/ 3562 h 6666"/>
                <a:gd name="T36" fmla="*/ 384 w 5237"/>
                <a:gd name="T37" fmla="*/ 5468 h 6666"/>
                <a:gd name="T38" fmla="*/ 384 w 5237"/>
                <a:gd name="T39" fmla="*/ 6115 h 6666"/>
                <a:gd name="T40" fmla="*/ 561 w 5237"/>
                <a:gd name="T41" fmla="*/ 6295 h 6666"/>
                <a:gd name="T42" fmla="*/ 601 w 5237"/>
                <a:gd name="T43" fmla="*/ 6295 h 6666"/>
                <a:gd name="T44" fmla="*/ 3607 w 5237"/>
                <a:gd name="T45" fmla="*/ 6295 h 6666"/>
                <a:gd name="T46" fmla="*/ 4647 w 5237"/>
                <a:gd name="T47" fmla="*/ 6295 h 6666"/>
                <a:gd name="T48" fmla="*/ 4852 w 5237"/>
                <a:gd name="T49" fmla="*/ 6088 h 6666"/>
                <a:gd name="T50" fmla="*/ 4852 w 5237"/>
                <a:gd name="T51" fmla="*/ 6061 h 6666"/>
                <a:gd name="T52" fmla="*/ 4852 w 5237"/>
                <a:gd name="T53" fmla="*/ 1055 h 6666"/>
                <a:gd name="T54" fmla="*/ 4630 w 5237"/>
                <a:gd name="T55" fmla="*/ 830 h 6666"/>
                <a:gd name="T56" fmla="*/ 4157 w 5237"/>
                <a:gd name="T57" fmla="*/ 829 h 6666"/>
                <a:gd name="T58" fmla="*/ 3984 w 5237"/>
                <a:gd name="T59" fmla="*/ 997 h 6666"/>
                <a:gd name="T60" fmla="*/ 3600 w 5237"/>
                <a:gd name="T61" fmla="*/ 1386 h 6666"/>
                <a:gd name="T62" fmla="*/ 1634 w 5237"/>
                <a:gd name="T63" fmla="*/ 1387 h 6666"/>
                <a:gd name="T64" fmla="*/ 1370 w 5237"/>
                <a:gd name="T65" fmla="*/ 1276 h 6666"/>
                <a:gd name="T66" fmla="*/ 1250 w 5237"/>
                <a:gd name="T67" fmla="*/ 936 h 6666"/>
                <a:gd name="T68" fmla="*/ 1143 w 5237"/>
                <a:gd name="T69" fmla="*/ 829 h 6666"/>
                <a:gd name="T70" fmla="*/ 597 w 5237"/>
                <a:gd name="T71" fmla="*/ 829 h 6666"/>
                <a:gd name="T72" fmla="*/ 382 w 5237"/>
                <a:gd name="T73" fmla="*/ 1042 h 6666"/>
                <a:gd name="T74" fmla="*/ 384 w 5237"/>
                <a:gd name="T75" fmla="*/ 3562 h 6666"/>
                <a:gd name="T76" fmla="*/ 5237 w 5237"/>
                <a:gd name="T77" fmla="*/ 3561 h 6666"/>
                <a:gd name="T78" fmla="*/ 5237 w 5237"/>
                <a:gd name="T79" fmla="*/ 3561 h 6666"/>
                <a:gd name="T80" fmla="*/ 5236 w 5237"/>
                <a:gd name="T81" fmla="*/ 6114 h 6666"/>
                <a:gd name="T82" fmla="*/ 4895 w 5237"/>
                <a:gd name="T83" fmla="*/ 6638 h 6666"/>
                <a:gd name="T84" fmla="*/ 4752 w 5237"/>
                <a:gd name="T85" fmla="*/ 6664 h 6666"/>
                <a:gd name="T86" fmla="*/ 486 w 5237"/>
                <a:gd name="T87" fmla="*/ 6665 h 6666"/>
                <a:gd name="T88" fmla="*/ 12 w 5237"/>
                <a:gd name="T89" fmla="*/ 6244 h 6666"/>
                <a:gd name="T90" fmla="*/ 0 w 5237"/>
                <a:gd name="T91" fmla="*/ 6064 h 6666"/>
                <a:gd name="T92" fmla="*/ 0 w 5237"/>
                <a:gd name="T93" fmla="*/ 1032 h 6666"/>
                <a:gd name="T94" fmla="*/ 239 w 5237"/>
                <a:gd name="T95" fmla="*/ 539 h 6666"/>
                <a:gd name="T96" fmla="*/ 588 w 5237"/>
                <a:gd name="T97" fmla="*/ 446 h 6666"/>
                <a:gd name="T98" fmla="*/ 1175 w 5237"/>
                <a:gd name="T99" fmla="*/ 447 h 6666"/>
                <a:gd name="T100" fmla="*/ 1302 w 5237"/>
                <a:gd name="T101" fmla="*/ 376 h 6666"/>
                <a:gd name="T102" fmla="*/ 1652 w 5237"/>
                <a:gd name="T103" fmla="*/ 173 h 6666"/>
                <a:gd name="T104" fmla="*/ 2178 w 5237"/>
                <a:gd name="T105" fmla="*/ 172 h 6666"/>
                <a:gd name="T106" fmla="*/ 2300 w 5237"/>
                <a:gd name="T107" fmla="*/ 132 h 6666"/>
                <a:gd name="T108" fmla="*/ 2938 w 5237"/>
                <a:gd name="T109" fmla="*/ 134 h 6666"/>
                <a:gd name="T110" fmla="*/ 3053 w 5237"/>
                <a:gd name="T111" fmla="*/ 172 h 6666"/>
                <a:gd name="T112" fmla="*/ 3600 w 5237"/>
                <a:gd name="T113" fmla="*/ 174 h 6666"/>
                <a:gd name="T114" fmla="*/ 3931 w 5237"/>
                <a:gd name="T115" fmla="*/ 373 h 6666"/>
                <a:gd name="T116" fmla="*/ 4057 w 5237"/>
                <a:gd name="T117" fmla="*/ 447 h 6666"/>
                <a:gd name="T118" fmla="*/ 4736 w 5237"/>
                <a:gd name="T119" fmla="*/ 456 h 6666"/>
                <a:gd name="T120" fmla="*/ 5236 w 5237"/>
                <a:gd name="T121" fmla="*/ 1008 h 6666"/>
                <a:gd name="T122" fmla="*/ 5237 w 5237"/>
                <a:gd name="T123" fmla="*/ 3561 h 6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37" h="6666">
                  <a:moveTo>
                    <a:pt x="2612" y="1147"/>
                  </a:moveTo>
                  <a:lnTo>
                    <a:pt x="2612" y="1147"/>
                  </a:lnTo>
                  <a:cubicBezTo>
                    <a:pt x="2838" y="1147"/>
                    <a:pt x="3065" y="1147"/>
                    <a:pt x="3291" y="1147"/>
                  </a:cubicBezTo>
                  <a:cubicBezTo>
                    <a:pt x="3383" y="1147"/>
                    <a:pt x="3474" y="1150"/>
                    <a:pt x="3565" y="1146"/>
                  </a:cubicBezTo>
                  <a:cubicBezTo>
                    <a:pt x="3685" y="1140"/>
                    <a:pt x="3743" y="1077"/>
                    <a:pt x="3744" y="960"/>
                  </a:cubicBezTo>
                  <a:cubicBezTo>
                    <a:pt x="3745" y="840"/>
                    <a:pt x="3745" y="720"/>
                    <a:pt x="3744" y="600"/>
                  </a:cubicBezTo>
                  <a:cubicBezTo>
                    <a:pt x="3743" y="480"/>
                    <a:pt x="3677" y="415"/>
                    <a:pt x="3557" y="415"/>
                  </a:cubicBezTo>
                  <a:cubicBezTo>
                    <a:pt x="3353" y="414"/>
                    <a:pt x="3149" y="413"/>
                    <a:pt x="2944" y="415"/>
                  </a:cubicBezTo>
                  <a:cubicBezTo>
                    <a:pt x="2894" y="416"/>
                    <a:pt x="2857" y="402"/>
                    <a:pt x="2821" y="365"/>
                  </a:cubicBezTo>
                  <a:cubicBezTo>
                    <a:pt x="2700" y="244"/>
                    <a:pt x="2534" y="245"/>
                    <a:pt x="2412" y="367"/>
                  </a:cubicBezTo>
                  <a:cubicBezTo>
                    <a:pt x="2378" y="402"/>
                    <a:pt x="2342" y="416"/>
                    <a:pt x="2294" y="415"/>
                  </a:cubicBezTo>
                  <a:cubicBezTo>
                    <a:pt x="2088" y="413"/>
                    <a:pt x="1881" y="414"/>
                    <a:pt x="1674" y="415"/>
                  </a:cubicBezTo>
                  <a:cubicBezTo>
                    <a:pt x="1556" y="415"/>
                    <a:pt x="1493" y="477"/>
                    <a:pt x="1491" y="595"/>
                  </a:cubicBezTo>
                  <a:cubicBezTo>
                    <a:pt x="1489" y="706"/>
                    <a:pt x="1490" y="817"/>
                    <a:pt x="1490" y="928"/>
                  </a:cubicBezTo>
                  <a:cubicBezTo>
                    <a:pt x="1491" y="1092"/>
                    <a:pt x="1546" y="1147"/>
                    <a:pt x="1712" y="1147"/>
                  </a:cubicBezTo>
                  <a:cubicBezTo>
                    <a:pt x="2012" y="1148"/>
                    <a:pt x="2312" y="1147"/>
                    <a:pt x="2612" y="1147"/>
                  </a:cubicBezTo>
                  <a:close/>
                  <a:moveTo>
                    <a:pt x="384" y="3562"/>
                  </a:moveTo>
                  <a:lnTo>
                    <a:pt x="384" y="3562"/>
                  </a:lnTo>
                  <a:cubicBezTo>
                    <a:pt x="384" y="4198"/>
                    <a:pt x="384" y="4833"/>
                    <a:pt x="384" y="5468"/>
                  </a:cubicBezTo>
                  <a:cubicBezTo>
                    <a:pt x="384" y="5684"/>
                    <a:pt x="383" y="5899"/>
                    <a:pt x="384" y="6115"/>
                  </a:cubicBezTo>
                  <a:cubicBezTo>
                    <a:pt x="384" y="6229"/>
                    <a:pt x="446" y="6291"/>
                    <a:pt x="561" y="6295"/>
                  </a:cubicBezTo>
                  <a:cubicBezTo>
                    <a:pt x="574" y="6295"/>
                    <a:pt x="587" y="6295"/>
                    <a:pt x="601" y="6295"/>
                  </a:cubicBezTo>
                  <a:cubicBezTo>
                    <a:pt x="1603" y="6295"/>
                    <a:pt x="2605" y="6295"/>
                    <a:pt x="3607" y="6295"/>
                  </a:cubicBezTo>
                  <a:cubicBezTo>
                    <a:pt x="3954" y="6295"/>
                    <a:pt x="4300" y="6295"/>
                    <a:pt x="4647" y="6295"/>
                  </a:cubicBezTo>
                  <a:cubicBezTo>
                    <a:pt x="4795" y="6295"/>
                    <a:pt x="4851" y="6238"/>
                    <a:pt x="4852" y="6088"/>
                  </a:cubicBezTo>
                  <a:cubicBezTo>
                    <a:pt x="4852" y="6079"/>
                    <a:pt x="4852" y="6070"/>
                    <a:pt x="4852" y="6061"/>
                  </a:cubicBezTo>
                  <a:cubicBezTo>
                    <a:pt x="4852" y="4392"/>
                    <a:pt x="4852" y="2724"/>
                    <a:pt x="4852" y="1055"/>
                  </a:cubicBezTo>
                  <a:cubicBezTo>
                    <a:pt x="4852" y="885"/>
                    <a:pt x="4800" y="832"/>
                    <a:pt x="4630" y="830"/>
                  </a:cubicBezTo>
                  <a:cubicBezTo>
                    <a:pt x="4472" y="828"/>
                    <a:pt x="4314" y="830"/>
                    <a:pt x="4157" y="829"/>
                  </a:cubicBezTo>
                  <a:cubicBezTo>
                    <a:pt x="3955" y="828"/>
                    <a:pt x="3987" y="834"/>
                    <a:pt x="3984" y="997"/>
                  </a:cubicBezTo>
                  <a:cubicBezTo>
                    <a:pt x="3981" y="1213"/>
                    <a:pt x="3817" y="1385"/>
                    <a:pt x="3600" y="1386"/>
                  </a:cubicBezTo>
                  <a:cubicBezTo>
                    <a:pt x="2945" y="1389"/>
                    <a:pt x="2289" y="1388"/>
                    <a:pt x="1634" y="1387"/>
                  </a:cubicBezTo>
                  <a:cubicBezTo>
                    <a:pt x="1532" y="1386"/>
                    <a:pt x="1445" y="1348"/>
                    <a:pt x="1370" y="1276"/>
                  </a:cubicBezTo>
                  <a:cubicBezTo>
                    <a:pt x="1272" y="1182"/>
                    <a:pt x="1247" y="1066"/>
                    <a:pt x="1250" y="936"/>
                  </a:cubicBezTo>
                  <a:cubicBezTo>
                    <a:pt x="1252" y="839"/>
                    <a:pt x="1241" y="830"/>
                    <a:pt x="1143" y="829"/>
                  </a:cubicBezTo>
                  <a:cubicBezTo>
                    <a:pt x="961" y="829"/>
                    <a:pt x="779" y="830"/>
                    <a:pt x="597" y="829"/>
                  </a:cubicBezTo>
                  <a:cubicBezTo>
                    <a:pt x="472" y="828"/>
                    <a:pt x="381" y="877"/>
                    <a:pt x="382" y="1042"/>
                  </a:cubicBezTo>
                  <a:cubicBezTo>
                    <a:pt x="386" y="1882"/>
                    <a:pt x="384" y="2722"/>
                    <a:pt x="384" y="3562"/>
                  </a:cubicBezTo>
                  <a:close/>
                  <a:moveTo>
                    <a:pt x="5237" y="3561"/>
                  </a:moveTo>
                  <a:lnTo>
                    <a:pt x="5237" y="3561"/>
                  </a:lnTo>
                  <a:cubicBezTo>
                    <a:pt x="5237" y="4412"/>
                    <a:pt x="5237" y="5263"/>
                    <a:pt x="5236" y="6114"/>
                  </a:cubicBezTo>
                  <a:cubicBezTo>
                    <a:pt x="5236" y="6355"/>
                    <a:pt x="5105" y="6557"/>
                    <a:pt x="4895" y="6638"/>
                  </a:cubicBezTo>
                  <a:cubicBezTo>
                    <a:pt x="4850" y="6655"/>
                    <a:pt x="4800" y="6664"/>
                    <a:pt x="4752" y="6664"/>
                  </a:cubicBezTo>
                  <a:cubicBezTo>
                    <a:pt x="3330" y="6666"/>
                    <a:pt x="1908" y="6666"/>
                    <a:pt x="486" y="6665"/>
                  </a:cubicBezTo>
                  <a:cubicBezTo>
                    <a:pt x="264" y="6665"/>
                    <a:pt x="42" y="6467"/>
                    <a:pt x="12" y="6244"/>
                  </a:cubicBezTo>
                  <a:cubicBezTo>
                    <a:pt x="4" y="6184"/>
                    <a:pt x="0" y="6124"/>
                    <a:pt x="0" y="6064"/>
                  </a:cubicBezTo>
                  <a:cubicBezTo>
                    <a:pt x="0" y="4387"/>
                    <a:pt x="0" y="2710"/>
                    <a:pt x="0" y="1032"/>
                  </a:cubicBezTo>
                  <a:cubicBezTo>
                    <a:pt x="0" y="828"/>
                    <a:pt x="67" y="658"/>
                    <a:pt x="239" y="539"/>
                  </a:cubicBezTo>
                  <a:cubicBezTo>
                    <a:pt x="344" y="467"/>
                    <a:pt x="464" y="447"/>
                    <a:pt x="588" y="446"/>
                  </a:cubicBezTo>
                  <a:cubicBezTo>
                    <a:pt x="784" y="445"/>
                    <a:pt x="979" y="444"/>
                    <a:pt x="1175" y="447"/>
                  </a:cubicBezTo>
                  <a:cubicBezTo>
                    <a:pt x="1234" y="447"/>
                    <a:pt x="1270" y="431"/>
                    <a:pt x="1302" y="376"/>
                  </a:cubicBezTo>
                  <a:cubicBezTo>
                    <a:pt x="1378" y="244"/>
                    <a:pt x="1493" y="171"/>
                    <a:pt x="1652" y="173"/>
                  </a:cubicBezTo>
                  <a:cubicBezTo>
                    <a:pt x="1827" y="176"/>
                    <a:pt x="2003" y="176"/>
                    <a:pt x="2178" y="172"/>
                  </a:cubicBezTo>
                  <a:cubicBezTo>
                    <a:pt x="2219" y="171"/>
                    <a:pt x="2266" y="156"/>
                    <a:pt x="2300" y="132"/>
                  </a:cubicBezTo>
                  <a:cubicBezTo>
                    <a:pt x="2492" y="0"/>
                    <a:pt x="2746" y="1"/>
                    <a:pt x="2938" y="134"/>
                  </a:cubicBezTo>
                  <a:cubicBezTo>
                    <a:pt x="2970" y="157"/>
                    <a:pt x="3014" y="171"/>
                    <a:pt x="3053" y="172"/>
                  </a:cubicBezTo>
                  <a:cubicBezTo>
                    <a:pt x="3235" y="176"/>
                    <a:pt x="3418" y="174"/>
                    <a:pt x="3600" y="174"/>
                  </a:cubicBezTo>
                  <a:cubicBezTo>
                    <a:pt x="3750" y="175"/>
                    <a:pt x="3858" y="248"/>
                    <a:pt x="3931" y="373"/>
                  </a:cubicBezTo>
                  <a:cubicBezTo>
                    <a:pt x="3962" y="426"/>
                    <a:pt x="3996" y="447"/>
                    <a:pt x="4057" y="447"/>
                  </a:cubicBezTo>
                  <a:cubicBezTo>
                    <a:pt x="4283" y="446"/>
                    <a:pt x="4511" y="440"/>
                    <a:pt x="4736" y="456"/>
                  </a:cubicBezTo>
                  <a:cubicBezTo>
                    <a:pt x="5038" y="477"/>
                    <a:pt x="5236" y="704"/>
                    <a:pt x="5236" y="1008"/>
                  </a:cubicBezTo>
                  <a:cubicBezTo>
                    <a:pt x="5237" y="1859"/>
                    <a:pt x="5237" y="2710"/>
                    <a:pt x="5237" y="35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5C29D60C-A134-40A1-AC4E-F219BF70A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" y="3280"/>
              <a:ext cx="152" cy="19"/>
            </a:xfrm>
            <a:custGeom>
              <a:avLst/>
              <a:gdLst>
                <a:gd name="T0" fmla="*/ 1115 w 2227"/>
                <a:gd name="T1" fmla="*/ 276 h 292"/>
                <a:gd name="T2" fmla="*/ 1115 w 2227"/>
                <a:gd name="T3" fmla="*/ 276 h 292"/>
                <a:gd name="T4" fmla="*/ 109 w 2227"/>
                <a:gd name="T5" fmla="*/ 277 h 292"/>
                <a:gd name="T6" fmla="*/ 24 w 2227"/>
                <a:gd name="T7" fmla="*/ 194 h 292"/>
                <a:gd name="T8" fmla="*/ 190 w 2227"/>
                <a:gd name="T9" fmla="*/ 28 h 292"/>
                <a:gd name="T10" fmla="*/ 2114 w 2227"/>
                <a:gd name="T11" fmla="*/ 28 h 292"/>
                <a:gd name="T12" fmla="*/ 2209 w 2227"/>
                <a:gd name="T13" fmla="*/ 124 h 292"/>
                <a:gd name="T14" fmla="*/ 2061 w 2227"/>
                <a:gd name="T15" fmla="*/ 276 h 292"/>
                <a:gd name="T16" fmla="*/ 1115 w 2227"/>
                <a:gd name="T17" fmla="*/ 27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7" h="292">
                  <a:moveTo>
                    <a:pt x="1115" y="276"/>
                  </a:moveTo>
                  <a:lnTo>
                    <a:pt x="1115" y="276"/>
                  </a:lnTo>
                  <a:cubicBezTo>
                    <a:pt x="780" y="276"/>
                    <a:pt x="445" y="275"/>
                    <a:pt x="109" y="277"/>
                  </a:cubicBezTo>
                  <a:cubicBezTo>
                    <a:pt x="47" y="277"/>
                    <a:pt x="22" y="260"/>
                    <a:pt x="24" y="194"/>
                  </a:cubicBezTo>
                  <a:cubicBezTo>
                    <a:pt x="29" y="0"/>
                    <a:pt x="0" y="28"/>
                    <a:pt x="190" y="28"/>
                  </a:cubicBezTo>
                  <a:cubicBezTo>
                    <a:pt x="831" y="27"/>
                    <a:pt x="1473" y="27"/>
                    <a:pt x="2114" y="28"/>
                  </a:cubicBezTo>
                  <a:cubicBezTo>
                    <a:pt x="2209" y="28"/>
                    <a:pt x="2210" y="28"/>
                    <a:pt x="2209" y="124"/>
                  </a:cubicBezTo>
                  <a:cubicBezTo>
                    <a:pt x="2208" y="292"/>
                    <a:pt x="2227" y="275"/>
                    <a:pt x="2061" y="276"/>
                  </a:cubicBezTo>
                  <a:cubicBezTo>
                    <a:pt x="1745" y="276"/>
                    <a:pt x="1430" y="276"/>
                    <a:pt x="1115" y="27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2A872BD9-AB14-452D-AFDD-C9E71944A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" y="3374"/>
              <a:ext cx="151" cy="20"/>
            </a:xfrm>
            <a:custGeom>
              <a:avLst/>
              <a:gdLst>
                <a:gd name="T0" fmla="*/ 1109 w 2214"/>
                <a:gd name="T1" fmla="*/ 274 h 288"/>
                <a:gd name="T2" fmla="*/ 1109 w 2214"/>
                <a:gd name="T3" fmla="*/ 274 h 288"/>
                <a:gd name="T4" fmla="*/ 103 w 2214"/>
                <a:gd name="T5" fmla="*/ 274 h 288"/>
                <a:gd name="T6" fmla="*/ 17 w 2214"/>
                <a:gd name="T7" fmla="*/ 187 h 288"/>
                <a:gd name="T8" fmla="*/ 176 w 2214"/>
                <a:gd name="T9" fmla="*/ 26 h 288"/>
                <a:gd name="T10" fmla="*/ 2101 w 2214"/>
                <a:gd name="T11" fmla="*/ 26 h 288"/>
                <a:gd name="T12" fmla="*/ 2201 w 2214"/>
                <a:gd name="T13" fmla="*/ 126 h 288"/>
                <a:gd name="T14" fmla="*/ 2055 w 2214"/>
                <a:gd name="T15" fmla="*/ 274 h 288"/>
                <a:gd name="T16" fmla="*/ 1109 w 2214"/>
                <a:gd name="T17" fmla="*/ 27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4" h="288">
                  <a:moveTo>
                    <a:pt x="1109" y="274"/>
                  </a:moveTo>
                  <a:lnTo>
                    <a:pt x="1109" y="274"/>
                  </a:lnTo>
                  <a:cubicBezTo>
                    <a:pt x="774" y="274"/>
                    <a:pt x="439" y="274"/>
                    <a:pt x="103" y="274"/>
                  </a:cubicBezTo>
                  <a:cubicBezTo>
                    <a:pt x="21" y="274"/>
                    <a:pt x="17" y="269"/>
                    <a:pt x="17" y="187"/>
                  </a:cubicBezTo>
                  <a:cubicBezTo>
                    <a:pt x="18" y="0"/>
                    <a:pt x="0" y="27"/>
                    <a:pt x="176" y="26"/>
                  </a:cubicBezTo>
                  <a:cubicBezTo>
                    <a:pt x="818" y="25"/>
                    <a:pt x="1459" y="26"/>
                    <a:pt x="2101" y="26"/>
                  </a:cubicBezTo>
                  <a:cubicBezTo>
                    <a:pt x="2201" y="26"/>
                    <a:pt x="2201" y="26"/>
                    <a:pt x="2201" y="126"/>
                  </a:cubicBezTo>
                  <a:cubicBezTo>
                    <a:pt x="2201" y="288"/>
                    <a:pt x="2214" y="274"/>
                    <a:pt x="2055" y="274"/>
                  </a:cubicBezTo>
                  <a:cubicBezTo>
                    <a:pt x="1740" y="274"/>
                    <a:pt x="1425" y="274"/>
                    <a:pt x="1109" y="27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82364818-720E-4D81-9855-EA61F6F0A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" y="3185"/>
              <a:ext cx="151" cy="19"/>
            </a:xfrm>
            <a:custGeom>
              <a:avLst/>
              <a:gdLst>
                <a:gd name="T0" fmla="*/ 2021 w 2209"/>
                <a:gd name="T1" fmla="*/ 276 h 277"/>
                <a:gd name="T2" fmla="*/ 2021 w 2209"/>
                <a:gd name="T3" fmla="*/ 276 h 277"/>
                <a:gd name="T4" fmla="*/ 1197 w 2209"/>
                <a:gd name="T5" fmla="*/ 276 h 277"/>
                <a:gd name="T6" fmla="*/ 452 w 2209"/>
                <a:gd name="T7" fmla="*/ 270 h 277"/>
                <a:gd name="T8" fmla="*/ 93 w 2209"/>
                <a:gd name="T9" fmla="*/ 270 h 277"/>
                <a:gd name="T10" fmla="*/ 23 w 2209"/>
                <a:gd name="T11" fmla="*/ 199 h 277"/>
                <a:gd name="T12" fmla="*/ 185 w 2209"/>
                <a:gd name="T13" fmla="*/ 29 h 277"/>
                <a:gd name="T14" fmla="*/ 2112 w 2209"/>
                <a:gd name="T15" fmla="*/ 29 h 277"/>
                <a:gd name="T16" fmla="*/ 2208 w 2209"/>
                <a:gd name="T17" fmla="*/ 124 h 277"/>
                <a:gd name="T18" fmla="*/ 2068 w 2209"/>
                <a:gd name="T19" fmla="*/ 276 h 277"/>
                <a:gd name="T20" fmla="*/ 2021 w 2209"/>
                <a:gd name="T21" fmla="*/ 276 h 277"/>
                <a:gd name="T22" fmla="*/ 2021 w 2209"/>
                <a:gd name="T23" fmla="*/ 276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09" h="277">
                  <a:moveTo>
                    <a:pt x="2021" y="276"/>
                  </a:moveTo>
                  <a:lnTo>
                    <a:pt x="2021" y="276"/>
                  </a:lnTo>
                  <a:cubicBezTo>
                    <a:pt x="1746" y="276"/>
                    <a:pt x="1471" y="277"/>
                    <a:pt x="1197" y="276"/>
                  </a:cubicBezTo>
                  <a:cubicBezTo>
                    <a:pt x="948" y="275"/>
                    <a:pt x="700" y="272"/>
                    <a:pt x="452" y="270"/>
                  </a:cubicBezTo>
                  <a:cubicBezTo>
                    <a:pt x="332" y="270"/>
                    <a:pt x="212" y="268"/>
                    <a:pt x="93" y="270"/>
                  </a:cubicBezTo>
                  <a:cubicBezTo>
                    <a:pt x="40" y="271"/>
                    <a:pt x="22" y="250"/>
                    <a:pt x="23" y="199"/>
                  </a:cubicBezTo>
                  <a:cubicBezTo>
                    <a:pt x="27" y="0"/>
                    <a:pt x="0" y="30"/>
                    <a:pt x="185" y="29"/>
                  </a:cubicBezTo>
                  <a:cubicBezTo>
                    <a:pt x="828" y="28"/>
                    <a:pt x="1470" y="29"/>
                    <a:pt x="2112" y="29"/>
                  </a:cubicBezTo>
                  <a:cubicBezTo>
                    <a:pt x="2208" y="29"/>
                    <a:pt x="2208" y="29"/>
                    <a:pt x="2208" y="124"/>
                  </a:cubicBezTo>
                  <a:cubicBezTo>
                    <a:pt x="2209" y="267"/>
                    <a:pt x="2209" y="267"/>
                    <a:pt x="2068" y="276"/>
                  </a:cubicBezTo>
                  <a:cubicBezTo>
                    <a:pt x="2052" y="276"/>
                    <a:pt x="2037" y="276"/>
                    <a:pt x="2021" y="276"/>
                  </a:cubicBezTo>
                  <a:lnTo>
                    <a:pt x="2021" y="27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74EE8FFD-92C4-4674-9BC1-57A2F0D08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" y="3412"/>
              <a:ext cx="115" cy="20"/>
            </a:xfrm>
            <a:custGeom>
              <a:avLst/>
              <a:gdLst>
                <a:gd name="T0" fmla="*/ 841 w 1677"/>
                <a:gd name="T1" fmla="*/ 273 h 291"/>
                <a:gd name="T2" fmla="*/ 841 w 1677"/>
                <a:gd name="T3" fmla="*/ 273 h 291"/>
                <a:gd name="T4" fmla="*/ 108 w 1677"/>
                <a:gd name="T5" fmla="*/ 274 h 291"/>
                <a:gd name="T6" fmla="*/ 22 w 1677"/>
                <a:gd name="T7" fmla="*/ 185 h 291"/>
                <a:gd name="T8" fmla="*/ 180 w 1677"/>
                <a:gd name="T9" fmla="*/ 25 h 291"/>
                <a:gd name="T10" fmla="*/ 1560 w 1677"/>
                <a:gd name="T11" fmla="*/ 24 h 291"/>
                <a:gd name="T12" fmla="*/ 1656 w 1677"/>
                <a:gd name="T13" fmla="*/ 122 h 291"/>
                <a:gd name="T14" fmla="*/ 1508 w 1677"/>
                <a:gd name="T15" fmla="*/ 273 h 291"/>
                <a:gd name="T16" fmla="*/ 841 w 1677"/>
                <a:gd name="T17" fmla="*/ 273 h 291"/>
                <a:gd name="T18" fmla="*/ 841 w 1677"/>
                <a:gd name="T19" fmla="*/ 273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7" h="291">
                  <a:moveTo>
                    <a:pt x="841" y="273"/>
                  </a:moveTo>
                  <a:lnTo>
                    <a:pt x="841" y="273"/>
                  </a:lnTo>
                  <a:cubicBezTo>
                    <a:pt x="597" y="273"/>
                    <a:pt x="353" y="271"/>
                    <a:pt x="108" y="274"/>
                  </a:cubicBezTo>
                  <a:cubicBezTo>
                    <a:pt x="41" y="275"/>
                    <a:pt x="20" y="252"/>
                    <a:pt x="22" y="185"/>
                  </a:cubicBezTo>
                  <a:cubicBezTo>
                    <a:pt x="27" y="0"/>
                    <a:pt x="0" y="25"/>
                    <a:pt x="180" y="25"/>
                  </a:cubicBezTo>
                  <a:cubicBezTo>
                    <a:pt x="640" y="24"/>
                    <a:pt x="1100" y="24"/>
                    <a:pt x="1560" y="24"/>
                  </a:cubicBezTo>
                  <a:cubicBezTo>
                    <a:pt x="1654" y="24"/>
                    <a:pt x="1656" y="26"/>
                    <a:pt x="1656" y="122"/>
                  </a:cubicBezTo>
                  <a:cubicBezTo>
                    <a:pt x="1655" y="291"/>
                    <a:pt x="1677" y="272"/>
                    <a:pt x="1508" y="273"/>
                  </a:cubicBezTo>
                  <a:cubicBezTo>
                    <a:pt x="1286" y="274"/>
                    <a:pt x="1064" y="273"/>
                    <a:pt x="841" y="273"/>
                  </a:cubicBezTo>
                  <a:lnTo>
                    <a:pt x="841" y="27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F4087F01-0C7B-4F93-BB04-6121EDDD7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" y="3224"/>
              <a:ext cx="114" cy="19"/>
            </a:xfrm>
            <a:custGeom>
              <a:avLst/>
              <a:gdLst>
                <a:gd name="T0" fmla="*/ 834 w 1676"/>
                <a:gd name="T1" fmla="*/ 264 h 281"/>
                <a:gd name="T2" fmla="*/ 834 w 1676"/>
                <a:gd name="T3" fmla="*/ 264 h 281"/>
                <a:gd name="T4" fmla="*/ 102 w 1676"/>
                <a:gd name="T5" fmla="*/ 265 h 281"/>
                <a:gd name="T6" fmla="*/ 22 w 1676"/>
                <a:gd name="T7" fmla="*/ 184 h 281"/>
                <a:gd name="T8" fmla="*/ 181 w 1676"/>
                <a:gd name="T9" fmla="*/ 24 h 281"/>
                <a:gd name="T10" fmla="*/ 1560 w 1676"/>
                <a:gd name="T11" fmla="*/ 23 h 281"/>
                <a:gd name="T12" fmla="*/ 1656 w 1676"/>
                <a:gd name="T13" fmla="*/ 122 h 281"/>
                <a:gd name="T14" fmla="*/ 1514 w 1676"/>
                <a:gd name="T15" fmla="*/ 263 h 281"/>
                <a:gd name="T16" fmla="*/ 834 w 1676"/>
                <a:gd name="T17" fmla="*/ 264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6" h="281">
                  <a:moveTo>
                    <a:pt x="834" y="264"/>
                  </a:moveTo>
                  <a:lnTo>
                    <a:pt x="834" y="264"/>
                  </a:lnTo>
                  <a:cubicBezTo>
                    <a:pt x="590" y="264"/>
                    <a:pt x="346" y="262"/>
                    <a:pt x="102" y="265"/>
                  </a:cubicBezTo>
                  <a:cubicBezTo>
                    <a:pt x="40" y="265"/>
                    <a:pt x="20" y="244"/>
                    <a:pt x="22" y="184"/>
                  </a:cubicBezTo>
                  <a:cubicBezTo>
                    <a:pt x="27" y="0"/>
                    <a:pt x="0" y="24"/>
                    <a:pt x="181" y="24"/>
                  </a:cubicBezTo>
                  <a:cubicBezTo>
                    <a:pt x="640" y="23"/>
                    <a:pt x="1100" y="23"/>
                    <a:pt x="1560" y="23"/>
                  </a:cubicBezTo>
                  <a:cubicBezTo>
                    <a:pt x="1653" y="24"/>
                    <a:pt x="1656" y="26"/>
                    <a:pt x="1656" y="122"/>
                  </a:cubicBezTo>
                  <a:cubicBezTo>
                    <a:pt x="1655" y="281"/>
                    <a:pt x="1676" y="263"/>
                    <a:pt x="1514" y="263"/>
                  </a:cubicBezTo>
                  <a:cubicBezTo>
                    <a:pt x="1287" y="264"/>
                    <a:pt x="1061" y="264"/>
                    <a:pt x="834" y="26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FD471A6A-AA2A-4ED7-BF3A-0C6D5FEE3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" y="3318"/>
              <a:ext cx="114" cy="19"/>
            </a:xfrm>
            <a:custGeom>
              <a:avLst/>
              <a:gdLst>
                <a:gd name="T0" fmla="*/ 838 w 1673"/>
                <a:gd name="T1" fmla="*/ 262 h 282"/>
                <a:gd name="T2" fmla="*/ 838 w 1673"/>
                <a:gd name="T3" fmla="*/ 262 h 282"/>
                <a:gd name="T4" fmla="*/ 112 w 1673"/>
                <a:gd name="T5" fmla="*/ 262 h 282"/>
                <a:gd name="T6" fmla="*/ 21 w 1673"/>
                <a:gd name="T7" fmla="*/ 174 h 282"/>
                <a:gd name="T8" fmla="*/ 173 w 1673"/>
                <a:gd name="T9" fmla="*/ 21 h 282"/>
                <a:gd name="T10" fmla="*/ 1559 w 1673"/>
                <a:gd name="T11" fmla="*/ 21 h 282"/>
                <a:gd name="T12" fmla="*/ 1654 w 1673"/>
                <a:gd name="T13" fmla="*/ 114 h 282"/>
                <a:gd name="T14" fmla="*/ 1511 w 1673"/>
                <a:gd name="T15" fmla="*/ 261 h 282"/>
                <a:gd name="T16" fmla="*/ 838 w 1673"/>
                <a:gd name="T17" fmla="*/ 26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3" h="282">
                  <a:moveTo>
                    <a:pt x="838" y="262"/>
                  </a:moveTo>
                  <a:lnTo>
                    <a:pt x="838" y="262"/>
                  </a:lnTo>
                  <a:cubicBezTo>
                    <a:pt x="596" y="262"/>
                    <a:pt x="354" y="262"/>
                    <a:pt x="112" y="262"/>
                  </a:cubicBezTo>
                  <a:cubicBezTo>
                    <a:pt x="23" y="261"/>
                    <a:pt x="20" y="260"/>
                    <a:pt x="21" y="174"/>
                  </a:cubicBezTo>
                  <a:cubicBezTo>
                    <a:pt x="22" y="0"/>
                    <a:pt x="0" y="22"/>
                    <a:pt x="173" y="21"/>
                  </a:cubicBezTo>
                  <a:cubicBezTo>
                    <a:pt x="635" y="20"/>
                    <a:pt x="1097" y="21"/>
                    <a:pt x="1559" y="21"/>
                  </a:cubicBezTo>
                  <a:cubicBezTo>
                    <a:pt x="1650" y="21"/>
                    <a:pt x="1654" y="25"/>
                    <a:pt x="1654" y="114"/>
                  </a:cubicBezTo>
                  <a:cubicBezTo>
                    <a:pt x="1653" y="282"/>
                    <a:pt x="1673" y="261"/>
                    <a:pt x="1511" y="261"/>
                  </a:cubicBezTo>
                  <a:cubicBezTo>
                    <a:pt x="1286" y="262"/>
                    <a:pt x="1062" y="262"/>
                    <a:pt x="838" y="2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A85675A3-1F94-4E32-9770-D2B76DD15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" y="3186"/>
              <a:ext cx="66" cy="50"/>
            </a:xfrm>
            <a:custGeom>
              <a:avLst/>
              <a:gdLst>
                <a:gd name="T0" fmla="*/ 366 w 960"/>
                <a:gd name="T1" fmla="*/ 736 h 736"/>
                <a:gd name="T2" fmla="*/ 366 w 960"/>
                <a:gd name="T3" fmla="*/ 736 h 736"/>
                <a:gd name="T4" fmla="*/ 113 w 960"/>
                <a:gd name="T5" fmla="*/ 476 h 736"/>
                <a:gd name="T6" fmla="*/ 113 w 960"/>
                <a:gd name="T7" fmla="*/ 247 h 736"/>
                <a:gd name="T8" fmla="*/ 234 w 960"/>
                <a:gd name="T9" fmla="*/ 247 h 736"/>
                <a:gd name="T10" fmla="*/ 502 w 960"/>
                <a:gd name="T11" fmla="*/ 250 h 736"/>
                <a:gd name="T12" fmla="*/ 714 w 960"/>
                <a:gd name="T13" fmla="*/ 37 h 736"/>
                <a:gd name="T14" fmla="*/ 808 w 960"/>
                <a:gd name="T15" fmla="*/ 37 h 736"/>
                <a:gd name="T16" fmla="*/ 814 w 960"/>
                <a:gd name="T17" fmla="*/ 290 h 736"/>
                <a:gd name="T18" fmla="*/ 424 w 960"/>
                <a:gd name="T19" fmla="*/ 682 h 736"/>
                <a:gd name="T20" fmla="*/ 366 w 960"/>
                <a:gd name="T21" fmla="*/ 736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0" h="736">
                  <a:moveTo>
                    <a:pt x="366" y="736"/>
                  </a:moveTo>
                  <a:lnTo>
                    <a:pt x="366" y="736"/>
                  </a:lnTo>
                  <a:cubicBezTo>
                    <a:pt x="279" y="647"/>
                    <a:pt x="197" y="561"/>
                    <a:pt x="113" y="476"/>
                  </a:cubicBezTo>
                  <a:cubicBezTo>
                    <a:pt x="0" y="362"/>
                    <a:pt x="2" y="365"/>
                    <a:pt x="113" y="247"/>
                  </a:cubicBezTo>
                  <a:cubicBezTo>
                    <a:pt x="160" y="198"/>
                    <a:pt x="186" y="199"/>
                    <a:pt x="234" y="247"/>
                  </a:cubicBezTo>
                  <a:cubicBezTo>
                    <a:pt x="390" y="407"/>
                    <a:pt x="347" y="401"/>
                    <a:pt x="502" y="250"/>
                  </a:cubicBezTo>
                  <a:cubicBezTo>
                    <a:pt x="574" y="180"/>
                    <a:pt x="645" y="110"/>
                    <a:pt x="714" y="37"/>
                  </a:cubicBezTo>
                  <a:cubicBezTo>
                    <a:pt x="747" y="3"/>
                    <a:pt x="773" y="0"/>
                    <a:pt x="808" y="37"/>
                  </a:cubicBezTo>
                  <a:cubicBezTo>
                    <a:pt x="960" y="196"/>
                    <a:pt x="956" y="143"/>
                    <a:pt x="814" y="290"/>
                  </a:cubicBezTo>
                  <a:cubicBezTo>
                    <a:pt x="685" y="422"/>
                    <a:pt x="554" y="551"/>
                    <a:pt x="424" y="682"/>
                  </a:cubicBezTo>
                  <a:cubicBezTo>
                    <a:pt x="408" y="697"/>
                    <a:pt x="392" y="712"/>
                    <a:pt x="366" y="7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27">
              <a:extLst>
                <a:ext uri="{FF2B5EF4-FFF2-40B4-BE49-F238E27FC236}">
                  <a16:creationId xmlns:a16="http://schemas.microsoft.com/office/drawing/2014/main" id="{B478F4FC-C0C6-41C4-9A3B-B6F13AE8A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" y="3280"/>
              <a:ext cx="64" cy="50"/>
            </a:xfrm>
            <a:custGeom>
              <a:avLst/>
              <a:gdLst>
                <a:gd name="T0" fmla="*/ 171 w 934"/>
                <a:gd name="T1" fmla="*/ 198 h 727"/>
                <a:gd name="T2" fmla="*/ 171 w 934"/>
                <a:gd name="T3" fmla="*/ 198 h 727"/>
                <a:gd name="T4" fmla="*/ 208 w 934"/>
                <a:gd name="T5" fmla="*/ 228 h 727"/>
                <a:gd name="T6" fmla="*/ 316 w 934"/>
                <a:gd name="T7" fmla="*/ 337 h 727"/>
                <a:gd name="T8" fmla="*/ 412 w 934"/>
                <a:gd name="T9" fmla="*/ 336 h 727"/>
                <a:gd name="T10" fmla="*/ 698 w 934"/>
                <a:gd name="T11" fmla="*/ 47 h 727"/>
                <a:gd name="T12" fmla="*/ 817 w 934"/>
                <a:gd name="T13" fmla="*/ 48 h 727"/>
                <a:gd name="T14" fmla="*/ 817 w 934"/>
                <a:gd name="T15" fmla="*/ 284 h 727"/>
                <a:gd name="T16" fmla="*/ 413 w 934"/>
                <a:gd name="T17" fmla="*/ 691 h 727"/>
                <a:gd name="T18" fmla="*/ 322 w 934"/>
                <a:gd name="T19" fmla="*/ 690 h 727"/>
                <a:gd name="T20" fmla="*/ 44 w 934"/>
                <a:gd name="T21" fmla="*/ 412 h 727"/>
                <a:gd name="T22" fmla="*/ 42 w 934"/>
                <a:gd name="T23" fmla="*/ 315 h 727"/>
                <a:gd name="T24" fmla="*/ 137 w 934"/>
                <a:gd name="T25" fmla="*/ 222 h 727"/>
                <a:gd name="T26" fmla="*/ 171 w 934"/>
                <a:gd name="T27" fmla="*/ 198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34" h="727">
                  <a:moveTo>
                    <a:pt x="171" y="198"/>
                  </a:moveTo>
                  <a:lnTo>
                    <a:pt x="171" y="198"/>
                  </a:lnTo>
                  <a:cubicBezTo>
                    <a:pt x="185" y="209"/>
                    <a:pt x="197" y="218"/>
                    <a:pt x="208" y="228"/>
                  </a:cubicBezTo>
                  <a:cubicBezTo>
                    <a:pt x="245" y="264"/>
                    <a:pt x="281" y="299"/>
                    <a:pt x="316" y="337"/>
                  </a:cubicBezTo>
                  <a:cubicBezTo>
                    <a:pt x="349" y="371"/>
                    <a:pt x="379" y="371"/>
                    <a:pt x="412" y="336"/>
                  </a:cubicBezTo>
                  <a:cubicBezTo>
                    <a:pt x="507" y="240"/>
                    <a:pt x="606" y="146"/>
                    <a:pt x="698" y="47"/>
                  </a:cubicBezTo>
                  <a:cubicBezTo>
                    <a:pt x="743" y="0"/>
                    <a:pt x="773" y="3"/>
                    <a:pt x="817" y="48"/>
                  </a:cubicBezTo>
                  <a:cubicBezTo>
                    <a:pt x="931" y="167"/>
                    <a:pt x="934" y="165"/>
                    <a:pt x="817" y="284"/>
                  </a:cubicBezTo>
                  <a:cubicBezTo>
                    <a:pt x="682" y="419"/>
                    <a:pt x="546" y="553"/>
                    <a:pt x="413" y="691"/>
                  </a:cubicBezTo>
                  <a:cubicBezTo>
                    <a:pt x="378" y="727"/>
                    <a:pt x="356" y="726"/>
                    <a:pt x="322" y="690"/>
                  </a:cubicBezTo>
                  <a:cubicBezTo>
                    <a:pt x="232" y="596"/>
                    <a:pt x="139" y="503"/>
                    <a:pt x="44" y="412"/>
                  </a:cubicBezTo>
                  <a:cubicBezTo>
                    <a:pt x="8" y="377"/>
                    <a:pt x="0" y="350"/>
                    <a:pt x="42" y="315"/>
                  </a:cubicBezTo>
                  <a:cubicBezTo>
                    <a:pt x="76" y="286"/>
                    <a:pt x="105" y="252"/>
                    <a:pt x="137" y="222"/>
                  </a:cubicBezTo>
                  <a:cubicBezTo>
                    <a:pt x="146" y="213"/>
                    <a:pt x="158" y="207"/>
                    <a:pt x="171" y="1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C20AF8FC-BDF2-4BA0-A4E9-51B6DA608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3375"/>
              <a:ext cx="64" cy="49"/>
            </a:xfrm>
            <a:custGeom>
              <a:avLst/>
              <a:gdLst>
                <a:gd name="T0" fmla="*/ 350 w 940"/>
                <a:gd name="T1" fmla="*/ 730 h 730"/>
                <a:gd name="T2" fmla="*/ 350 w 940"/>
                <a:gd name="T3" fmla="*/ 730 h 730"/>
                <a:gd name="T4" fmla="*/ 10 w 940"/>
                <a:gd name="T5" fmla="*/ 389 h 730"/>
                <a:gd name="T6" fmla="*/ 9 w 940"/>
                <a:gd name="T7" fmla="*/ 333 h 730"/>
                <a:gd name="T8" fmla="*/ 18 w 940"/>
                <a:gd name="T9" fmla="*/ 323 h 730"/>
                <a:gd name="T10" fmla="*/ 280 w 940"/>
                <a:gd name="T11" fmla="*/ 315 h 730"/>
                <a:gd name="T12" fmla="*/ 422 w 940"/>
                <a:gd name="T13" fmla="*/ 314 h 730"/>
                <a:gd name="T14" fmla="*/ 699 w 940"/>
                <a:gd name="T15" fmla="*/ 36 h 730"/>
                <a:gd name="T16" fmla="*/ 787 w 940"/>
                <a:gd name="T17" fmla="*/ 34 h 730"/>
                <a:gd name="T18" fmla="*/ 790 w 940"/>
                <a:gd name="T19" fmla="*/ 293 h 730"/>
                <a:gd name="T20" fmla="*/ 409 w 940"/>
                <a:gd name="T21" fmla="*/ 675 h 730"/>
                <a:gd name="T22" fmla="*/ 350 w 940"/>
                <a:gd name="T23" fmla="*/ 73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0" h="730">
                  <a:moveTo>
                    <a:pt x="350" y="730"/>
                  </a:moveTo>
                  <a:lnTo>
                    <a:pt x="350" y="730"/>
                  </a:lnTo>
                  <a:cubicBezTo>
                    <a:pt x="232" y="612"/>
                    <a:pt x="119" y="502"/>
                    <a:pt x="10" y="389"/>
                  </a:cubicBezTo>
                  <a:cubicBezTo>
                    <a:pt x="0" y="379"/>
                    <a:pt x="8" y="352"/>
                    <a:pt x="9" y="333"/>
                  </a:cubicBezTo>
                  <a:cubicBezTo>
                    <a:pt x="10" y="330"/>
                    <a:pt x="15" y="326"/>
                    <a:pt x="18" y="323"/>
                  </a:cubicBezTo>
                  <a:cubicBezTo>
                    <a:pt x="183" y="160"/>
                    <a:pt x="128" y="169"/>
                    <a:pt x="280" y="315"/>
                  </a:cubicBezTo>
                  <a:cubicBezTo>
                    <a:pt x="351" y="384"/>
                    <a:pt x="351" y="385"/>
                    <a:pt x="422" y="314"/>
                  </a:cubicBezTo>
                  <a:cubicBezTo>
                    <a:pt x="515" y="222"/>
                    <a:pt x="608" y="130"/>
                    <a:pt x="699" y="36"/>
                  </a:cubicBezTo>
                  <a:cubicBezTo>
                    <a:pt x="731" y="4"/>
                    <a:pt x="754" y="0"/>
                    <a:pt x="787" y="34"/>
                  </a:cubicBezTo>
                  <a:cubicBezTo>
                    <a:pt x="940" y="195"/>
                    <a:pt x="936" y="142"/>
                    <a:pt x="790" y="293"/>
                  </a:cubicBezTo>
                  <a:cubicBezTo>
                    <a:pt x="664" y="422"/>
                    <a:pt x="536" y="548"/>
                    <a:pt x="409" y="675"/>
                  </a:cubicBezTo>
                  <a:cubicBezTo>
                    <a:pt x="392" y="692"/>
                    <a:pt x="374" y="708"/>
                    <a:pt x="350" y="73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3059762" y="212525"/>
            <a:ext cx="607249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700" dirty="0">
                <a:solidFill>
                  <a:srgbClr val="876A7E"/>
                </a:solidFill>
                <a:latin typeface="Impact" panose="020B0806030902050204" pitchFamily="34" charset="0"/>
              </a:rPr>
              <a:t>Передовые инженерные школы (ПИШ)</a:t>
            </a:r>
            <a:endParaRPr lang="ru-RU" sz="2700" dirty="0"/>
          </a:p>
        </p:txBody>
      </p:sp>
      <p:sp>
        <p:nvSpPr>
          <p:cNvPr id="47" name="Holder 4">
            <a:extLst>
              <a:ext uri="{FF2B5EF4-FFF2-40B4-BE49-F238E27FC236}">
                <a16:creationId xmlns:a16="http://schemas.microsoft.com/office/drawing/2014/main" id="{A49D3D7C-99DB-4903-A1B0-DB78CB72361B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8818A06-6781-4B02-A256-522C4C76BE52}" type="slidenum">
              <a:rPr lang="ru-RU" altLang="ru-RU">
                <a:solidFill>
                  <a:srgbClr val="ABA839"/>
                </a:solidFill>
                <a:latin typeface="Impact" panose="020B0806030902050204" pitchFamily="34" charset="0"/>
              </a:rPr>
              <a:pPr algn="r" eaLnBrk="1" hangingPunct="1"/>
              <a:t>20</a:t>
            </a:fld>
            <a:endParaRPr lang="ru-RU" altLang="ru-RU" dirty="0">
              <a:solidFill>
                <a:srgbClr val="ABA839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860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3"/>
          <p:cNvSpPr/>
          <p:nvPr/>
        </p:nvSpPr>
        <p:spPr>
          <a:xfrm>
            <a:off x="0" y="-12191"/>
            <a:ext cx="5326380" cy="6858000"/>
          </a:xfrm>
          <a:custGeom>
            <a:avLst/>
            <a:gdLst/>
            <a:ahLst/>
            <a:cxnLst/>
            <a:rect l="l" t="t" r="r" b="b"/>
            <a:pathLst>
              <a:path w="8208645" h="6858000">
                <a:moveTo>
                  <a:pt x="8208264" y="0"/>
                </a:moveTo>
                <a:lnTo>
                  <a:pt x="0" y="0"/>
                </a:lnTo>
                <a:lnTo>
                  <a:pt x="0" y="6857999"/>
                </a:lnTo>
                <a:lnTo>
                  <a:pt x="5726938" y="6857999"/>
                </a:lnTo>
                <a:lnTo>
                  <a:pt x="8208264" y="0"/>
                </a:lnTo>
                <a:close/>
              </a:path>
            </a:pathLst>
          </a:custGeom>
          <a:solidFill>
            <a:srgbClr val="0C092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866" y="-12191"/>
            <a:ext cx="3621786" cy="685571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333488" y="5202935"/>
            <a:ext cx="417195" cy="393065"/>
            <a:chOff x="7333488" y="5202935"/>
            <a:chExt cx="417195" cy="393065"/>
          </a:xfrm>
        </p:grpSpPr>
        <p:sp>
          <p:nvSpPr>
            <p:cNvPr id="8" name="object 8"/>
            <p:cNvSpPr/>
            <p:nvPr/>
          </p:nvSpPr>
          <p:spPr>
            <a:xfrm>
              <a:off x="7348728" y="5218175"/>
              <a:ext cx="386715" cy="362585"/>
            </a:xfrm>
            <a:custGeom>
              <a:avLst/>
              <a:gdLst/>
              <a:ahLst/>
              <a:cxnLst/>
              <a:rect l="l" t="t" r="r" b="b"/>
              <a:pathLst>
                <a:path w="386715" h="362585">
                  <a:moveTo>
                    <a:pt x="0" y="181102"/>
                  </a:moveTo>
                  <a:lnTo>
                    <a:pt x="6857" y="132969"/>
                  </a:lnTo>
                  <a:lnTo>
                    <a:pt x="26416" y="89662"/>
                  </a:lnTo>
                  <a:lnTo>
                    <a:pt x="56642" y="53086"/>
                  </a:lnTo>
                  <a:lnTo>
                    <a:pt x="95757" y="24765"/>
                  </a:lnTo>
                  <a:lnTo>
                    <a:pt x="141858" y="6476"/>
                  </a:lnTo>
                  <a:lnTo>
                    <a:pt x="193294" y="0"/>
                  </a:lnTo>
                  <a:lnTo>
                    <a:pt x="244728" y="6476"/>
                  </a:lnTo>
                  <a:lnTo>
                    <a:pt x="290829" y="24765"/>
                  </a:lnTo>
                  <a:lnTo>
                    <a:pt x="329946" y="53086"/>
                  </a:lnTo>
                  <a:lnTo>
                    <a:pt x="360172" y="89662"/>
                  </a:lnTo>
                  <a:lnTo>
                    <a:pt x="379602" y="132969"/>
                  </a:lnTo>
                  <a:lnTo>
                    <a:pt x="386588" y="181102"/>
                  </a:lnTo>
                  <a:lnTo>
                    <a:pt x="379602" y="229235"/>
                  </a:lnTo>
                  <a:lnTo>
                    <a:pt x="360172" y="272542"/>
                  </a:lnTo>
                  <a:lnTo>
                    <a:pt x="329946" y="309118"/>
                  </a:lnTo>
                  <a:lnTo>
                    <a:pt x="290829" y="337439"/>
                  </a:lnTo>
                  <a:lnTo>
                    <a:pt x="244728" y="355727"/>
                  </a:lnTo>
                  <a:lnTo>
                    <a:pt x="193294" y="362204"/>
                  </a:lnTo>
                  <a:lnTo>
                    <a:pt x="141858" y="355727"/>
                  </a:lnTo>
                  <a:lnTo>
                    <a:pt x="95757" y="337439"/>
                  </a:lnTo>
                  <a:lnTo>
                    <a:pt x="56642" y="309118"/>
                  </a:lnTo>
                  <a:lnTo>
                    <a:pt x="26416" y="272542"/>
                  </a:lnTo>
                  <a:lnTo>
                    <a:pt x="6857" y="229235"/>
                  </a:lnTo>
                  <a:lnTo>
                    <a:pt x="0" y="181102"/>
                  </a:lnTo>
                  <a:close/>
                </a:path>
                <a:path w="386715" h="362585">
                  <a:moveTo>
                    <a:pt x="97408" y="181102"/>
                  </a:moveTo>
                  <a:lnTo>
                    <a:pt x="102362" y="123825"/>
                  </a:lnTo>
                  <a:lnTo>
                    <a:pt x="115950" y="74168"/>
                  </a:lnTo>
                  <a:lnTo>
                    <a:pt x="136651" y="34925"/>
                  </a:lnTo>
                  <a:lnTo>
                    <a:pt x="193294" y="0"/>
                  </a:lnTo>
                  <a:lnTo>
                    <a:pt x="223520" y="9271"/>
                  </a:lnTo>
                  <a:lnTo>
                    <a:pt x="249808" y="34925"/>
                  </a:lnTo>
                  <a:lnTo>
                    <a:pt x="270637" y="74168"/>
                  </a:lnTo>
                  <a:lnTo>
                    <a:pt x="284225" y="123825"/>
                  </a:lnTo>
                  <a:lnTo>
                    <a:pt x="289051" y="181102"/>
                  </a:lnTo>
                  <a:lnTo>
                    <a:pt x="284225" y="238379"/>
                  </a:lnTo>
                  <a:lnTo>
                    <a:pt x="270637" y="288036"/>
                  </a:lnTo>
                  <a:lnTo>
                    <a:pt x="249808" y="327279"/>
                  </a:lnTo>
                  <a:lnTo>
                    <a:pt x="223520" y="352933"/>
                  </a:lnTo>
                  <a:lnTo>
                    <a:pt x="193294" y="362204"/>
                  </a:lnTo>
                  <a:lnTo>
                    <a:pt x="162941" y="352933"/>
                  </a:lnTo>
                  <a:lnTo>
                    <a:pt x="136651" y="327279"/>
                  </a:lnTo>
                  <a:lnTo>
                    <a:pt x="115950" y="288036"/>
                  </a:lnTo>
                  <a:lnTo>
                    <a:pt x="102362" y="238379"/>
                  </a:lnTo>
                  <a:lnTo>
                    <a:pt x="97408" y="181102"/>
                  </a:lnTo>
                  <a:close/>
                </a:path>
              </a:pathLst>
            </a:custGeom>
            <a:ln w="30480">
              <a:solidFill>
                <a:srgbClr val="ABA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92924" y="5481827"/>
              <a:ext cx="298450" cy="33655"/>
            </a:xfrm>
            <a:custGeom>
              <a:avLst/>
              <a:gdLst/>
              <a:ahLst/>
              <a:cxnLst/>
              <a:rect l="l" t="t" r="r" b="b"/>
              <a:pathLst>
                <a:path w="298450" h="33654">
                  <a:moveTo>
                    <a:pt x="150875" y="0"/>
                  </a:moveTo>
                  <a:lnTo>
                    <a:pt x="106806" y="2286"/>
                  </a:lnTo>
                  <a:lnTo>
                    <a:pt x="66040" y="9017"/>
                  </a:lnTo>
                  <a:lnTo>
                    <a:pt x="29972" y="19431"/>
                  </a:lnTo>
                  <a:lnTo>
                    <a:pt x="0" y="33401"/>
                  </a:lnTo>
                  <a:lnTo>
                    <a:pt x="298450" y="33401"/>
                  </a:lnTo>
                  <a:lnTo>
                    <a:pt x="268858" y="19431"/>
                  </a:lnTo>
                  <a:lnTo>
                    <a:pt x="233552" y="9017"/>
                  </a:lnTo>
                  <a:lnTo>
                    <a:pt x="193801" y="2286"/>
                  </a:lnTo>
                  <a:lnTo>
                    <a:pt x="150875" y="0"/>
                  </a:lnTo>
                  <a:close/>
                </a:path>
              </a:pathLst>
            </a:custGeom>
            <a:ln w="9144">
              <a:solidFill>
                <a:srgbClr val="ABA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91400" y="5480303"/>
              <a:ext cx="298450" cy="33655"/>
            </a:xfrm>
            <a:custGeom>
              <a:avLst/>
              <a:gdLst/>
              <a:ahLst/>
              <a:cxnLst/>
              <a:rect l="l" t="t" r="r" b="b"/>
              <a:pathLst>
                <a:path w="298450" h="33654">
                  <a:moveTo>
                    <a:pt x="0" y="33401"/>
                  </a:moveTo>
                  <a:lnTo>
                    <a:pt x="29972" y="19431"/>
                  </a:lnTo>
                  <a:lnTo>
                    <a:pt x="66040" y="9017"/>
                  </a:lnTo>
                  <a:lnTo>
                    <a:pt x="106806" y="2286"/>
                  </a:lnTo>
                  <a:lnTo>
                    <a:pt x="150875" y="0"/>
                  </a:lnTo>
                  <a:lnTo>
                    <a:pt x="193801" y="2286"/>
                  </a:lnTo>
                  <a:lnTo>
                    <a:pt x="233552" y="9017"/>
                  </a:lnTo>
                  <a:lnTo>
                    <a:pt x="268858" y="19431"/>
                  </a:lnTo>
                  <a:lnTo>
                    <a:pt x="298450" y="33401"/>
                  </a:lnTo>
                </a:path>
              </a:pathLst>
            </a:custGeom>
            <a:ln w="30480">
              <a:solidFill>
                <a:srgbClr val="ABA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92924" y="5283707"/>
              <a:ext cx="298450" cy="33655"/>
            </a:xfrm>
            <a:custGeom>
              <a:avLst/>
              <a:gdLst/>
              <a:ahLst/>
              <a:cxnLst/>
              <a:rect l="l" t="t" r="r" b="b"/>
              <a:pathLst>
                <a:path w="298450" h="33654">
                  <a:moveTo>
                    <a:pt x="298450" y="0"/>
                  </a:moveTo>
                  <a:lnTo>
                    <a:pt x="0" y="1650"/>
                  </a:lnTo>
                  <a:lnTo>
                    <a:pt x="29591" y="14604"/>
                  </a:lnTo>
                  <a:lnTo>
                    <a:pt x="65150" y="24637"/>
                  </a:lnTo>
                  <a:lnTo>
                    <a:pt x="105409" y="31114"/>
                  </a:lnTo>
                  <a:lnTo>
                    <a:pt x="149225" y="33400"/>
                  </a:lnTo>
                  <a:lnTo>
                    <a:pt x="193040" y="31114"/>
                  </a:lnTo>
                  <a:lnTo>
                    <a:pt x="233299" y="24383"/>
                  </a:lnTo>
                  <a:lnTo>
                    <a:pt x="268731" y="13969"/>
                  </a:lnTo>
                  <a:lnTo>
                    <a:pt x="298450" y="0"/>
                  </a:lnTo>
                  <a:close/>
                </a:path>
              </a:pathLst>
            </a:custGeom>
            <a:ln w="9144">
              <a:solidFill>
                <a:srgbClr val="ABA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48728" y="5218175"/>
              <a:ext cx="386715" cy="362585"/>
            </a:xfrm>
            <a:custGeom>
              <a:avLst/>
              <a:gdLst/>
              <a:ahLst/>
              <a:cxnLst/>
              <a:rect l="l" t="t" r="r" b="b"/>
              <a:pathLst>
                <a:path w="386715" h="362585">
                  <a:moveTo>
                    <a:pt x="341122" y="63881"/>
                  </a:moveTo>
                  <a:lnTo>
                    <a:pt x="311403" y="77851"/>
                  </a:lnTo>
                  <a:lnTo>
                    <a:pt x="275844" y="88392"/>
                  </a:lnTo>
                  <a:lnTo>
                    <a:pt x="235585" y="95123"/>
                  </a:lnTo>
                  <a:lnTo>
                    <a:pt x="191643" y="97409"/>
                  </a:lnTo>
                  <a:lnTo>
                    <a:pt x="147700" y="95123"/>
                  </a:lnTo>
                  <a:lnTo>
                    <a:pt x="107442" y="88646"/>
                  </a:lnTo>
                  <a:lnTo>
                    <a:pt x="71881" y="78612"/>
                  </a:lnTo>
                  <a:lnTo>
                    <a:pt x="42291" y="65532"/>
                  </a:lnTo>
                </a:path>
                <a:path w="386715" h="362585">
                  <a:moveTo>
                    <a:pt x="0" y="179578"/>
                  </a:moveTo>
                  <a:lnTo>
                    <a:pt x="386588" y="179578"/>
                  </a:lnTo>
                </a:path>
                <a:path w="386715" h="362585">
                  <a:moveTo>
                    <a:pt x="191643" y="0"/>
                  </a:moveTo>
                  <a:lnTo>
                    <a:pt x="191643" y="362204"/>
                  </a:lnTo>
                </a:path>
              </a:pathLst>
            </a:custGeom>
            <a:ln w="30480">
              <a:solidFill>
                <a:srgbClr val="ABA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351776" y="4401311"/>
            <a:ext cx="372110" cy="304800"/>
            <a:chOff x="7351776" y="4401311"/>
            <a:chExt cx="372110" cy="304800"/>
          </a:xfrm>
        </p:grpSpPr>
        <p:sp>
          <p:nvSpPr>
            <p:cNvPr id="14" name="object 14"/>
            <p:cNvSpPr/>
            <p:nvPr/>
          </p:nvSpPr>
          <p:spPr>
            <a:xfrm>
              <a:off x="7351776" y="4401311"/>
              <a:ext cx="366395" cy="304800"/>
            </a:xfrm>
            <a:custGeom>
              <a:avLst/>
              <a:gdLst/>
              <a:ahLst/>
              <a:cxnLst/>
              <a:rect l="l" t="t" r="r" b="b"/>
              <a:pathLst>
                <a:path w="366395" h="304800">
                  <a:moveTo>
                    <a:pt x="334899" y="0"/>
                  </a:moveTo>
                  <a:lnTo>
                    <a:pt x="36956" y="0"/>
                  </a:lnTo>
                  <a:lnTo>
                    <a:pt x="27177" y="2412"/>
                  </a:lnTo>
                  <a:lnTo>
                    <a:pt x="19557" y="8381"/>
                  </a:lnTo>
                  <a:lnTo>
                    <a:pt x="13080" y="13081"/>
                  </a:lnTo>
                  <a:lnTo>
                    <a:pt x="7493" y="21462"/>
                  </a:lnTo>
                  <a:lnTo>
                    <a:pt x="3175" y="29718"/>
                  </a:lnTo>
                  <a:lnTo>
                    <a:pt x="0" y="39243"/>
                  </a:lnTo>
                  <a:lnTo>
                    <a:pt x="0" y="263144"/>
                  </a:lnTo>
                  <a:lnTo>
                    <a:pt x="27177" y="299974"/>
                  </a:lnTo>
                  <a:lnTo>
                    <a:pt x="36956" y="304800"/>
                  </a:lnTo>
                  <a:lnTo>
                    <a:pt x="334899" y="304800"/>
                  </a:lnTo>
                  <a:lnTo>
                    <a:pt x="350139" y="295275"/>
                  </a:lnTo>
                  <a:lnTo>
                    <a:pt x="358775" y="289306"/>
                  </a:lnTo>
                  <a:lnTo>
                    <a:pt x="364363" y="282194"/>
                  </a:lnTo>
                  <a:lnTo>
                    <a:pt x="366141" y="278638"/>
                  </a:lnTo>
                  <a:lnTo>
                    <a:pt x="39243" y="278638"/>
                  </a:lnTo>
                  <a:lnTo>
                    <a:pt x="54101" y="259587"/>
                  </a:lnTo>
                  <a:lnTo>
                    <a:pt x="22732" y="259587"/>
                  </a:lnTo>
                  <a:lnTo>
                    <a:pt x="22732" y="42799"/>
                  </a:lnTo>
                  <a:lnTo>
                    <a:pt x="59308" y="42799"/>
                  </a:lnTo>
                  <a:lnTo>
                    <a:pt x="41401" y="26162"/>
                  </a:lnTo>
                  <a:lnTo>
                    <a:pt x="44576" y="23749"/>
                  </a:lnTo>
                  <a:lnTo>
                    <a:pt x="365505" y="23749"/>
                  </a:lnTo>
                  <a:lnTo>
                    <a:pt x="364363" y="21462"/>
                  </a:lnTo>
                  <a:lnTo>
                    <a:pt x="358775" y="13081"/>
                  </a:lnTo>
                  <a:lnTo>
                    <a:pt x="350139" y="8381"/>
                  </a:lnTo>
                  <a:lnTo>
                    <a:pt x="342519" y="2412"/>
                  </a:lnTo>
                  <a:lnTo>
                    <a:pt x="334899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74509" y="4425060"/>
              <a:ext cx="349123" cy="254888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7373111" y="4818888"/>
            <a:ext cx="326390" cy="301625"/>
          </a:xfrm>
          <a:custGeom>
            <a:avLst/>
            <a:gdLst/>
            <a:ahLst/>
            <a:cxnLst/>
            <a:rect l="l" t="t" r="r" b="b"/>
            <a:pathLst>
              <a:path w="326390" h="301625">
                <a:moveTo>
                  <a:pt x="326136" y="238379"/>
                </a:moveTo>
                <a:lnTo>
                  <a:pt x="295529" y="214630"/>
                </a:lnTo>
                <a:lnTo>
                  <a:pt x="251333" y="190881"/>
                </a:lnTo>
                <a:lnTo>
                  <a:pt x="242316" y="188468"/>
                </a:lnTo>
                <a:lnTo>
                  <a:pt x="233299" y="190881"/>
                </a:lnTo>
                <a:lnTo>
                  <a:pt x="228219" y="195580"/>
                </a:lnTo>
                <a:lnTo>
                  <a:pt x="207518" y="212217"/>
                </a:lnTo>
                <a:lnTo>
                  <a:pt x="204978" y="214630"/>
                </a:lnTo>
                <a:lnTo>
                  <a:pt x="198501" y="214630"/>
                </a:lnTo>
                <a:lnTo>
                  <a:pt x="186817" y="208661"/>
                </a:lnTo>
                <a:lnTo>
                  <a:pt x="164973" y="197993"/>
                </a:lnTo>
                <a:lnTo>
                  <a:pt x="139319" y="174371"/>
                </a:lnTo>
                <a:lnTo>
                  <a:pt x="123825" y="161290"/>
                </a:lnTo>
                <a:lnTo>
                  <a:pt x="113411" y="148209"/>
                </a:lnTo>
                <a:lnTo>
                  <a:pt x="101727" y="130429"/>
                </a:lnTo>
                <a:lnTo>
                  <a:pt x="95377" y="116205"/>
                </a:lnTo>
                <a:lnTo>
                  <a:pt x="95377" y="113792"/>
                </a:lnTo>
                <a:lnTo>
                  <a:pt x="97917" y="111506"/>
                </a:lnTo>
                <a:lnTo>
                  <a:pt x="113411" y="94869"/>
                </a:lnTo>
                <a:lnTo>
                  <a:pt x="118618" y="85471"/>
                </a:lnTo>
                <a:lnTo>
                  <a:pt x="118618" y="73533"/>
                </a:lnTo>
                <a:lnTo>
                  <a:pt x="81280" y="8255"/>
                </a:lnTo>
                <a:lnTo>
                  <a:pt x="74676" y="4699"/>
                </a:lnTo>
                <a:lnTo>
                  <a:pt x="72136" y="2413"/>
                </a:lnTo>
                <a:lnTo>
                  <a:pt x="67056" y="0"/>
                </a:lnTo>
                <a:lnTo>
                  <a:pt x="9017" y="47371"/>
                </a:lnTo>
                <a:lnTo>
                  <a:pt x="0" y="71120"/>
                </a:lnTo>
                <a:lnTo>
                  <a:pt x="1270" y="85471"/>
                </a:lnTo>
                <a:lnTo>
                  <a:pt x="14097" y="124460"/>
                </a:lnTo>
                <a:lnTo>
                  <a:pt x="34798" y="158877"/>
                </a:lnTo>
                <a:lnTo>
                  <a:pt x="67056" y="200406"/>
                </a:lnTo>
                <a:lnTo>
                  <a:pt x="118618" y="245491"/>
                </a:lnTo>
                <a:lnTo>
                  <a:pt x="172720" y="279908"/>
                </a:lnTo>
                <a:lnTo>
                  <a:pt x="213995" y="296545"/>
                </a:lnTo>
                <a:lnTo>
                  <a:pt x="251333" y="301244"/>
                </a:lnTo>
                <a:lnTo>
                  <a:pt x="259080" y="301244"/>
                </a:lnTo>
                <a:lnTo>
                  <a:pt x="268097" y="298831"/>
                </a:lnTo>
                <a:lnTo>
                  <a:pt x="275844" y="291719"/>
                </a:lnTo>
                <a:lnTo>
                  <a:pt x="322326" y="251460"/>
                </a:lnTo>
                <a:lnTo>
                  <a:pt x="326136" y="245491"/>
                </a:lnTo>
                <a:lnTo>
                  <a:pt x="326136" y="238379"/>
                </a:lnTo>
                <a:close/>
              </a:path>
            </a:pathLst>
          </a:custGeom>
          <a:solidFill>
            <a:srgbClr val="ABA8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022081" y="4236213"/>
            <a:ext cx="2071370" cy="1319592"/>
          </a:xfrm>
          <a:prstGeom prst="rect">
            <a:avLst/>
          </a:prstGeom>
        </p:spPr>
        <p:txBody>
          <a:bodyPr vert="horz" wrap="square" lIns="0" tIns="166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lang="en-US" b="1" dirty="0">
                <a:solidFill>
                  <a:srgbClr val="ABA839"/>
                </a:solidFill>
                <a:latin typeface="Century Gothic"/>
                <a:cs typeface="Century Gothic"/>
              </a:rPr>
              <a:t>OFFICE</a:t>
            </a:r>
            <a:r>
              <a:rPr sz="1800" b="1" dirty="0">
                <a:solidFill>
                  <a:srgbClr val="ABA839"/>
                </a:solidFill>
                <a:latin typeface="Century Gothic"/>
                <a:cs typeface="Century Gothic"/>
              </a:rPr>
              <a:t>@KSTU.RU</a:t>
            </a:r>
            <a:endParaRPr sz="1800" dirty="0">
              <a:solidFill>
                <a:srgbClr val="ABA839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800" b="1" spc="-5" dirty="0">
                <a:latin typeface="Century Gothic"/>
                <a:cs typeface="Century Gothic"/>
              </a:rPr>
              <a:t>+7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(843)</a:t>
            </a:r>
            <a:r>
              <a:rPr sz="1800" b="1" spc="-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231-</a:t>
            </a:r>
            <a:r>
              <a:rPr lang="ru-RU" b="1" dirty="0">
                <a:latin typeface="Century Gothic"/>
                <a:cs typeface="Century Gothic"/>
              </a:rPr>
              <a:t>42</a:t>
            </a:r>
            <a:r>
              <a:rPr sz="1800" b="1" dirty="0">
                <a:latin typeface="Century Gothic"/>
                <a:cs typeface="Century Gothic"/>
              </a:rPr>
              <a:t>-</a:t>
            </a:r>
            <a:r>
              <a:rPr lang="ru-RU" sz="1800" b="1" dirty="0">
                <a:latin typeface="Century Gothic"/>
                <a:cs typeface="Century Gothic"/>
              </a:rPr>
              <a:t>02</a:t>
            </a:r>
            <a:endParaRPr sz="1800" dirty="0">
              <a:latin typeface="Century Gothic"/>
              <a:cs typeface="Century Gothic"/>
            </a:endParaRPr>
          </a:p>
          <a:p>
            <a:pPr marL="12700" marR="633730">
              <a:spcBef>
                <a:spcPts val="1310"/>
              </a:spcBef>
            </a:pPr>
            <a:r>
              <a:rPr b="1" dirty="0">
                <a:solidFill>
                  <a:srgbClr val="ABA839"/>
                </a:solidFill>
                <a:latin typeface="Century Gothic"/>
              </a:rPr>
              <a:t>www.knitu.ru</a:t>
            </a:r>
          </a:p>
        </p:txBody>
      </p:sp>
      <p:pic>
        <p:nvPicPr>
          <p:cNvPr id="27" name="object 8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17"/>
          <a:stretch/>
        </p:blipFill>
        <p:spPr>
          <a:xfrm>
            <a:off x="-14514" y="0"/>
            <a:ext cx="4803490" cy="685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E8639C1-B06B-4172-88BD-9FF5CA3FEE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t="15792" r="28039" b="20519"/>
          <a:stretch/>
        </p:blipFill>
        <p:spPr>
          <a:xfrm>
            <a:off x="8157994" y="2977021"/>
            <a:ext cx="1102830" cy="1108146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A37EE7CD-381A-4968-9E88-ABB19BD451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6880" y="772766"/>
            <a:ext cx="6502400" cy="64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0480" algn="dist">
              <a:tabLst>
                <a:tab pos="1323975" algn="l"/>
                <a:tab pos="2985135" algn="l"/>
                <a:tab pos="3131185" algn="l"/>
              </a:tabLst>
            </a:pPr>
            <a:r>
              <a:rPr lang="ru-RU" sz="1800" spc="220" dirty="0"/>
              <a:t>КАЗАНСКИЙ НАЦИОНАЛЬНЫЙ ИССЛЕДОВАТЕЛЬСКИЙ </a:t>
            </a:r>
            <a:r>
              <a:rPr lang="ru-RU" sz="2700" spc="220" dirty="0"/>
              <a:t>ТЕХНОЛОГИЧЕСКИЙ</a:t>
            </a:r>
            <a:r>
              <a:rPr lang="ru-RU" sz="700" spc="220" dirty="0"/>
              <a:t> </a:t>
            </a:r>
            <a:r>
              <a:rPr lang="ru-RU" sz="2700" spc="220" dirty="0"/>
              <a:t>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2482882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ject 2">
            <a:extLst>
              <a:ext uri="{FF2B5EF4-FFF2-40B4-BE49-F238E27FC236}">
                <a16:creationId xmlns:a16="http://schemas.microsoft.com/office/drawing/2014/main" id="{D5A684ED-AA30-4837-B440-6C905389F87F}"/>
              </a:ext>
            </a:extLst>
          </p:cNvPr>
          <p:cNvSpPr txBox="1">
            <a:spLocks/>
          </p:cNvSpPr>
          <p:nvPr/>
        </p:nvSpPr>
        <p:spPr bwMode="auto">
          <a:xfrm>
            <a:off x="2349500" y="296863"/>
            <a:ext cx="7493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tabLst>
                <a:tab pos="1358900" algn="l"/>
                <a:tab pos="4652963" algn="l"/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358900" algn="l"/>
                <a:tab pos="4652963" algn="l"/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358900" algn="l"/>
                <a:tab pos="4652963" algn="l"/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358900" algn="l"/>
                <a:tab pos="4652963" algn="l"/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358900" algn="l"/>
                <a:tab pos="4652963" algn="l"/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58900" algn="l"/>
                <a:tab pos="4652963" algn="l"/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58900" algn="l"/>
                <a:tab pos="4652963" algn="l"/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58900" algn="l"/>
                <a:tab pos="4652963" algn="l"/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58900" algn="l"/>
                <a:tab pos="4652963" algn="l"/>
                <a:tab pos="5473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00"/>
              </a:spcBef>
            </a:pPr>
            <a:r>
              <a:rPr lang="ru-RU" altLang="ru-RU" sz="4000" dirty="0">
                <a:solidFill>
                  <a:srgbClr val="ABA839"/>
                </a:solidFill>
                <a:latin typeface="Impact" panose="020B0806030902050204" pitchFamily="34" charset="0"/>
              </a:rPr>
              <a:t>Структура КНИТУ</a:t>
            </a:r>
            <a:endParaRPr lang="en-US" altLang="ru-RU" sz="4000" dirty="0">
              <a:solidFill>
                <a:srgbClr val="6A5262"/>
              </a:solidFill>
              <a:latin typeface="Impact" panose="020B080603090205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7459A77-2ED9-4764-8AC4-5A32297AE474}"/>
              </a:ext>
            </a:extLst>
          </p:cNvPr>
          <p:cNvGrpSpPr/>
          <p:nvPr/>
        </p:nvGrpSpPr>
        <p:grpSpPr>
          <a:xfrm>
            <a:off x="419100" y="1318522"/>
            <a:ext cx="10723563" cy="4729853"/>
            <a:chOff x="419100" y="1318522"/>
            <a:chExt cx="10723563" cy="4729853"/>
          </a:xfrm>
        </p:grpSpPr>
        <p:sp>
          <p:nvSpPr>
            <p:cNvPr id="14341" name="object 4">
              <a:extLst>
                <a:ext uri="{FF2B5EF4-FFF2-40B4-BE49-F238E27FC236}">
                  <a16:creationId xmlns:a16="http://schemas.microsoft.com/office/drawing/2014/main" id="{F6B3DE81-AE9F-468C-B92A-F69A4674D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995" y="4457839"/>
              <a:ext cx="3358006" cy="591686"/>
            </a:xfrm>
            <a:custGeom>
              <a:avLst/>
              <a:gdLst>
                <a:gd name="T0" fmla="*/ 3322701 w 3357879"/>
                <a:gd name="T1" fmla="*/ 591312 h 591820"/>
                <a:gd name="T2" fmla="*/ 0 w 3357879"/>
                <a:gd name="T3" fmla="*/ 591312 h 591820"/>
                <a:gd name="T4" fmla="*/ 2801111 w 3357879"/>
                <a:gd name="T5" fmla="*/ 0 h 591820"/>
                <a:gd name="T6" fmla="*/ 3357879 w 3357879"/>
                <a:gd name="T7" fmla="*/ 537210 h 591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57879"/>
                <a:gd name="T13" fmla="*/ 0 h 591820"/>
                <a:gd name="T14" fmla="*/ 3357879 w 3357879"/>
                <a:gd name="T15" fmla="*/ 591820 h 591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57879" h="591820">
                  <a:moveTo>
                    <a:pt x="3322701" y="591312"/>
                  </a:moveTo>
                  <a:lnTo>
                    <a:pt x="0" y="591312"/>
                  </a:lnTo>
                </a:path>
                <a:path w="3357879" h="591820">
                  <a:moveTo>
                    <a:pt x="2801111" y="0"/>
                  </a:moveTo>
                  <a:lnTo>
                    <a:pt x="3357879" y="537210"/>
                  </a:lnTo>
                </a:path>
              </a:pathLst>
            </a:custGeom>
            <a:noFill/>
            <a:ln w="27432">
              <a:solidFill>
                <a:srgbClr val="ABA839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42" name="object 5">
              <a:extLst>
                <a:ext uri="{FF2B5EF4-FFF2-40B4-BE49-F238E27FC236}">
                  <a16:creationId xmlns:a16="http://schemas.microsoft.com/office/drawing/2014/main" id="{974317A1-255A-4DA3-91F2-599BD4628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380" y="4078417"/>
              <a:ext cx="680111" cy="688819"/>
            </a:xfrm>
            <a:custGeom>
              <a:avLst/>
              <a:gdLst>
                <a:gd name="T0" fmla="*/ 339820 w 680084"/>
                <a:gd name="T1" fmla="*/ 0 h 688975"/>
                <a:gd name="T2" fmla="*/ 296434 w 680084"/>
                <a:gd name="T3" fmla="*/ 2801 h 688975"/>
                <a:gd name="T4" fmla="*/ 253620 w 680084"/>
                <a:gd name="T5" fmla="*/ 11207 h 688975"/>
                <a:gd name="T6" fmla="*/ 211951 w 680084"/>
                <a:gd name="T7" fmla="*/ 25217 h 688975"/>
                <a:gd name="T8" fmla="*/ 171999 w 680084"/>
                <a:gd name="T9" fmla="*/ 44831 h 688975"/>
                <a:gd name="T10" fmla="*/ 134336 w 680084"/>
                <a:gd name="T11" fmla="*/ 70048 h 688975"/>
                <a:gd name="T12" fmla="*/ 99536 w 680084"/>
                <a:gd name="T13" fmla="*/ 100869 h 688975"/>
                <a:gd name="T14" fmla="*/ 69122 w 680084"/>
                <a:gd name="T15" fmla="*/ 136137 h 688975"/>
                <a:gd name="T16" fmla="*/ 44238 w 680084"/>
                <a:gd name="T17" fmla="*/ 174306 h 688975"/>
                <a:gd name="T18" fmla="*/ 24884 w 680084"/>
                <a:gd name="T19" fmla="*/ 214796 h 688975"/>
                <a:gd name="T20" fmla="*/ 11059 w 680084"/>
                <a:gd name="T21" fmla="*/ 257028 h 688975"/>
                <a:gd name="T22" fmla="*/ 2764 w 680084"/>
                <a:gd name="T23" fmla="*/ 300419 h 688975"/>
                <a:gd name="T24" fmla="*/ 0 w 680084"/>
                <a:gd name="T25" fmla="*/ 344392 h 688975"/>
                <a:gd name="T26" fmla="*/ 2764 w 680084"/>
                <a:gd name="T27" fmla="*/ 388364 h 688975"/>
                <a:gd name="T28" fmla="*/ 11059 w 680084"/>
                <a:gd name="T29" fmla="*/ 431756 h 688975"/>
                <a:gd name="T30" fmla="*/ 24884 w 680084"/>
                <a:gd name="T31" fmla="*/ 473987 h 688975"/>
                <a:gd name="T32" fmla="*/ 44238 w 680084"/>
                <a:gd name="T33" fmla="*/ 514478 h 688975"/>
                <a:gd name="T34" fmla="*/ 69122 w 680084"/>
                <a:gd name="T35" fmla="*/ 552647 h 688975"/>
                <a:gd name="T36" fmla="*/ 99536 w 680084"/>
                <a:gd name="T37" fmla="*/ 587914 h 688975"/>
                <a:gd name="T38" fmla="*/ 134336 w 680084"/>
                <a:gd name="T39" fmla="*/ 618736 h 688975"/>
                <a:gd name="T40" fmla="*/ 171999 w 680084"/>
                <a:gd name="T41" fmla="*/ 643953 h 688975"/>
                <a:gd name="T42" fmla="*/ 211951 w 680084"/>
                <a:gd name="T43" fmla="*/ 663567 h 688975"/>
                <a:gd name="T44" fmla="*/ 253620 w 680084"/>
                <a:gd name="T45" fmla="*/ 677576 h 688975"/>
                <a:gd name="T46" fmla="*/ 296434 w 680084"/>
                <a:gd name="T47" fmla="*/ 685982 h 688975"/>
                <a:gd name="T48" fmla="*/ 339820 w 680084"/>
                <a:gd name="T49" fmla="*/ 688784 h 688975"/>
                <a:gd name="T50" fmla="*/ 383215 w 680084"/>
                <a:gd name="T51" fmla="*/ 685982 h 688975"/>
                <a:gd name="T52" fmla="*/ 426029 w 680084"/>
                <a:gd name="T53" fmla="*/ 677576 h 688975"/>
                <a:gd name="T54" fmla="*/ 467698 w 680084"/>
                <a:gd name="T55" fmla="*/ 663567 h 688975"/>
                <a:gd name="T56" fmla="*/ 507650 w 680084"/>
                <a:gd name="T57" fmla="*/ 643953 h 688975"/>
                <a:gd name="T58" fmla="*/ 545312 w 680084"/>
                <a:gd name="T59" fmla="*/ 618736 h 688975"/>
                <a:gd name="T60" fmla="*/ 580113 w 680084"/>
                <a:gd name="T61" fmla="*/ 587914 h 688975"/>
                <a:gd name="T62" fmla="*/ 610527 w 680084"/>
                <a:gd name="T63" fmla="*/ 552647 h 688975"/>
                <a:gd name="T64" fmla="*/ 635411 w 680084"/>
                <a:gd name="T65" fmla="*/ 514478 h 688975"/>
                <a:gd name="T66" fmla="*/ 654765 w 680084"/>
                <a:gd name="T67" fmla="*/ 473987 h 688975"/>
                <a:gd name="T68" fmla="*/ 668589 w 680084"/>
                <a:gd name="T69" fmla="*/ 431756 h 688975"/>
                <a:gd name="T70" fmla="*/ 676884 w 680084"/>
                <a:gd name="T71" fmla="*/ 388364 h 688975"/>
                <a:gd name="T72" fmla="*/ 679649 w 680084"/>
                <a:gd name="T73" fmla="*/ 344392 h 688975"/>
                <a:gd name="T74" fmla="*/ 676884 w 680084"/>
                <a:gd name="T75" fmla="*/ 300419 h 688975"/>
                <a:gd name="T76" fmla="*/ 668589 w 680084"/>
                <a:gd name="T77" fmla="*/ 257028 h 688975"/>
                <a:gd name="T78" fmla="*/ 654765 w 680084"/>
                <a:gd name="T79" fmla="*/ 214796 h 688975"/>
                <a:gd name="T80" fmla="*/ 635411 w 680084"/>
                <a:gd name="T81" fmla="*/ 174306 h 688975"/>
                <a:gd name="T82" fmla="*/ 610527 w 680084"/>
                <a:gd name="T83" fmla="*/ 136137 h 688975"/>
                <a:gd name="T84" fmla="*/ 580113 w 680084"/>
                <a:gd name="T85" fmla="*/ 100869 h 688975"/>
                <a:gd name="T86" fmla="*/ 545312 w 680084"/>
                <a:gd name="T87" fmla="*/ 70048 h 688975"/>
                <a:gd name="T88" fmla="*/ 507650 w 680084"/>
                <a:gd name="T89" fmla="*/ 44831 h 688975"/>
                <a:gd name="T90" fmla="*/ 467698 w 680084"/>
                <a:gd name="T91" fmla="*/ 25217 h 688975"/>
                <a:gd name="T92" fmla="*/ 426029 w 680084"/>
                <a:gd name="T93" fmla="*/ 11207 h 688975"/>
                <a:gd name="T94" fmla="*/ 383215 w 680084"/>
                <a:gd name="T95" fmla="*/ 2801 h 688975"/>
                <a:gd name="T96" fmla="*/ 339820 w 680084"/>
                <a:gd name="T97" fmla="*/ 0 h 68897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80084"/>
                <a:gd name="T148" fmla="*/ 0 h 688975"/>
                <a:gd name="T149" fmla="*/ 680084 w 680084"/>
                <a:gd name="T150" fmla="*/ 688975 h 68897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80084" h="688975">
                  <a:moveTo>
                    <a:pt x="339820" y="0"/>
                  </a:moveTo>
                  <a:lnTo>
                    <a:pt x="296434" y="2801"/>
                  </a:lnTo>
                  <a:lnTo>
                    <a:pt x="253620" y="11207"/>
                  </a:lnTo>
                  <a:lnTo>
                    <a:pt x="211951" y="25217"/>
                  </a:lnTo>
                  <a:lnTo>
                    <a:pt x="171999" y="44831"/>
                  </a:lnTo>
                  <a:lnTo>
                    <a:pt x="134336" y="70048"/>
                  </a:lnTo>
                  <a:lnTo>
                    <a:pt x="99536" y="100869"/>
                  </a:lnTo>
                  <a:lnTo>
                    <a:pt x="69122" y="136137"/>
                  </a:lnTo>
                  <a:lnTo>
                    <a:pt x="44238" y="174306"/>
                  </a:lnTo>
                  <a:lnTo>
                    <a:pt x="24884" y="214796"/>
                  </a:lnTo>
                  <a:lnTo>
                    <a:pt x="11059" y="257028"/>
                  </a:lnTo>
                  <a:lnTo>
                    <a:pt x="2764" y="300419"/>
                  </a:lnTo>
                  <a:lnTo>
                    <a:pt x="0" y="344392"/>
                  </a:lnTo>
                  <a:lnTo>
                    <a:pt x="2764" y="388364"/>
                  </a:lnTo>
                  <a:lnTo>
                    <a:pt x="11059" y="431756"/>
                  </a:lnTo>
                  <a:lnTo>
                    <a:pt x="24884" y="473987"/>
                  </a:lnTo>
                  <a:lnTo>
                    <a:pt x="44238" y="514478"/>
                  </a:lnTo>
                  <a:lnTo>
                    <a:pt x="69122" y="552647"/>
                  </a:lnTo>
                  <a:lnTo>
                    <a:pt x="99536" y="587914"/>
                  </a:lnTo>
                  <a:lnTo>
                    <a:pt x="134336" y="618736"/>
                  </a:lnTo>
                  <a:lnTo>
                    <a:pt x="171999" y="643953"/>
                  </a:lnTo>
                  <a:lnTo>
                    <a:pt x="211951" y="663567"/>
                  </a:lnTo>
                  <a:lnTo>
                    <a:pt x="253620" y="677576"/>
                  </a:lnTo>
                  <a:lnTo>
                    <a:pt x="296434" y="685982"/>
                  </a:lnTo>
                  <a:lnTo>
                    <a:pt x="339820" y="688784"/>
                  </a:lnTo>
                  <a:lnTo>
                    <a:pt x="383206" y="685982"/>
                  </a:lnTo>
                  <a:lnTo>
                    <a:pt x="426020" y="677576"/>
                  </a:lnTo>
                  <a:lnTo>
                    <a:pt x="467689" y="663567"/>
                  </a:lnTo>
                  <a:lnTo>
                    <a:pt x="507641" y="643953"/>
                  </a:lnTo>
                  <a:lnTo>
                    <a:pt x="545303" y="618736"/>
                  </a:lnTo>
                  <a:lnTo>
                    <a:pt x="580104" y="587914"/>
                  </a:lnTo>
                  <a:lnTo>
                    <a:pt x="610518" y="552647"/>
                  </a:lnTo>
                  <a:lnTo>
                    <a:pt x="635402" y="514478"/>
                  </a:lnTo>
                  <a:lnTo>
                    <a:pt x="654756" y="473987"/>
                  </a:lnTo>
                  <a:lnTo>
                    <a:pt x="668580" y="431756"/>
                  </a:lnTo>
                  <a:lnTo>
                    <a:pt x="676875" y="388364"/>
                  </a:lnTo>
                  <a:lnTo>
                    <a:pt x="679640" y="344392"/>
                  </a:lnTo>
                  <a:lnTo>
                    <a:pt x="676875" y="300419"/>
                  </a:lnTo>
                  <a:lnTo>
                    <a:pt x="668580" y="257028"/>
                  </a:lnTo>
                  <a:lnTo>
                    <a:pt x="654756" y="214796"/>
                  </a:lnTo>
                  <a:lnTo>
                    <a:pt x="635402" y="174306"/>
                  </a:lnTo>
                  <a:lnTo>
                    <a:pt x="610518" y="136137"/>
                  </a:lnTo>
                  <a:lnTo>
                    <a:pt x="580104" y="100869"/>
                  </a:lnTo>
                  <a:lnTo>
                    <a:pt x="545303" y="70048"/>
                  </a:lnTo>
                  <a:lnTo>
                    <a:pt x="507641" y="44831"/>
                  </a:lnTo>
                  <a:lnTo>
                    <a:pt x="467689" y="25217"/>
                  </a:lnTo>
                  <a:lnTo>
                    <a:pt x="426020" y="11207"/>
                  </a:lnTo>
                  <a:lnTo>
                    <a:pt x="383206" y="2801"/>
                  </a:lnTo>
                  <a:lnTo>
                    <a:pt x="33982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BA83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43" name="object 6">
              <a:extLst>
                <a:ext uri="{FF2B5EF4-FFF2-40B4-BE49-F238E27FC236}">
                  <a16:creationId xmlns:a16="http://schemas.microsoft.com/office/drawing/2014/main" id="{F5874625-03AE-4545-9F63-FEFD78EE0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568" y="3668587"/>
              <a:ext cx="1971113" cy="0"/>
            </a:xfrm>
            <a:custGeom>
              <a:avLst/>
              <a:gdLst>
                <a:gd name="T0" fmla="*/ 1970522 w 1971040"/>
                <a:gd name="T1" fmla="*/ 0 w 1971040"/>
                <a:gd name="T2" fmla="*/ 0 60000 65536"/>
                <a:gd name="T3" fmla="*/ 0 60000 65536"/>
                <a:gd name="T4" fmla="*/ 0 w 1971040"/>
                <a:gd name="T5" fmla="*/ 1971040 w 197104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1971040">
                  <a:moveTo>
                    <a:pt x="1970531" y="0"/>
                  </a:moveTo>
                  <a:lnTo>
                    <a:pt x="0" y="0"/>
                  </a:lnTo>
                </a:path>
              </a:pathLst>
            </a:custGeom>
            <a:noFill/>
            <a:ln w="27432">
              <a:solidFill>
                <a:srgbClr val="C8B7B8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44" name="object 7">
              <a:extLst>
                <a:ext uri="{FF2B5EF4-FFF2-40B4-BE49-F238E27FC236}">
                  <a16:creationId xmlns:a16="http://schemas.microsoft.com/office/drawing/2014/main" id="{C70CBBBA-D758-48AD-8572-AA857742C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9180" y="3344175"/>
              <a:ext cx="255914" cy="270449"/>
            </a:xfrm>
            <a:custGeom>
              <a:avLst/>
              <a:gdLst>
                <a:gd name="T0" fmla="*/ 255523 w 255904"/>
                <a:gd name="T1" fmla="*/ 0 h 270510"/>
                <a:gd name="T2" fmla="*/ 0 w 255904"/>
                <a:gd name="T3" fmla="*/ 270510 h 270510"/>
                <a:gd name="T4" fmla="*/ 0 60000 65536"/>
                <a:gd name="T5" fmla="*/ 0 60000 65536"/>
                <a:gd name="T6" fmla="*/ 0 w 255904"/>
                <a:gd name="T7" fmla="*/ 0 h 270510"/>
                <a:gd name="T8" fmla="*/ 255904 w 255904"/>
                <a:gd name="T9" fmla="*/ 270510 h 2705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5904" h="270510">
                  <a:moveTo>
                    <a:pt x="255523" y="0"/>
                  </a:moveTo>
                  <a:lnTo>
                    <a:pt x="0" y="270510"/>
                  </a:lnTo>
                </a:path>
              </a:pathLst>
            </a:custGeom>
            <a:noFill/>
            <a:ln w="28575">
              <a:solidFill>
                <a:srgbClr val="C8B7B8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45" name="object 11">
              <a:extLst>
                <a:ext uri="{FF2B5EF4-FFF2-40B4-BE49-F238E27FC236}">
                  <a16:creationId xmlns:a16="http://schemas.microsoft.com/office/drawing/2014/main" id="{44A77550-A0F6-4336-8F38-28459121B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244" y="4739968"/>
              <a:ext cx="255914" cy="271083"/>
            </a:xfrm>
            <a:custGeom>
              <a:avLst/>
              <a:gdLst>
                <a:gd name="T0" fmla="*/ 0 w 255904"/>
                <a:gd name="T1" fmla="*/ 0 h 271145"/>
                <a:gd name="T2" fmla="*/ 255524 w 255904"/>
                <a:gd name="T3" fmla="*/ 270636 h 271145"/>
                <a:gd name="T4" fmla="*/ 0 60000 65536"/>
                <a:gd name="T5" fmla="*/ 0 60000 65536"/>
                <a:gd name="T6" fmla="*/ 0 w 255904"/>
                <a:gd name="T7" fmla="*/ 0 h 271145"/>
                <a:gd name="T8" fmla="*/ 255904 w 255904"/>
                <a:gd name="T9" fmla="*/ 271145 h 2711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5904" h="271145">
                  <a:moveTo>
                    <a:pt x="0" y="0"/>
                  </a:moveTo>
                  <a:lnTo>
                    <a:pt x="255524" y="270636"/>
                  </a:lnTo>
                </a:path>
              </a:pathLst>
            </a:custGeom>
            <a:noFill/>
            <a:ln w="28575">
              <a:solidFill>
                <a:srgbClr val="EBE2D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46" name="object 12">
              <a:extLst>
                <a:ext uri="{FF2B5EF4-FFF2-40B4-BE49-F238E27FC236}">
                  <a16:creationId xmlns:a16="http://schemas.microsoft.com/office/drawing/2014/main" id="{AA08923F-96E4-4BD2-96B7-82685D470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471" y="5058158"/>
              <a:ext cx="2568672" cy="0"/>
            </a:xfrm>
            <a:custGeom>
              <a:avLst/>
              <a:gdLst>
                <a:gd name="T0" fmla="*/ 0 w 2568575"/>
                <a:gd name="T1" fmla="*/ 2568195 w 2568575"/>
                <a:gd name="T2" fmla="*/ 0 60000 65536"/>
                <a:gd name="T3" fmla="*/ 0 60000 65536"/>
                <a:gd name="T4" fmla="*/ 0 w 2568575"/>
                <a:gd name="T5" fmla="*/ 2568575 w 2568575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568575">
                  <a:moveTo>
                    <a:pt x="0" y="0"/>
                  </a:moveTo>
                  <a:lnTo>
                    <a:pt x="2568194" y="0"/>
                  </a:lnTo>
                </a:path>
              </a:pathLst>
            </a:custGeom>
            <a:noFill/>
            <a:ln w="27432">
              <a:solidFill>
                <a:srgbClr val="EBE2D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47" name="object 13">
              <a:extLst>
                <a:ext uri="{FF2B5EF4-FFF2-40B4-BE49-F238E27FC236}">
                  <a16:creationId xmlns:a16="http://schemas.microsoft.com/office/drawing/2014/main" id="{F77CC673-7917-486F-AC03-045A0EC14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908" y="4732858"/>
              <a:ext cx="255914" cy="271083"/>
            </a:xfrm>
            <a:custGeom>
              <a:avLst/>
              <a:gdLst>
                <a:gd name="T0" fmla="*/ 0 w 255904"/>
                <a:gd name="T1" fmla="*/ 0 h 271145"/>
                <a:gd name="T2" fmla="*/ 255524 w 255904"/>
                <a:gd name="T3" fmla="*/ 270637 h 271145"/>
                <a:gd name="T4" fmla="*/ 0 60000 65536"/>
                <a:gd name="T5" fmla="*/ 0 60000 65536"/>
                <a:gd name="T6" fmla="*/ 0 w 255904"/>
                <a:gd name="T7" fmla="*/ 0 h 271145"/>
                <a:gd name="T8" fmla="*/ 255904 w 255904"/>
                <a:gd name="T9" fmla="*/ 271145 h 2711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5904" h="271145">
                  <a:moveTo>
                    <a:pt x="0" y="0"/>
                  </a:moveTo>
                  <a:lnTo>
                    <a:pt x="255524" y="270637"/>
                  </a:lnTo>
                </a:path>
              </a:pathLst>
            </a:custGeom>
            <a:noFill/>
            <a:ln w="28575">
              <a:solidFill>
                <a:srgbClr val="EBE2D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48" name="object 14">
              <a:extLst>
                <a:ext uri="{FF2B5EF4-FFF2-40B4-BE49-F238E27FC236}">
                  <a16:creationId xmlns:a16="http://schemas.microsoft.com/office/drawing/2014/main" id="{FA509D97-667A-4236-9361-131C5EF7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797" y="5065396"/>
              <a:ext cx="253375" cy="266005"/>
            </a:xfrm>
            <a:custGeom>
              <a:avLst/>
              <a:gdLst>
                <a:gd name="T0" fmla="*/ 253120 w 253364"/>
                <a:gd name="T1" fmla="*/ 0 h 266064"/>
                <a:gd name="T2" fmla="*/ 0 w 253364"/>
                <a:gd name="T3" fmla="*/ 265819 h 266064"/>
                <a:gd name="T4" fmla="*/ 0 60000 65536"/>
                <a:gd name="T5" fmla="*/ 0 60000 65536"/>
                <a:gd name="T6" fmla="*/ 0 w 253364"/>
                <a:gd name="T7" fmla="*/ 0 h 266064"/>
                <a:gd name="T8" fmla="*/ 253364 w 253364"/>
                <a:gd name="T9" fmla="*/ 266064 h 2660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3364" h="266064">
                  <a:moveTo>
                    <a:pt x="253111" y="0"/>
                  </a:moveTo>
                  <a:lnTo>
                    <a:pt x="0" y="265810"/>
                  </a:lnTo>
                </a:path>
              </a:pathLst>
            </a:custGeom>
            <a:noFill/>
            <a:ln w="28575">
              <a:solidFill>
                <a:srgbClr val="EBE2D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49" name="object 15">
              <a:extLst>
                <a:ext uri="{FF2B5EF4-FFF2-40B4-BE49-F238E27FC236}">
                  <a16:creationId xmlns:a16="http://schemas.microsoft.com/office/drawing/2014/main" id="{627B4DCD-6634-4652-B5B9-9ACE48F4E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8509" y="5065268"/>
              <a:ext cx="254010" cy="267909"/>
            </a:xfrm>
            <a:custGeom>
              <a:avLst/>
              <a:gdLst>
                <a:gd name="T0" fmla="*/ 253746 w 254000"/>
                <a:gd name="T1" fmla="*/ 0 h 267970"/>
                <a:gd name="T2" fmla="*/ 0 w 254000"/>
                <a:gd name="T3" fmla="*/ 267360 h 267970"/>
                <a:gd name="T4" fmla="*/ 0 60000 65536"/>
                <a:gd name="T5" fmla="*/ 0 60000 65536"/>
                <a:gd name="T6" fmla="*/ 0 w 254000"/>
                <a:gd name="T7" fmla="*/ 0 h 267970"/>
                <a:gd name="T8" fmla="*/ 254000 w 254000"/>
                <a:gd name="T9" fmla="*/ 267970 h 2679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4000" h="267970">
                  <a:moveTo>
                    <a:pt x="253746" y="0"/>
                  </a:moveTo>
                  <a:lnTo>
                    <a:pt x="0" y="267360"/>
                  </a:lnTo>
                </a:path>
              </a:pathLst>
            </a:custGeom>
            <a:noFill/>
            <a:ln w="28575">
              <a:solidFill>
                <a:srgbClr val="EBE2D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50" name="object 16">
              <a:extLst>
                <a:ext uri="{FF2B5EF4-FFF2-40B4-BE49-F238E27FC236}">
                  <a16:creationId xmlns:a16="http://schemas.microsoft.com/office/drawing/2014/main" id="{37B5DE51-5636-419B-AD5E-D2CF0E936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602" y="2132742"/>
              <a:ext cx="100334" cy="358694"/>
            </a:xfrm>
            <a:custGeom>
              <a:avLst/>
              <a:gdLst>
                <a:gd name="T0" fmla="*/ 0 w 100329"/>
                <a:gd name="T1" fmla="*/ 0 h 358775"/>
                <a:gd name="T2" fmla="*/ 99958 w 100329"/>
                <a:gd name="T3" fmla="*/ 358521 h 358775"/>
                <a:gd name="T4" fmla="*/ 0 60000 65536"/>
                <a:gd name="T5" fmla="*/ 0 60000 65536"/>
                <a:gd name="T6" fmla="*/ 0 w 100329"/>
                <a:gd name="T7" fmla="*/ 0 h 358775"/>
                <a:gd name="T8" fmla="*/ 100329 w 100329"/>
                <a:gd name="T9" fmla="*/ 358775 h 3587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0329" h="358775">
                  <a:moveTo>
                    <a:pt x="0" y="0"/>
                  </a:moveTo>
                  <a:lnTo>
                    <a:pt x="99949" y="358521"/>
                  </a:lnTo>
                </a:path>
              </a:pathLst>
            </a:custGeom>
            <a:noFill/>
            <a:ln w="27432">
              <a:solidFill>
                <a:srgbClr val="F04E4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51" name="object 17">
              <a:extLst>
                <a:ext uri="{FF2B5EF4-FFF2-40B4-BE49-F238E27FC236}">
                  <a16:creationId xmlns:a16="http://schemas.microsoft.com/office/drawing/2014/main" id="{BD43F003-1EAF-40FE-8970-82F2D6404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341" y="3335667"/>
              <a:ext cx="255280" cy="269179"/>
            </a:xfrm>
            <a:custGeom>
              <a:avLst/>
              <a:gdLst>
                <a:gd name="T0" fmla="*/ 0 w 255270"/>
                <a:gd name="T1" fmla="*/ 0 h 269239"/>
                <a:gd name="T2" fmla="*/ 254762 w 255270"/>
                <a:gd name="T3" fmla="*/ 268994 h 269239"/>
                <a:gd name="T4" fmla="*/ 0 60000 65536"/>
                <a:gd name="T5" fmla="*/ 0 60000 65536"/>
                <a:gd name="T6" fmla="*/ 0 w 255270"/>
                <a:gd name="T7" fmla="*/ 0 h 269239"/>
                <a:gd name="T8" fmla="*/ 255270 w 255270"/>
                <a:gd name="T9" fmla="*/ 269239 h 26923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5270" h="269239">
                  <a:moveTo>
                    <a:pt x="0" y="0"/>
                  </a:moveTo>
                  <a:lnTo>
                    <a:pt x="254762" y="268985"/>
                  </a:lnTo>
                </a:path>
              </a:pathLst>
            </a:custGeom>
            <a:noFill/>
            <a:ln w="28575">
              <a:solidFill>
                <a:srgbClr val="ABA839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52" name="object 18">
              <a:extLst>
                <a:ext uri="{FF2B5EF4-FFF2-40B4-BE49-F238E27FC236}">
                  <a16:creationId xmlns:a16="http://schemas.microsoft.com/office/drawing/2014/main" id="{214D7435-1B3A-449F-BB6A-CCA3D9004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9632" y="3653349"/>
              <a:ext cx="1967304" cy="0"/>
            </a:xfrm>
            <a:custGeom>
              <a:avLst/>
              <a:gdLst>
                <a:gd name="T0" fmla="*/ 0 w 1967229"/>
                <a:gd name="T1" fmla="*/ 1967112 w 1967229"/>
                <a:gd name="T2" fmla="*/ 0 60000 65536"/>
                <a:gd name="T3" fmla="*/ 0 60000 65536"/>
                <a:gd name="T4" fmla="*/ 0 w 1967229"/>
                <a:gd name="T5" fmla="*/ 1967229 w 1967229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1967229">
                  <a:moveTo>
                    <a:pt x="0" y="0"/>
                  </a:moveTo>
                  <a:lnTo>
                    <a:pt x="1967103" y="0"/>
                  </a:lnTo>
                </a:path>
              </a:pathLst>
            </a:custGeom>
            <a:noFill/>
            <a:ln w="27432">
              <a:solidFill>
                <a:srgbClr val="ABA839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53" name="object 19">
              <a:extLst>
                <a:ext uri="{FF2B5EF4-FFF2-40B4-BE49-F238E27FC236}">
                  <a16:creationId xmlns:a16="http://schemas.microsoft.com/office/drawing/2014/main" id="{79E5F749-FFFC-4149-808B-D3800F42A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355" y="3329953"/>
              <a:ext cx="254010" cy="271718"/>
            </a:xfrm>
            <a:custGeom>
              <a:avLst/>
              <a:gdLst>
                <a:gd name="T0" fmla="*/ 0 w 254000"/>
                <a:gd name="T1" fmla="*/ 0 h 271779"/>
                <a:gd name="T2" fmla="*/ 254000 w 254000"/>
                <a:gd name="T3" fmla="*/ 271408 h 271779"/>
                <a:gd name="T4" fmla="*/ 0 60000 65536"/>
                <a:gd name="T5" fmla="*/ 0 60000 65536"/>
                <a:gd name="T6" fmla="*/ 0 w 254000"/>
                <a:gd name="T7" fmla="*/ 0 h 271779"/>
                <a:gd name="T8" fmla="*/ 254000 w 254000"/>
                <a:gd name="T9" fmla="*/ 271779 h 27177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4000" h="271779">
                  <a:moveTo>
                    <a:pt x="0" y="0"/>
                  </a:moveTo>
                  <a:lnTo>
                    <a:pt x="254000" y="271399"/>
                  </a:lnTo>
                </a:path>
              </a:pathLst>
            </a:custGeom>
            <a:noFill/>
            <a:ln w="28575">
              <a:solidFill>
                <a:srgbClr val="ABA839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54" name="object 20">
              <a:extLst>
                <a:ext uri="{FF2B5EF4-FFF2-40B4-BE49-F238E27FC236}">
                  <a16:creationId xmlns:a16="http://schemas.microsoft.com/office/drawing/2014/main" id="{1DA86982-9BB3-4E60-BB14-9D9BE7864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397" y="1433993"/>
              <a:ext cx="767109" cy="773254"/>
            </a:xfrm>
            <a:custGeom>
              <a:avLst/>
              <a:gdLst>
                <a:gd name="T0" fmla="*/ 406045 w 767079"/>
                <a:gd name="T1" fmla="*/ 0 h 773430"/>
                <a:gd name="T2" fmla="*/ 360696 w 767079"/>
                <a:gd name="T3" fmla="*/ 0 h 773430"/>
                <a:gd name="T4" fmla="*/ 315608 w 767079"/>
                <a:gd name="T5" fmla="*/ 5365 h 773430"/>
                <a:gd name="T6" fmla="*/ 271280 w 767079"/>
                <a:gd name="T7" fmla="*/ 16096 h 773430"/>
                <a:gd name="T8" fmla="*/ 228220 w 767079"/>
                <a:gd name="T9" fmla="*/ 32193 h 773430"/>
                <a:gd name="T10" fmla="*/ 186936 w 767079"/>
                <a:gd name="T11" fmla="*/ 53655 h 773430"/>
                <a:gd name="T12" fmla="*/ 147937 w 767079"/>
                <a:gd name="T13" fmla="*/ 80483 h 773430"/>
                <a:gd name="T14" fmla="*/ 111729 w 767079"/>
                <a:gd name="T15" fmla="*/ 112676 h 773430"/>
                <a:gd name="T16" fmla="*/ 79807 w 767079"/>
                <a:gd name="T17" fmla="*/ 149160 h 773430"/>
                <a:gd name="T18" fmla="*/ 53204 w 767079"/>
                <a:gd name="T19" fmla="*/ 188460 h 773430"/>
                <a:gd name="T20" fmla="*/ 31922 w 767079"/>
                <a:gd name="T21" fmla="*/ 230063 h 773430"/>
                <a:gd name="T22" fmla="*/ 15961 w 767079"/>
                <a:gd name="T23" fmla="*/ 273458 h 773430"/>
                <a:gd name="T24" fmla="*/ 5320 w 767079"/>
                <a:gd name="T25" fmla="*/ 318133 h 773430"/>
                <a:gd name="T26" fmla="*/ 0 w 767079"/>
                <a:gd name="T27" fmla="*/ 363575 h 773430"/>
                <a:gd name="T28" fmla="*/ 0 w 767079"/>
                <a:gd name="T29" fmla="*/ 409274 h 773430"/>
                <a:gd name="T30" fmla="*/ 5320 w 767079"/>
                <a:gd name="T31" fmla="*/ 454717 h 773430"/>
                <a:gd name="T32" fmla="*/ 15961 w 767079"/>
                <a:gd name="T33" fmla="*/ 499392 h 773430"/>
                <a:gd name="T34" fmla="*/ 31922 w 767079"/>
                <a:gd name="T35" fmla="*/ 542787 h 773430"/>
                <a:gd name="T36" fmla="*/ 53204 w 767079"/>
                <a:gd name="T37" fmla="*/ 584390 h 773430"/>
                <a:gd name="T38" fmla="*/ 79807 w 767079"/>
                <a:gd name="T39" fmla="*/ 623689 h 773430"/>
                <a:gd name="T40" fmla="*/ 111729 w 767079"/>
                <a:gd name="T41" fmla="*/ 660173 h 773430"/>
                <a:gd name="T42" fmla="*/ 147937 w 767079"/>
                <a:gd name="T43" fmla="*/ 692367 h 773430"/>
                <a:gd name="T44" fmla="*/ 186936 w 767079"/>
                <a:gd name="T45" fmla="*/ 719194 h 773430"/>
                <a:gd name="T46" fmla="*/ 228220 w 767079"/>
                <a:gd name="T47" fmla="*/ 740657 h 773430"/>
                <a:gd name="T48" fmla="*/ 271280 w 767079"/>
                <a:gd name="T49" fmla="*/ 756753 h 773430"/>
                <a:gd name="T50" fmla="*/ 315608 w 767079"/>
                <a:gd name="T51" fmla="*/ 767485 h 773430"/>
                <a:gd name="T52" fmla="*/ 360696 w 767079"/>
                <a:gd name="T53" fmla="*/ 772850 h 773430"/>
                <a:gd name="T54" fmla="*/ 406045 w 767079"/>
                <a:gd name="T55" fmla="*/ 772850 h 773430"/>
                <a:gd name="T56" fmla="*/ 451129 w 767079"/>
                <a:gd name="T57" fmla="*/ 767485 h 773430"/>
                <a:gd name="T58" fmla="*/ 495448 w 767079"/>
                <a:gd name="T59" fmla="*/ 756753 h 773430"/>
                <a:gd name="T60" fmla="*/ 538494 w 767079"/>
                <a:gd name="T61" fmla="*/ 740657 h 773430"/>
                <a:gd name="T62" fmla="*/ 579760 w 767079"/>
                <a:gd name="T63" fmla="*/ 719194 h 773430"/>
                <a:gd name="T64" fmla="*/ 618737 w 767079"/>
                <a:gd name="T65" fmla="*/ 692367 h 773430"/>
                <a:gd name="T66" fmla="*/ 654917 w 767079"/>
                <a:gd name="T67" fmla="*/ 660173 h 773430"/>
                <a:gd name="T68" fmla="*/ 686867 w 767079"/>
                <a:gd name="T69" fmla="*/ 623689 h 773430"/>
                <a:gd name="T70" fmla="*/ 713492 w 767079"/>
                <a:gd name="T71" fmla="*/ 584390 h 773430"/>
                <a:gd name="T72" fmla="*/ 734792 w 767079"/>
                <a:gd name="T73" fmla="*/ 542787 h 773430"/>
                <a:gd name="T74" fmla="*/ 750767 w 767079"/>
                <a:gd name="T75" fmla="*/ 499392 h 773430"/>
                <a:gd name="T76" fmla="*/ 761417 w 767079"/>
                <a:gd name="T77" fmla="*/ 454717 h 773430"/>
                <a:gd name="T78" fmla="*/ 766742 w 767079"/>
                <a:gd name="T79" fmla="*/ 409274 h 773430"/>
                <a:gd name="T80" fmla="*/ 766742 w 767079"/>
                <a:gd name="T81" fmla="*/ 363575 h 773430"/>
                <a:gd name="T82" fmla="*/ 761417 w 767079"/>
                <a:gd name="T83" fmla="*/ 318133 h 773430"/>
                <a:gd name="T84" fmla="*/ 750767 w 767079"/>
                <a:gd name="T85" fmla="*/ 273458 h 773430"/>
                <a:gd name="T86" fmla="*/ 734792 w 767079"/>
                <a:gd name="T87" fmla="*/ 230063 h 773430"/>
                <a:gd name="T88" fmla="*/ 713492 w 767079"/>
                <a:gd name="T89" fmla="*/ 188460 h 773430"/>
                <a:gd name="T90" fmla="*/ 686867 w 767079"/>
                <a:gd name="T91" fmla="*/ 149160 h 773430"/>
                <a:gd name="T92" fmla="*/ 654917 w 767079"/>
                <a:gd name="T93" fmla="*/ 112676 h 773430"/>
                <a:gd name="T94" fmla="*/ 618737 w 767079"/>
                <a:gd name="T95" fmla="*/ 80483 h 773430"/>
                <a:gd name="T96" fmla="*/ 579760 w 767079"/>
                <a:gd name="T97" fmla="*/ 53655 h 773430"/>
                <a:gd name="T98" fmla="*/ 538494 w 767079"/>
                <a:gd name="T99" fmla="*/ 32193 h 773430"/>
                <a:gd name="T100" fmla="*/ 495448 w 767079"/>
                <a:gd name="T101" fmla="*/ 16096 h 773430"/>
                <a:gd name="T102" fmla="*/ 451129 w 767079"/>
                <a:gd name="T103" fmla="*/ 5365 h 773430"/>
                <a:gd name="T104" fmla="*/ 406045 w 767079"/>
                <a:gd name="T105" fmla="*/ 0 h 77343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7079"/>
                <a:gd name="T160" fmla="*/ 0 h 773430"/>
                <a:gd name="T161" fmla="*/ 767079 w 767079"/>
                <a:gd name="T162" fmla="*/ 773430 h 77343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7079" h="773430">
                  <a:moveTo>
                    <a:pt x="406036" y="0"/>
                  </a:moveTo>
                  <a:lnTo>
                    <a:pt x="360696" y="0"/>
                  </a:lnTo>
                  <a:lnTo>
                    <a:pt x="315608" y="5365"/>
                  </a:lnTo>
                  <a:lnTo>
                    <a:pt x="271280" y="16096"/>
                  </a:lnTo>
                  <a:lnTo>
                    <a:pt x="228220" y="32193"/>
                  </a:lnTo>
                  <a:lnTo>
                    <a:pt x="186936" y="53655"/>
                  </a:lnTo>
                  <a:lnTo>
                    <a:pt x="147937" y="80483"/>
                  </a:lnTo>
                  <a:lnTo>
                    <a:pt x="111729" y="112676"/>
                  </a:lnTo>
                  <a:lnTo>
                    <a:pt x="79807" y="149160"/>
                  </a:lnTo>
                  <a:lnTo>
                    <a:pt x="53204" y="188460"/>
                  </a:lnTo>
                  <a:lnTo>
                    <a:pt x="31922" y="230063"/>
                  </a:lnTo>
                  <a:lnTo>
                    <a:pt x="15961" y="273458"/>
                  </a:lnTo>
                  <a:lnTo>
                    <a:pt x="5320" y="318133"/>
                  </a:lnTo>
                  <a:lnTo>
                    <a:pt x="0" y="363575"/>
                  </a:lnTo>
                  <a:lnTo>
                    <a:pt x="0" y="409274"/>
                  </a:lnTo>
                  <a:lnTo>
                    <a:pt x="5320" y="454717"/>
                  </a:lnTo>
                  <a:lnTo>
                    <a:pt x="15961" y="499392"/>
                  </a:lnTo>
                  <a:lnTo>
                    <a:pt x="31922" y="542787"/>
                  </a:lnTo>
                  <a:lnTo>
                    <a:pt x="53204" y="584390"/>
                  </a:lnTo>
                  <a:lnTo>
                    <a:pt x="79807" y="623689"/>
                  </a:lnTo>
                  <a:lnTo>
                    <a:pt x="111729" y="660173"/>
                  </a:lnTo>
                  <a:lnTo>
                    <a:pt x="147937" y="692367"/>
                  </a:lnTo>
                  <a:lnTo>
                    <a:pt x="186936" y="719194"/>
                  </a:lnTo>
                  <a:lnTo>
                    <a:pt x="228220" y="740657"/>
                  </a:lnTo>
                  <a:lnTo>
                    <a:pt x="271280" y="756753"/>
                  </a:lnTo>
                  <a:lnTo>
                    <a:pt x="315608" y="767485"/>
                  </a:lnTo>
                  <a:lnTo>
                    <a:pt x="360696" y="772850"/>
                  </a:lnTo>
                  <a:lnTo>
                    <a:pt x="406036" y="772850"/>
                  </a:lnTo>
                  <a:lnTo>
                    <a:pt x="451120" y="767485"/>
                  </a:lnTo>
                  <a:lnTo>
                    <a:pt x="495439" y="756753"/>
                  </a:lnTo>
                  <a:lnTo>
                    <a:pt x="538485" y="740657"/>
                  </a:lnTo>
                  <a:lnTo>
                    <a:pt x="579751" y="719194"/>
                  </a:lnTo>
                  <a:lnTo>
                    <a:pt x="618728" y="692367"/>
                  </a:lnTo>
                  <a:lnTo>
                    <a:pt x="654908" y="660173"/>
                  </a:lnTo>
                  <a:lnTo>
                    <a:pt x="686858" y="623689"/>
                  </a:lnTo>
                  <a:lnTo>
                    <a:pt x="713483" y="584390"/>
                  </a:lnTo>
                  <a:lnTo>
                    <a:pt x="734783" y="542787"/>
                  </a:lnTo>
                  <a:lnTo>
                    <a:pt x="750758" y="499392"/>
                  </a:lnTo>
                  <a:lnTo>
                    <a:pt x="761408" y="454717"/>
                  </a:lnTo>
                  <a:lnTo>
                    <a:pt x="766733" y="409274"/>
                  </a:lnTo>
                  <a:lnTo>
                    <a:pt x="766733" y="363575"/>
                  </a:lnTo>
                  <a:lnTo>
                    <a:pt x="761408" y="318133"/>
                  </a:lnTo>
                  <a:lnTo>
                    <a:pt x="750758" y="273458"/>
                  </a:lnTo>
                  <a:lnTo>
                    <a:pt x="734783" y="230063"/>
                  </a:lnTo>
                  <a:lnTo>
                    <a:pt x="713483" y="188460"/>
                  </a:lnTo>
                  <a:lnTo>
                    <a:pt x="686858" y="149160"/>
                  </a:lnTo>
                  <a:lnTo>
                    <a:pt x="654908" y="112676"/>
                  </a:lnTo>
                  <a:lnTo>
                    <a:pt x="618728" y="80483"/>
                  </a:lnTo>
                  <a:lnTo>
                    <a:pt x="579751" y="53655"/>
                  </a:lnTo>
                  <a:lnTo>
                    <a:pt x="538485" y="32193"/>
                  </a:lnTo>
                  <a:lnTo>
                    <a:pt x="495439" y="16096"/>
                  </a:lnTo>
                  <a:lnTo>
                    <a:pt x="451120" y="5365"/>
                  </a:lnTo>
                  <a:lnTo>
                    <a:pt x="406036" y="0"/>
                  </a:lnTo>
                  <a:close/>
                </a:path>
              </a:pathLst>
            </a:custGeom>
            <a:solidFill>
              <a:srgbClr val="D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26BD612B-BEE6-4EA1-93A3-4926F5E818A1}"/>
                </a:ext>
              </a:extLst>
            </p:cNvPr>
            <p:cNvSpPr txBox="1"/>
            <p:nvPr/>
          </p:nvSpPr>
          <p:spPr bwMode="auto">
            <a:xfrm>
              <a:off x="8788400" y="1684338"/>
              <a:ext cx="246063" cy="258762"/>
            </a:xfrm>
            <a:prstGeom prst="rect">
              <a:avLst/>
            </a:prstGeom>
          </p:spPr>
          <p:txBody>
            <a:bodyPr lIns="0" tIns="13335" rIns="0" bIns="0">
              <a:spAutoFit/>
            </a:bodyPr>
            <a:lstStyle/>
            <a:p>
              <a:pPr marL="12700" eaLnBrk="1" fontAlgn="auto" hangingPunct="1">
                <a:spcBef>
                  <a:spcPts val="105"/>
                </a:spcBef>
                <a:spcAft>
                  <a:spcPts val="0"/>
                </a:spcAft>
                <a:defRPr/>
              </a:pPr>
              <a:r>
                <a:rPr sz="1600" spc="10" dirty="0">
                  <a:solidFill>
                    <a:srgbClr val="FFFFFF"/>
                  </a:solidFill>
                  <a:latin typeface="+mj-lt"/>
                  <a:cs typeface="Impact"/>
                </a:rPr>
                <a:t>30</a:t>
              </a:r>
              <a:endParaRPr sz="1600" dirty="0">
                <a:latin typeface="+mj-lt"/>
                <a:cs typeface="Impact"/>
              </a:endParaRPr>
            </a:p>
          </p:txBody>
        </p:sp>
        <p:sp>
          <p:nvSpPr>
            <p:cNvPr id="14356" name="object 22">
              <a:extLst>
                <a:ext uri="{FF2B5EF4-FFF2-40B4-BE49-F238E27FC236}">
                  <a16:creationId xmlns:a16="http://schemas.microsoft.com/office/drawing/2014/main" id="{D9DB624F-0865-42E1-902E-4B6E3D180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" y="1318522"/>
              <a:ext cx="1893672" cy="334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0"/>
                </a:spcBef>
              </a:pPr>
              <a:endParaRPr lang="ru-RU" altLang="ru-RU" sz="1000" dirty="0">
                <a:latin typeface="Impact" panose="020B0806030902050204" pitchFamily="34" charset="0"/>
              </a:endParaRPr>
            </a:p>
            <a:p>
              <a:pPr eaLnBrk="1" hangingPunct="1">
                <a:spcBef>
                  <a:spcPts val="100"/>
                </a:spcBef>
              </a:pPr>
              <a:r>
                <a:rPr lang="ru-RU" altLang="ru-RU" sz="1000" dirty="0">
                  <a:latin typeface="Impact" panose="020B0806030902050204" pitchFamily="34" charset="0"/>
                </a:rPr>
                <a:t>Филиал в </a:t>
              </a:r>
              <a:r>
                <a:rPr lang="ru-RU" altLang="ru-RU" sz="1000" dirty="0" err="1">
                  <a:latin typeface="Impact" panose="020B0806030902050204" pitchFamily="34" charset="0"/>
                </a:rPr>
                <a:t>г.Кант</a:t>
              </a:r>
              <a:r>
                <a:rPr lang="ru-RU" altLang="ru-RU" sz="1000" dirty="0">
                  <a:latin typeface="Impact" panose="020B0806030902050204" pitchFamily="34" charset="0"/>
                </a:rPr>
                <a:t> (Кыргызстан)</a:t>
              </a:r>
            </a:p>
          </p:txBody>
        </p:sp>
        <p:sp>
          <p:nvSpPr>
            <p:cNvPr id="14357" name="object 24">
              <a:extLst>
                <a:ext uri="{FF2B5EF4-FFF2-40B4-BE49-F238E27FC236}">
                  <a16:creationId xmlns:a16="http://schemas.microsoft.com/office/drawing/2014/main" id="{7C333C36-50C2-499F-87E0-3396F1A4F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935" y="2487183"/>
              <a:ext cx="910117" cy="542358"/>
            </a:xfrm>
            <a:custGeom>
              <a:avLst/>
              <a:gdLst>
                <a:gd name="T0" fmla="*/ 0 w 1638300"/>
                <a:gd name="T1" fmla="*/ 0 h 875664"/>
                <a:gd name="T2" fmla="*/ 1638046 w 1638300"/>
                <a:gd name="T3" fmla="*/ 875547 h 875664"/>
                <a:gd name="T4" fmla="*/ 0 60000 65536"/>
                <a:gd name="T5" fmla="*/ 0 60000 65536"/>
                <a:gd name="T6" fmla="*/ 0 w 1638300"/>
                <a:gd name="T7" fmla="*/ 0 h 875664"/>
                <a:gd name="T8" fmla="*/ 1638300 w 1638300"/>
                <a:gd name="T9" fmla="*/ 875664 h 8756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38300" h="875664">
                  <a:moveTo>
                    <a:pt x="0" y="0"/>
                  </a:moveTo>
                  <a:lnTo>
                    <a:pt x="1638046" y="875538"/>
                  </a:lnTo>
                </a:path>
              </a:pathLst>
            </a:custGeom>
            <a:noFill/>
            <a:ln w="27431">
              <a:solidFill>
                <a:srgbClr val="F04E4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A533086D-7B69-4A51-96D9-161CCE8776A9}"/>
                </a:ext>
              </a:extLst>
            </p:cNvPr>
            <p:cNvSpPr/>
            <p:nvPr/>
          </p:nvSpPr>
          <p:spPr bwMode="auto">
            <a:xfrm>
              <a:off x="2665413" y="2765425"/>
              <a:ext cx="754062" cy="763588"/>
            </a:xfrm>
            <a:custGeom>
              <a:avLst/>
              <a:gdLst/>
              <a:ahLst/>
              <a:cxnLst/>
              <a:rect l="l" t="t" r="r" b="b"/>
              <a:pathLst>
                <a:path w="755014" h="763904">
                  <a:moveTo>
                    <a:pt x="399655" y="0"/>
                  </a:moveTo>
                  <a:lnTo>
                    <a:pt x="355033" y="0"/>
                  </a:lnTo>
                  <a:lnTo>
                    <a:pt x="310659" y="5302"/>
                  </a:lnTo>
                  <a:lnTo>
                    <a:pt x="267033" y="15907"/>
                  </a:lnTo>
                  <a:lnTo>
                    <a:pt x="224656" y="31814"/>
                  </a:lnTo>
                  <a:lnTo>
                    <a:pt x="184029" y="53024"/>
                  </a:lnTo>
                  <a:lnTo>
                    <a:pt x="145652" y="79536"/>
                  </a:lnTo>
                  <a:lnTo>
                    <a:pt x="110025" y="111351"/>
                  </a:lnTo>
                  <a:lnTo>
                    <a:pt x="78589" y="147380"/>
                  </a:lnTo>
                  <a:lnTo>
                    <a:pt x="52393" y="186198"/>
                  </a:lnTo>
                  <a:lnTo>
                    <a:pt x="31435" y="227298"/>
                  </a:lnTo>
                  <a:lnTo>
                    <a:pt x="15717" y="270173"/>
                  </a:lnTo>
                  <a:lnTo>
                    <a:pt x="5239" y="314316"/>
                  </a:lnTo>
                  <a:lnTo>
                    <a:pt x="0" y="359219"/>
                  </a:lnTo>
                  <a:lnTo>
                    <a:pt x="0" y="404376"/>
                  </a:lnTo>
                  <a:lnTo>
                    <a:pt x="5239" y="449279"/>
                  </a:lnTo>
                  <a:lnTo>
                    <a:pt x="15717" y="493421"/>
                  </a:lnTo>
                  <a:lnTo>
                    <a:pt x="31435" y="536296"/>
                  </a:lnTo>
                  <a:lnTo>
                    <a:pt x="52393" y="577396"/>
                  </a:lnTo>
                  <a:lnTo>
                    <a:pt x="78589" y="616214"/>
                  </a:lnTo>
                  <a:lnTo>
                    <a:pt x="110025" y="652244"/>
                  </a:lnTo>
                  <a:lnTo>
                    <a:pt x="145652" y="684085"/>
                  </a:lnTo>
                  <a:lnTo>
                    <a:pt x="184029" y="710620"/>
                  </a:lnTo>
                  <a:lnTo>
                    <a:pt x="224656" y="731848"/>
                  </a:lnTo>
                  <a:lnTo>
                    <a:pt x="267033" y="747769"/>
                  </a:lnTo>
                  <a:lnTo>
                    <a:pt x="310659" y="758383"/>
                  </a:lnTo>
                  <a:lnTo>
                    <a:pt x="355033" y="763690"/>
                  </a:lnTo>
                  <a:lnTo>
                    <a:pt x="399655" y="763690"/>
                  </a:lnTo>
                  <a:lnTo>
                    <a:pt x="444025" y="758383"/>
                  </a:lnTo>
                  <a:lnTo>
                    <a:pt x="487641" y="747769"/>
                  </a:lnTo>
                  <a:lnTo>
                    <a:pt x="530004" y="731848"/>
                  </a:lnTo>
                  <a:lnTo>
                    <a:pt x="570614" y="710620"/>
                  </a:lnTo>
                  <a:lnTo>
                    <a:pt x="608968" y="684085"/>
                  </a:lnTo>
                  <a:lnTo>
                    <a:pt x="644568" y="652244"/>
                  </a:lnTo>
                  <a:lnTo>
                    <a:pt x="676004" y="616214"/>
                  </a:lnTo>
                  <a:lnTo>
                    <a:pt x="702201" y="577396"/>
                  </a:lnTo>
                  <a:lnTo>
                    <a:pt x="723158" y="536296"/>
                  </a:lnTo>
                  <a:lnTo>
                    <a:pt x="738876" y="493421"/>
                  </a:lnTo>
                  <a:lnTo>
                    <a:pt x="749354" y="449279"/>
                  </a:lnTo>
                  <a:lnTo>
                    <a:pt x="754594" y="404376"/>
                  </a:lnTo>
                  <a:lnTo>
                    <a:pt x="754594" y="359219"/>
                  </a:lnTo>
                  <a:lnTo>
                    <a:pt x="749354" y="314316"/>
                  </a:lnTo>
                  <a:lnTo>
                    <a:pt x="738876" y="270173"/>
                  </a:lnTo>
                  <a:lnTo>
                    <a:pt x="723158" y="227298"/>
                  </a:lnTo>
                  <a:lnTo>
                    <a:pt x="702201" y="186198"/>
                  </a:lnTo>
                  <a:lnTo>
                    <a:pt x="676004" y="147380"/>
                  </a:lnTo>
                  <a:lnTo>
                    <a:pt x="644568" y="111351"/>
                  </a:lnTo>
                  <a:lnTo>
                    <a:pt x="608968" y="79536"/>
                  </a:lnTo>
                  <a:lnTo>
                    <a:pt x="570614" y="53024"/>
                  </a:lnTo>
                  <a:lnTo>
                    <a:pt x="530004" y="31814"/>
                  </a:lnTo>
                  <a:lnTo>
                    <a:pt x="487641" y="15907"/>
                  </a:lnTo>
                  <a:lnTo>
                    <a:pt x="444025" y="5302"/>
                  </a:lnTo>
                  <a:lnTo>
                    <a:pt x="399655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  <a:latin typeface="+mj-lt"/>
                  <a:cs typeface="+mn-cs"/>
                </a:rPr>
                <a:t>БФ</a:t>
              </a:r>
              <a:endParaRPr dirty="0">
                <a:solidFill>
                  <a:schemeClr val="bg1"/>
                </a:solidFill>
                <a:latin typeface="+mj-lt"/>
                <a:cs typeface="+mn-cs"/>
              </a:endParaRPr>
            </a:p>
          </p:txBody>
        </p:sp>
        <p:sp>
          <p:nvSpPr>
            <p:cNvPr id="29" name="object 27">
              <a:extLst>
                <a:ext uri="{FF2B5EF4-FFF2-40B4-BE49-F238E27FC236}">
                  <a16:creationId xmlns:a16="http://schemas.microsoft.com/office/drawing/2014/main" id="{65CC4676-F7F1-4F2C-9BD9-51C48722D7BC}"/>
                </a:ext>
              </a:extLst>
            </p:cNvPr>
            <p:cNvSpPr/>
            <p:nvPr/>
          </p:nvSpPr>
          <p:spPr bwMode="auto">
            <a:xfrm>
              <a:off x="3514725" y="2751138"/>
              <a:ext cx="755650" cy="763587"/>
            </a:xfrm>
            <a:custGeom>
              <a:avLst/>
              <a:gdLst/>
              <a:ahLst/>
              <a:cxnLst/>
              <a:rect l="l" t="t" r="r" b="b"/>
              <a:pathLst>
                <a:path w="755014" h="763904">
                  <a:moveTo>
                    <a:pt x="399655" y="0"/>
                  </a:moveTo>
                  <a:lnTo>
                    <a:pt x="355033" y="0"/>
                  </a:lnTo>
                  <a:lnTo>
                    <a:pt x="310659" y="5302"/>
                  </a:lnTo>
                  <a:lnTo>
                    <a:pt x="267033" y="15907"/>
                  </a:lnTo>
                  <a:lnTo>
                    <a:pt x="224656" y="31814"/>
                  </a:lnTo>
                  <a:lnTo>
                    <a:pt x="184029" y="53024"/>
                  </a:lnTo>
                  <a:lnTo>
                    <a:pt x="145652" y="79536"/>
                  </a:lnTo>
                  <a:lnTo>
                    <a:pt x="110025" y="111351"/>
                  </a:lnTo>
                  <a:lnTo>
                    <a:pt x="78589" y="147380"/>
                  </a:lnTo>
                  <a:lnTo>
                    <a:pt x="52393" y="186198"/>
                  </a:lnTo>
                  <a:lnTo>
                    <a:pt x="31435" y="227298"/>
                  </a:lnTo>
                  <a:lnTo>
                    <a:pt x="15717" y="270173"/>
                  </a:lnTo>
                  <a:lnTo>
                    <a:pt x="5239" y="314316"/>
                  </a:lnTo>
                  <a:lnTo>
                    <a:pt x="0" y="359219"/>
                  </a:lnTo>
                  <a:lnTo>
                    <a:pt x="0" y="404376"/>
                  </a:lnTo>
                  <a:lnTo>
                    <a:pt x="5239" y="449279"/>
                  </a:lnTo>
                  <a:lnTo>
                    <a:pt x="15717" y="493421"/>
                  </a:lnTo>
                  <a:lnTo>
                    <a:pt x="31435" y="536296"/>
                  </a:lnTo>
                  <a:lnTo>
                    <a:pt x="52393" y="577396"/>
                  </a:lnTo>
                  <a:lnTo>
                    <a:pt x="78589" y="616214"/>
                  </a:lnTo>
                  <a:lnTo>
                    <a:pt x="110025" y="652244"/>
                  </a:lnTo>
                  <a:lnTo>
                    <a:pt x="145652" y="684085"/>
                  </a:lnTo>
                  <a:lnTo>
                    <a:pt x="184029" y="710620"/>
                  </a:lnTo>
                  <a:lnTo>
                    <a:pt x="224656" y="731848"/>
                  </a:lnTo>
                  <a:lnTo>
                    <a:pt x="267033" y="747769"/>
                  </a:lnTo>
                  <a:lnTo>
                    <a:pt x="310659" y="758383"/>
                  </a:lnTo>
                  <a:lnTo>
                    <a:pt x="355033" y="763690"/>
                  </a:lnTo>
                  <a:lnTo>
                    <a:pt x="399655" y="763690"/>
                  </a:lnTo>
                  <a:lnTo>
                    <a:pt x="444025" y="758383"/>
                  </a:lnTo>
                  <a:lnTo>
                    <a:pt x="487641" y="747769"/>
                  </a:lnTo>
                  <a:lnTo>
                    <a:pt x="530004" y="731848"/>
                  </a:lnTo>
                  <a:lnTo>
                    <a:pt x="570614" y="710620"/>
                  </a:lnTo>
                  <a:lnTo>
                    <a:pt x="608968" y="684085"/>
                  </a:lnTo>
                  <a:lnTo>
                    <a:pt x="644568" y="652244"/>
                  </a:lnTo>
                  <a:lnTo>
                    <a:pt x="676004" y="616214"/>
                  </a:lnTo>
                  <a:lnTo>
                    <a:pt x="702201" y="577396"/>
                  </a:lnTo>
                  <a:lnTo>
                    <a:pt x="723158" y="536296"/>
                  </a:lnTo>
                  <a:lnTo>
                    <a:pt x="738876" y="493421"/>
                  </a:lnTo>
                  <a:lnTo>
                    <a:pt x="749354" y="449279"/>
                  </a:lnTo>
                  <a:lnTo>
                    <a:pt x="754594" y="404376"/>
                  </a:lnTo>
                  <a:lnTo>
                    <a:pt x="754594" y="359219"/>
                  </a:lnTo>
                  <a:lnTo>
                    <a:pt x="749354" y="314316"/>
                  </a:lnTo>
                  <a:lnTo>
                    <a:pt x="738876" y="270173"/>
                  </a:lnTo>
                  <a:lnTo>
                    <a:pt x="723158" y="227298"/>
                  </a:lnTo>
                  <a:lnTo>
                    <a:pt x="702201" y="186198"/>
                  </a:lnTo>
                  <a:lnTo>
                    <a:pt x="676004" y="147380"/>
                  </a:lnTo>
                  <a:lnTo>
                    <a:pt x="644568" y="111351"/>
                  </a:lnTo>
                  <a:lnTo>
                    <a:pt x="608968" y="79536"/>
                  </a:lnTo>
                  <a:lnTo>
                    <a:pt x="570614" y="53024"/>
                  </a:lnTo>
                  <a:lnTo>
                    <a:pt x="530004" y="31814"/>
                  </a:lnTo>
                  <a:lnTo>
                    <a:pt x="487641" y="15907"/>
                  </a:lnTo>
                  <a:lnTo>
                    <a:pt x="444025" y="5302"/>
                  </a:lnTo>
                  <a:lnTo>
                    <a:pt x="399655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  <a:latin typeface="+mj-lt"/>
                  <a:cs typeface="+mn-cs"/>
                </a:rPr>
                <a:t>НХТИ</a:t>
              </a:r>
              <a:endParaRPr dirty="0">
                <a:solidFill>
                  <a:schemeClr val="bg1"/>
                </a:solidFill>
                <a:latin typeface="+mj-lt"/>
                <a:cs typeface="+mn-cs"/>
              </a:endParaRPr>
            </a:p>
          </p:txBody>
        </p:sp>
        <p:sp>
          <p:nvSpPr>
            <p:cNvPr id="14360" name="object 29">
              <a:extLst>
                <a:ext uri="{FF2B5EF4-FFF2-40B4-BE49-F238E27FC236}">
                  <a16:creationId xmlns:a16="http://schemas.microsoft.com/office/drawing/2014/main" id="{C048D4A9-EE31-430D-B958-2D1F76B061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8113" y="2061457"/>
              <a:ext cx="903287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0"/>
                </a:spcBef>
              </a:pPr>
              <a:r>
                <a:rPr lang="ru-RU" altLang="ru-RU" sz="1000" dirty="0">
                  <a:solidFill>
                    <a:srgbClr val="F04E41"/>
                  </a:solidFill>
                  <a:latin typeface="Impact" panose="020B0806030902050204" pitchFamily="34" charset="0"/>
                </a:rPr>
                <a:t>Образование за рубежом</a:t>
              </a:r>
            </a:p>
          </p:txBody>
        </p:sp>
        <p:sp>
          <p:nvSpPr>
            <p:cNvPr id="14361" name="object 30">
              <a:extLst>
                <a:ext uri="{FF2B5EF4-FFF2-40B4-BE49-F238E27FC236}">
                  <a16:creationId xmlns:a16="http://schemas.microsoft.com/office/drawing/2014/main" id="{8C01078A-F210-4B67-A3E8-E316386E8B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" y="2901739"/>
              <a:ext cx="1893672" cy="15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0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Филиал в Бугульме</a:t>
              </a:r>
            </a:p>
          </p:txBody>
        </p:sp>
        <p:sp>
          <p:nvSpPr>
            <p:cNvPr id="14362" name="object 31">
              <a:extLst>
                <a:ext uri="{FF2B5EF4-FFF2-40B4-BE49-F238E27FC236}">
                  <a16:creationId xmlns:a16="http://schemas.microsoft.com/office/drawing/2014/main" id="{BBF3A807-41EF-49D2-8353-49CEB452F2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" y="3238174"/>
              <a:ext cx="1893672" cy="290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0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Нижнекамский химико-технологический институт</a:t>
              </a:r>
            </a:p>
          </p:txBody>
        </p:sp>
        <p:sp>
          <p:nvSpPr>
            <p:cNvPr id="34" name="object 32">
              <a:extLst>
                <a:ext uri="{FF2B5EF4-FFF2-40B4-BE49-F238E27FC236}">
                  <a16:creationId xmlns:a16="http://schemas.microsoft.com/office/drawing/2014/main" id="{A1FB7EE5-FD4F-481C-8DBF-0E775EFC2D16}"/>
                </a:ext>
              </a:extLst>
            </p:cNvPr>
            <p:cNvSpPr/>
            <p:nvPr/>
          </p:nvSpPr>
          <p:spPr bwMode="auto">
            <a:xfrm>
              <a:off x="2665413" y="4240213"/>
              <a:ext cx="754062" cy="763587"/>
            </a:xfrm>
            <a:custGeom>
              <a:avLst/>
              <a:gdLst/>
              <a:ahLst/>
              <a:cxnLst/>
              <a:rect l="l" t="t" r="r" b="b"/>
              <a:pathLst>
                <a:path w="755014" h="763904">
                  <a:moveTo>
                    <a:pt x="399655" y="0"/>
                  </a:moveTo>
                  <a:lnTo>
                    <a:pt x="355033" y="0"/>
                  </a:lnTo>
                  <a:lnTo>
                    <a:pt x="310659" y="5302"/>
                  </a:lnTo>
                  <a:lnTo>
                    <a:pt x="267033" y="15907"/>
                  </a:lnTo>
                  <a:lnTo>
                    <a:pt x="224656" y="31814"/>
                  </a:lnTo>
                  <a:lnTo>
                    <a:pt x="184029" y="53024"/>
                  </a:lnTo>
                  <a:lnTo>
                    <a:pt x="145652" y="79536"/>
                  </a:lnTo>
                  <a:lnTo>
                    <a:pt x="110025" y="111351"/>
                  </a:lnTo>
                  <a:lnTo>
                    <a:pt x="78589" y="147380"/>
                  </a:lnTo>
                  <a:lnTo>
                    <a:pt x="52393" y="186198"/>
                  </a:lnTo>
                  <a:lnTo>
                    <a:pt x="31435" y="227298"/>
                  </a:lnTo>
                  <a:lnTo>
                    <a:pt x="15717" y="270173"/>
                  </a:lnTo>
                  <a:lnTo>
                    <a:pt x="5239" y="314316"/>
                  </a:lnTo>
                  <a:lnTo>
                    <a:pt x="0" y="359219"/>
                  </a:lnTo>
                  <a:lnTo>
                    <a:pt x="0" y="404376"/>
                  </a:lnTo>
                  <a:lnTo>
                    <a:pt x="5239" y="449279"/>
                  </a:lnTo>
                  <a:lnTo>
                    <a:pt x="15717" y="493421"/>
                  </a:lnTo>
                  <a:lnTo>
                    <a:pt x="31435" y="536296"/>
                  </a:lnTo>
                  <a:lnTo>
                    <a:pt x="52393" y="577396"/>
                  </a:lnTo>
                  <a:lnTo>
                    <a:pt x="78589" y="616214"/>
                  </a:lnTo>
                  <a:lnTo>
                    <a:pt x="110025" y="652244"/>
                  </a:lnTo>
                  <a:lnTo>
                    <a:pt x="145652" y="684085"/>
                  </a:lnTo>
                  <a:lnTo>
                    <a:pt x="184029" y="710620"/>
                  </a:lnTo>
                  <a:lnTo>
                    <a:pt x="224656" y="731848"/>
                  </a:lnTo>
                  <a:lnTo>
                    <a:pt x="267033" y="747769"/>
                  </a:lnTo>
                  <a:lnTo>
                    <a:pt x="310659" y="758383"/>
                  </a:lnTo>
                  <a:lnTo>
                    <a:pt x="355033" y="763690"/>
                  </a:lnTo>
                  <a:lnTo>
                    <a:pt x="399655" y="763690"/>
                  </a:lnTo>
                  <a:lnTo>
                    <a:pt x="444025" y="758383"/>
                  </a:lnTo>
                  <a:lnTo>
                    <a:pt x="487641" y="747769"/>
                  </a:lnTo>
                  <a:lnTo>
                    <a:pt x="530004" y="731848"/>
                  </a:lnTo>
                  <a:lnTo>
                    <a:pt x="570614" y="710620"/>
                  </a:lnTo>
                  <a:lnTo>
                    <a:pt x="608968" y="684085"/>
                  </a:lnTo>
                  <a:lnTo>
                    <a:pt x="644568" y="652244"/>
                  </a:lnTo>
                  <a:lnTo>
                    <a:pt x="676004" y="616214"/>
                  </a:lnTo>
                  <a:lnTo>
                    <a:pt x="702201" y="577396"/>
                  </a:lnTo>
                  <a:lnTo>
                    <a:pt x="723158" y="536296"/>
                  </a:lnTo>
                  <a:lnTo>
                    <a:pt x="738876" y="493421"/>
                  </a:lnTo>
                  <a:lnTo>
                    <a:pt x="749354" y="449279"/>
                  </a:lnTo>
                  <a:lnTo>
                    <a:pt x="754594" y="404376"/>
                  </a:lnTo>
                  <a:lnTo>
                    <a:pt x="754594" y="359219"/>
                  </a:lnTo>
                  <a:lnTo>
                    <a:pt x="749354" y="314316"/>
                  </a:lnTo>
                  <a:lnTo>
                    <a:pt x="738876" y="270173"/>
                  </a:lnTo>
                  <a:lnTo>
                    <a:pt x="723158" y="227298"/>
                  </a:lnTo>
                  <a:lnTo>
                    <a:pt x="702201" y="186198"/>
                  </a:lnTo>
                  <a:lnTo>
                    <a:pt x="676004" y="147380"/>
                  </a:lnTo>
                  <a:lnTo>
                    <a:pt x="644568" y="111351"/>
                  </a:lnTo>
                  <a:lnTo>
                    <a:pt x="608968" y="79536"/>
                  </a:lnTo>
                  <a:lnTo>
                    <a:pt x="570614" y="53024"/>
                  </a:lnTo>
                  <a:lnTo>
                    <a:pt x="530004" y="31814"/>
                  </a:lnTo>
                  <a:lnTo>
                    <a:pt x="487641" y="15907"/>
                  </a:lnTo>
                  <a:lnTo>
                    <a:pt x="444025" y="5302"/>
                  </a:lnTo>
                  <a:lnTo>
                    <a:pt x="399655" y="0"/>
                  </a:lnTo>
                  <a:close/>
                </a:path>
              </a:pathLst>
            </a:custGeom>
            <a:solidFill>
              <a:srgbClr val="EBE2D3"/>
            </a:solidFill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latin typeface="+mj-lt"/>
                  <a:cs typeface="+mn-cs"/>
                </a:rPr>
                <a:t>ЛИ</a:t>
              </a:r>
              <a:endParaRPr dirty="0">
                <a:latin typeface="+mj-lt"/>
                <a:cs typeface="+mn-cs"/>
              </a:endParaRPr>
            </a:p>
          </p:txBody>
        </p:sp>
        <p:sp>
          <p:nvSpPr>
            <p:cNvPr id="14364" name="object 40">
              <a:extLst>
                <a:ext uri="{FF2B5EF4-FFF2-40B4-BE49-F238E27FC236}">
                  <a16:creationId xmlns:a16="http://schemas.microsoft.com/office/drawing/2014/main" id="{6E530F39-F232-4FBF-BA62-4AF2270E07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" y="4344615"/>
              <a:ext cx="1893672" cy="290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0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Лицей-интернат для одаренных детей</a:t>
              </a:r>
            </a:p>
          </p:txBody>
        </p:sp>
        <p:sp>
          <p:nvSpPr>
            <p:cNvPr id="14365" name="object 41">
              <a:extLst>
                <a:ext uri="{FF2B5EF4-FFF2-40B4-BE49-F238E27FC236}">
                  <a16:creationId xmlns:a16="http://schemas.microsoft.com/office/drawing/2014/main" id="{6B3D5427-913C-4BB6-97A1-99F3D2283A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" y="5835061"/>
              <a:ext cx="1893672" cy="167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0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Казанский пищевой колледж</a:t>
              </a:r>
            </a:p>
          </p:txBody>
        </p:sp>
        <p:sp>
          <p:nvSpPr>
            <p:cNvPr id="14366" name="object 42">
              <a:extLst>
                <a:ext uri="{FF2B5EF4-FFF2-40B4-BE49-F238E27FC236}">
                  <a16:creationId xmlns:a16="http://schemas.microsoft.com/office/drawing/2014/main" id="{24D535BC-2CF4-4C94-B536-E41B005B7B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730" y="5271451"/>
              <a:ext cx="1893672" cy="475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ts val="100"/>
                </a:spcBef>
              </a:pPr>
              <a:r>
                <a:rPr lang="ru-RU" altLang="ru-RU" sz="1000" dirty="0">
                  <a:latin typeface="Impact" panose="020B0806030902050204" pitchFamily="34" charset="0"/>
                </a:rPr>
                <a:t>Институт дополнительного профессионального образования</a:t>
              </a:r>
            </a:p>
          </p:txBody>
        </p:sp>
        <p:sp>
          <p:nvSpPr>
            <p:cNvPr id="45" name="object 43">
              <a:extLst>
                <a:ext uri="{FF2B5EF4-FFF2-40B4-BE49-F238E27FC236}">
                  <a16:creationId xmlns:a16="http://schemas.microsoft.com/office/drawing/2014/main" id="{32ED8580-6BB0-449D-919C-EA133912293A}"/>
                </a:ext>
              </a:extLst>
            </p:cNvPr>
            <p:cNvSpPr txBox="1"/>
            <p:nvPr/>
          </p:nvSpPr>
          <p:spPr bwMode="auto">
            <a:xfrm>
              <a:off x="4432300" y="5440363"/>
              <a:ext cx="1211263" cy="349250"/>
            </a:xfrm>
            <a:prstGeom prst="rect">
              <a:avLst/>
            </a:prstGeom>
          </p:spPr>
          <p:txBody>
            <a:bodyPr lIns="0" tIns="13335" rIns="0" bIns="0">
              <a:spAutoFit/>
            </a:bodyPr>
            <a:lstStyle/>
            <a:p>
              <a:pPr marL="12700" eaLnBrk="1" fontAlgn="auto" hangingPunct="1">
                <a:spcBef>
                  <a:spcPts val="105"/>
                </a:spcBef>
                <a:spcAft>
                  <a:spcPts val="0"/>
                </a:spcAft>
                <a:defRPr/>
              </a:pPr>
              <a:r>
                <a:rPr lang="ru-RU" sz="1050" spc="-5" dirty="0">
                  <a:solidFill>
                    <a:srgbClr val="F04E41"/>
                  </a:solidFill>
                  <a:latin typeface="Impact"/>
                  <a:cs typeface="+mn-cs"/>
                </a:rPr>
                <a:t>Непрерывное</a:t>
              </a:r>
            </a:p>
            <a:p>
              <a:pPr marL="12700" eaLnBrk="1" fontAlgn="auto" hangingPunct="1">
                <a:spcBef>
                  <a:spcPts val="105"/>
                </a:spcBef>
                <a:spcAft>
                  <a:spcPts val="0"/>
                </a:spcAft>
                <a:defRPr/>
              </a:pPr>
              <a:r>
                <a:rPr lang="ru-RU" sz="1050" spc="-5" dirty="0">
                  <a:solidFill>
                    <a:srgbClr val="F04E41"/>
                  </a:solidFill>
                  <a:latin typeface="Impact"/>
                  <a:cs typeface="+mn-cs"/>
                </a:rPr>
                <a:t>образование</a:t>
              </a:r>
              <a:endParaRPr sz="1050" spc="-5" dirty="0">
                <a:solidFill>
                  <a:srgbClr val="F04E41"/>
                </a:solidFill>
                <a:latin typeface="Impact"/>
                <a:cs typeface="+mn-cs"/>
              </a:endParaRPr>
            </a:p>
          </p:txBody>
        </p:sp>
        <p:sp>
          <p:nvSpPr>
            <p:cNvPr id="14368" name="object 44">
              <a:extLst>
                <a:ext uri="{FF2B5EF4-FFF2-40B4-BE49-F238E27FC236}">
                  <a16:creationId xmlns:a16="http://schemas.microsoft.com/office/drawing/2014/main" id="{B8728230-3CE6-4C94-854B-341E36B79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93313" y="1652588"/>
              <a:ext cx="114935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ts val="100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Комплексных лабораторий</a:t>
              </a:r>
            </a:p>
          </p:txBody>
        </p:sp>
        <p:sp>
          <p:nvSpPr>
            <p:cNvPr id="14369" name="object 46">
              <a:extLst>
                <a:ext uri="{FF2B5EF4-FFF2-40B4-BE49-F238E27FC236}">
                  <a16:creationId xmlns:a16="http://schemas.microsoft.com/office/drawing/2014/main" id="{B41901B2-6519-4988-94B9-6533CEB08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594" y="2154075"/>
              <a:ext cx="1640267" cy="875466"/>
            </a:xfrm>
            <a:custGeom>
              <a:avLst/>
              <a:gdLst>
                <a:gd name="T0" fmla="*/ 1639833 w 1640204"/>
                <a:gd name="T1" fmla="*/ 0 h 875664"/>
                <a:gd name="T2" fmla="*/ 0 w 1640204"/>
                <a:gd name="T3" fmla="*/ 875547 h 875664"/>
                <a:gd name="T4" fmla="*/ 0 60000 65536"/>
                <a:gd name="T5" fmla="*/ 0 60000 65536"/>
                <a:gd name="T6" fmla="*/ 0 w 1640204"/>
                <a:gd name="T7" fmla="*/ 0 h 875664"/>
                <a:gd name="T8" fmla="*/ 1640204 w 1640204"/>
                <a:gd name="T9" fmla="*/ 875664 h 8756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40204" h="875664">
                  <a:moveTo>
                    <a:pt x="1639824" y="0"/>
                  </a:moveTo>
                  <a:lnTo>
                    <a:pt x="0" y="875538"/>
                  </a:lnTo>
                </a:path>
              </a:pathLst>
            </a:custGeom>
            <a:noFill/>
            <a:ln w="27432">
              <a:solidFill>
                <a:srgbClr val="C8B7B8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70" name="object 48">
              <a:extLst>
                <a:ext uri="{FF2B5EF4-FFF2-40B4-BE49-F238E27FC236}">
                  <a16:creationId xmlns:a16="http://schemas.microsoft.com/office/drawing/2014/main" id="{8DF37AEF-4DF9-4AB0-9B17-E1280880E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397" y="2759606"/>
              <a:ext cx="767109" cy="775794"/>
            </a:xfrm>
            <a:custGeom>
              <a:avLst/>
              <a:gdLst>
                <a:gd name="T0" fmla="*/ 406045 w 767079"/>
                <a:gd name="T1" fmla="*/ 0 h 775970"/>
                <a:gd name="T2" fmla="*/ 360696 w 767079"/>
                <a:gd name="T3" fmla="*/ 0 h 775970"/>
                <a:gd name="T4" fmla="*/ 315608 w 767079"/>
                <a:gd name="T5" fmla="*/ 5388 h 775970"/>
                <a:gd name="T6" fmla="*/ 271280 w 767079"/>
                <a:gd name="T7" fmla="*/ 16164 h 775970"/>
                <a:gd name="T8" fmla="*/ 228220 w 767079"/>
                <a:gd name="T9" fmla="*/ 32328 h 775970"/>
                <a:gd name="T10" fmla="*/ 186936 w 767079"/>
                <a:gd name="T11" fmla="*/ 53881 h 775970"/>
                <a:gd name="T12" fmla="*/ 147937 w 767079"/>
                <a:gd name="T13" fmla="*/ 80821 h 775970"/>
                <a:gd name="T14" fmla="*/ 111729 w 767079"/>
                <a:gd name="T15" fmla="*/ 113150 h 775970"/>
                <a:gd name="T16" fmla="*/ 79807 w 767079"/>
                <a:gd name="T17" fmla="*/ 149759 h 775970"/>
                <a:gd name="T18" fmla="*/ 53204 w 767079"/>
                <a:gd name="T19" fmla="*/ 189200 h 775970"/>
                <a:gd name="T20" fmla="*/ 31922 w 767079"/>
                <a:gd name="T21" fmla="*/ 230957 h 775970"/>
                <a:gd name="T22" fmla="*/ 15961 w 767079"/>
                <a:gd name="T23" fmla="*/ 274515 h 775970"/>
                <a:gd name="T24" fmla="*/ 5320 w 767079"/>
                <a:gd name="T25" fmla="*/ 319360 h 775970"/>
                <a:gd name="T26" fmla="*/ 0 w 767079"/>
                <a:gd name="T27" fmla="*/ 364977 h 775970"/>
                <a:gd name="T28" fmla="*/ 0 w 767079"/>
                <a:gd name="T29" fmla="*/ 410851 h 775970"/>
                <a:gd name="T30" fmla="*/ 5320 w 767079"/>
                <a:gd name="T31" fmla="*/ 456468 h 775970"/>
                <a:gd name="T32" fmla="*/ 15961 w 767079"/>
                <a:gd name="T33" fmla="*/ 501313 h 775970"/>
                <a:gd name="T34" fmla="*/ 31922 w 767079"/>
                <a:gd name="T35" fmla="*/ 544872 h 775970"/>
                <a:gd name="T36" fmla="*/ 53204 w 767079"/>
                <a:gd name="T37" fmla="*/ 586628 h 775970"/>
                <a:gd name="T38" fmla="*/ 79807 w 767079"/>
                <a:gd name="T39" fmla="*/ 626069 h 775970"/>
                <a:gd name="T40" fmla="*/ 111729 w 767079"/>
                <a:gd name="T41" fmla="*/ 662679 h 775970"/>
                <a:gd name="T42" fmla="*/ 147937 w 767079"/>
                <a:gd name="T43" fmla="*/ 695007 h 775970"/>
                <a:gd name="T44" fmla="*/ 186936 w 767079"/>
                <a:gd name="T45" fmla="*/ 721948 h 775970"/>
                <a:gd name="T46" fmla="*/ 228220 w 767079"/>
                <a:gd name="T47" fmla="*/ 743500 h 775970"/>
                <a:gd name="T48" fmla="*/ 271280 w 767079"/>
                <a:gd name="T49" fmla="*/ 759665 h 775970"/>
                <a:gd name="T50" fmla="*/ 315608 w 767079"/>
                <a:gd name="T51" fmla="*/ 770441 h 775970"/>
                <a:gd name="T52" fmla="*/ 360696 w 767079"/>
                <a:gd name="T53" fmla="*/ 775829 h 775970"/>
                <a:gd name="T54" fmla="*/ 406045 w 767079"/>
                <a:gd name="T55" fmla="*/ 775829 h 775970"/>
                <a:gd name="T56" fmla="*/ 451129 w 767079"/>
                <a:gd name="T57" fmla="*/ 770441 h 775970"/>
                <a:gd name="T58" fmla="*/ 495448 w 767079"/>
                <a:gd name="T59" fmla="*/ 759665 h 775970"/>
                <a:gd name="T60" fmla="*/ 538494 w 767079"/>
                <a:gd name="T61" fmla="*/ 743500 h 775970"/>
                <a:gd name="T62" fmla="*/ 579760 w 767079"/>
                <a:gd name="T63" fmla="*/ 721948 h 775970"/>
                <a:gd name="T64" fmla="*/ 618737 w 767079"/>
                <a:gd name="T65" fmla="*/ 695007 h 775970"/>
                <a:gd name="T66" fmla="*/ 654917 w 767079"/>
                <a:gd name="T67" fmla="*/ 662679 h 775970"/>
                <a:gd name="T68" fmla="*/ 686867 w 767079"/>
                <a:gd name="T69" fmla="*/ 626069 h 775970"/>
                <a:gd name="T70" fmla="*/ 713492 w 767079"/>
                <a:gd name="T71" fmla="*/ 586628 h 775970"/>
                <a:gd name="T72" fmla="*/ 734792 w 767079"/>
                <a:gd name="T73" fmla="*/ 544872 h 775970"/>
                <a:gd name="T74" fmla="*/ 750767 w 767079"/>
                <a:gd name="T75" fmla="*/ 501313 h 775970"/>
                <a:gd name="T76" fmla="*/ 761417 w 767079"/>
                <a:gd name="T77" fmla="*/ 456468 h 775970"/>
                <a:gd name="T78" fmla="*/ 766742 w 767079"/>
                <a:gd name="T79" fmla="*/ 410851 h 775970"/>
                <a:gd name="T80" fmla="*/ 766742 w 767079"/>
                <a:gd name="T81" fmla="*/ 364977 h 775970"/>
                <a:gd name="T82" fmla="*/ 761417 w 767079"/>
                <a:gd name="T83" fmla="*/ 319360 h 775970"/>
                <a:gd name="T84" fmla="*/ 750767 w 767079"/>
                <a:gd name="T85" fmla="*/ 274515 h 775970"/>
                <a:gd name="T86" fmla="*/ 734792 w 767079"/>
                <a:gd name="T87" fmla="*/ 230957 h 775970"/>
                <a:gd name="T88" fmla="*/ 713492 w 767079"/>
                <a:gd name="T89" fmla="*/ 189200 h 775970"/>
                <a:gd name="T90" fmla="*/ 686867 w 767079"/>
                <a:gd name="T91" fmla="*/ 149759 h 775970"/>
                <a:gd name="T92" fmla="*/ 654917 w 767079"/>
                <a:gd name="T93" fmla="*/ 113150 h 775970"/>
                <a:gd name="T94" fmla="*/ 618737 w 767079"/>
                <a:gd name="T95" fmla="*/ 80821 h 775970"/>
                <a:gd name="T96" fmla="*/ 579760 w 767079"/>
                <a:gd name="T97" fmla="*/ 53881 h 775970"/>
                <a:gd name="T98" fmla="*/ 538494 w 767079"/>
                <a:gd name="T99" fmla="*/ 32328 h 775970"/>
                <a:gd name="T100" fmla="*/ 495448 w 767079"/>
                <a:gd name="T101" fmla="*/ 16164 h 775970"/>
                <a:gd name="T102" fmla="*/ 451129 w 767079"/>
                <a:gd name="T103" fmla="*/ 5388 h 775970"/>
                <a:gd name="T104" fmla="*/ 406045 w 767079"/>
                <a:gd name="T105" fmla="*/ 0 h 77597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7079"/>
                <a:gd name="T160" fmla="*/ 0 h 775970"/>
                <a:gd name="T161" fmla="*/ 767079 w 767079"/>
                <a:gd name="T162" fmla="*/ 775970 h 77597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7079" h="775970">
                  <a:moveTo>
                    <a:pt x="406036" y="0"/>
                  </a:moveTo>
                  <a:lnTo>
                    <a:pt x="360696" y="0"/>
                  </a:lnTo>
                  <a:lnTo>
                    <a:pt x="315608" y="5388"/>
                  </a:lnTo>
                  <a:lnTo>
                    <a:pt x="271280" y="16164"/>
                  </a:lnTo>
                  <a:lnTo>
                    <a:pt x="228220" y="32328"/>
                  </a:lnTo>
                  <a:lnTo>
                    <a:pt x="186936" y="53881"/>
                  </a:lnTo>
                  <a:lnTo>
                    <a:pt x="147937" y="80821"/>
                  </a:lnTo>
                  <a:lnTo>
                    <a:pt x="111729" y="113150"/>
                  </a:lnTo>
                  <a:lnTo>
                    <a:pt x="79807" y="149759"/>
                  </a:lnTo>
                  <a:lnTo>
                    <a:pt x="53204" y="189200"/>
                  </a:lnTo>
                  <a:lnTo>
                    <a:pt x="31922" y="230957"/>
                  </a:lnTo>
                  <a:lnTo>
                    <a:pt x="15961" y="274515"/>
                  </a:lnTo>
                  <a:lnTo>
                    <a:pt x="5320" y="319360"/>
                  </a:lnTo>
                  <a:lnTo>
                    <a:pt x="0" y="364977"/>
                  </a:lnTo>
                  <a:lnTo>
                    <a:pt x="0" y="410851"/>
                  </a:lnTo>
                  <a:lnTo>
                    <a:pt x="5320" y="456468"/>
                  </a:lnTo>
                  <a:lnTo>
                    <a:pt x="15961" y="501313"/>
                  </a:lnTo>
                  <a:lnTo>
                    <a:pt x="31922" y="544872"/>
                  </a:lnTo>
                  <a:lnTo>
                    <a:pt x="53204" y="586628"/>
                  </a:lnTo>
                  <a:lnTo>
                    <a:pt x="79807" y="626069"/>
                  </a:lnTo>
                  <a:lnTo>
                    <a:pt x="111729" y="662679"/>
                  </a:lnTo>
                  <a:lnTo>
                    <a:pt x="147937" y="695007"/>
                  </a:lnTo>
                  <a:lnTo>
                    <a:pt x="186936" y="721948"/>
                  </a:lnTo>
                  <a:lnTo>
                    <a:pt x="228220" y="743500"/>
                  </a:lnTo>
                  <a:lnTo>
                    <a:pt x="271280" y="759665"/>
                  </a:lnTo>
                  <a:lnTo>
                    <a:pt x="315608" y="770441"/>
                  </a:lnTo>
                  <a:lnTo>
                    <a:pt x="360696" y="775829"/>
                  </a:lnTo>
                  <a:lnTo>
                    <a:pt x="406036" y="775829"/>
                  </a:lnTo>
                  <a:lnTo>
                    <a:pt x="451120" y="770441"/>
                  </a:lnTo>
                  <a:lnTo>
                    <a:pt x="495439" y="759665"/>
                  </a:lnTo>
                  <a:lnTo>
                    <a:pt x="538485" y="743500"/>
                  </a:lnTo>
                  <a:lnTo>
                    <a:pt x="579751" y="721948"/>
                  </a:lnTo>
                  <a:lnTo>
                    <a:pt x="618728" y="695007"/>
                  </a:lnTo>
                  <a:lnTo>
                    <a:pt x="654908" y="662679"/>
                  </a:lnTo>
                  <a:lnTo>
                    <a:pt x="686858" y="626069"/>
                  </a:lnTo>
                  <a:lnTo>
                    <a:pt x="713483" y="586628"/>
                  </a:lnTo>
                  <a:lnTo>
                    <a:pt x="734783" y="544872"/>
                  </a:lnTo>
                  <a:lnTo>
                    <a:pt x="750758" y="501313"/>
                  </a:lnTo>
                  <a:lnTo>
                    <a:pt x="761408" y="456468"/>
                  </a:lnTo>
                  <a:lnTo>
                    <a:pt x="766733" y="410851"/>
                  </a:lnTo>
                  <a:lnTo>
                    <a:pt x="766733" y="364977"/>
                  </a:lnTo>
                  <a:lnTo>
                    <a:pt x="761408" y="319360"/>
                  </a:lnTo>
                  <a:lnTo>
                    <a:pt x="750758" y="274515"/>
                  </a:lnTo>
                  <a:lnTo>
                    <a:pt x="734783" y="230957"/>
                  </a:lnTo>
                  <a:lnTo>
                    <a:pt x="713483" y="189200"/>
                  </a:lnTo>
                  <a:lnTo>
                    <a:pt x="686858" y="149759"/>
                  </a:lnTo>
                  <a:lnTo>
                    <a:pt x="654908" y="113150"/>
                  </a:lnTo>
                  <a:lnTo>
                    <a:pt x="618728" y="80821"/>
                  </a:lnTo>
                  <a:lnTo>
                    <a:pt x="579751" y="53881"/>
                  </a:lnTo>
                  <a:lnTo>
                    <a:pt x="538485" y="32328"/>
                  </a:lnTo>
                  <a:lnTo>
                    <a:pt x="495439" y="16164"/>
                  </a:lnTo>
                  <a:lnTo>
                    <a:pt x="451120" y="5388"/>
                  </a:lnTo>
                  <a:lnTo>
                    <a:pt x="406036" y="0"/>
                  </a:lnTo>
                  <a:close/>
                </a:path>
              </a:pathLst>
            </a:custGeom>
            <a:solidFill>
              <a:srgbClr val="C8B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3" name="object 51">
              <a:extLst>
                <a:ext uri="{FF2B5EF4-FFF2-40B4-BE49-F238E27FC236}">
                  <a16:creationId xmlns:a16="http://schemas.microsoft.com/office/drawing/2014/main" id="{DDE9AC95-4D5A-4237-8DE8-C1E9F91716D5}"/>
                </a:ext>
              </a:extLst>
            </p:cNvPr>
            <p:cNvSpPr txBox="1"/>
            <p:nvPr/>
          </p:nvSpPr>
          <p:spPr bwMode="auto">
            <a:xfrm>
              <a:off x="8788400" y="3011488"/>
              <a:ext cx="246063" cy="260350"/>
            </a:xfrm>
            <a:prstGeom prst="rect">
              <a:avLst/>
            </a:prstGeom>
          </p:spPr>
          <p:txBody>
            <a:bodyPr lIns="0" tIns="13970" rIns="0" bIns="0">
              <a:spAutoFit/>
            </a:bodyPr>
            <a:lstStyle/>
            <a:p>
              <a:pPr marL="12700" eaLnBrk="1" fontAlgn="auto" hangingPunct="1">
                <a:spcBef>
                  <a:spcPts val="110"/>
                </a:spcBef>
                <a:spcAft>
                  <a:spcPts val="0"/>
                </a:spcAft>
                <a:defRPr/>
              </a:pPr>
              <a:r>
                <a:rPr sz="1600" spc="15" dirty="0">
                  <a:solidFill>
                    <a:srgbClr val="FFFFFF"/>
                  </a:solidFill>
                  <a:latin typeface="+mj-lt"/>
                  <a:cs typeface="Impact"/>
                </a:rPr>
                <a:t>38</a:t>
              </a:r>
              <a:endParaRPr sz="1600">
                <a:latin typeface="+mj-lt"/>
                <a:cs typeface="Impact"/>
              </a:endParaRPr>
            </a:p>
          </p:txBody>
        </p:sp>
        <p:sp>
          <p:nvSpPr>
            <p:cNvPr id="14372" name="object 52">
              <a:extLst>
                <a:ext uri="{FF2B5EF4-FFF2-40B4-BE49-F238E27FC236}">
                  <a16:creationId xmlns:a16="http://schemas.microsoft.com/office/drawing/2014/main" id="{C1BF818A-1CEC-41CA-AA4D-5D802166C1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56713" y="3016250"/>
              <a:ext cx="188595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ts val="100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Малых инновационных предприятий</a:t>
              </a:r>
            </a:p>
          </p:txBody>
        </p:sp>
        <p:sp>
          <p:nvSpPr>
            <p:cNvPr id="14375" name="object 56">
              <a:extLst>
                <a:ext uri="{FF2B5EF4-FFF2-40B4-BE49-F238E27FC236}">
                  <a16:creationId xmlns:a16="http://schemas.microsoft.com/office/drawing/2014/main" id="{7672C836-DC4C-405E-B51A-CD7D7CCFB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5588" y="4622800"/>
              <a:ext cx="122555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0"/>
                </a:spcBef>
              </a:pPr>
              <a:r>
                <a:rPr lang="ru-RU" altLang="ru-RU" sz="1000" dirty="0">
                  <a:solidFill>
                    <a:srgbClr val="ABA839"/>
                  </a:solidFill>
                  <a:latin typeface="Impact" panose="020B0806030902050204" pitchFamily="34" charset="0"/>
                </a:rPr>
                <a:t>Инновационные подразделения</a:t>
              </a:r>
            </a:p>
          </p:txBody>
        </p:sp>
        <p:sp>
          <p:nvSpPr>
            <p:cNvPr id="14377" name="object 59">
              <a:extLst>
                <a:ext uri="{FF2B5EF4-FFF2-40B4-BE49-F238E27FC236}">
                  <a16:creationId xmlns:a16="http://schemas.microsoft.com/office/drawing/2014/main" id="{87C0E104-58A1-4835-8C2F-1CF8B7B398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3900" y="5667375"/>
              <a:ext cx="89852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143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88"/>
                </a:spcBef>
              </a:pPr>
              <a:r>
                <a:rPr lang="ru-RU" altLang="ru-RU" sz="800">
                  <a:latin typeface="Impact" panose="020B0806030902050204" pitchFamily="34" charset="0"/>
                </a:rPr>
                <a:t>Нижнекамский инжиниринговый центр</a:t>
              </a:r>
            </a:p>
          </p:txBody>
        </p:sp>
        <p:sp>
          <p:nvSpPr>
            <p:cNvPr id="14378" name="object 60">
              <a:extLst>
                <a:ext uri="{FF2B5EF4-FFF2-40B4-BE49-F238E27FC236}">
                  <a16:creationId xmlns:a16="http://schemas.microsoft.com/office/drawing/2014/main" id="{BCF89492-82BE-4C94-9617-2432C12137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34500" y="5654675"/>
              <a:ext cx="1033463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143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88"/>
                </a:spcBef>
              </a:pPr>
              <a:r>
                <a:rPr lang="ru-RU" altLang="ru-RU" sz="800">
                  <a:latin typeface="Impact" panose="020B0806030902050204" pitchFamily="34" charset="0"/>
                </a:rPr>
                <a:t>Инжиниринговый центр “Chemical  Engineering”</a:t>
              </a:r>
            </a:p>
          </p:txBody>
        </p:sp>
        <p:sp>
          <p:nvSpPr>
            <p:cNvPr id="14379" name="object 62">
              <a:extLst>
                <a:ext uri="{FF2B5EF4-FFF2-40B4-BE49-F238E27FC236}">
                  <a16:creationId xmlns:a16="http://schemas.microsoft.com/office/drawing/2014/main" id="{2F5E5F16-C6CA-4EAE-9449-A5C700ED1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375" y="5091551"/>
              <a:ext cx="255914" cy="271083"/>
            </a:xfrm>
            <a:custGeom>
              <a:avLst/>
              <a:gdLst>
                <a:gd name="T0" fmla="*/ 0 w 255904"/>
                <a:gd name="T1" fmla="*/ 0 h 271145"/>
                <a:gd name="T2" fmla="*/ 255524 w 255904"/>
                <a:gd name="T3" fmla="*/ 270586 h 271145"/>
                <a:gd name="T4" fmla="*/ 0 60000 65536"/>
                <a:gd name="T5" fmla="*/ 0 60000 65536"/>
                <a:gd name="T6" fmla="*/ 0 w 255904"/>
                <a:gd name="T7" fmla="*/ 0 h 271145"/>
                <a:gd name="T8" fmla="*/ 255904 w 255904"/>
                <a:gd name="T9" fmla="*/ 271145 h 2711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5904" h="271145">
                  <a:moveTo>
                    <a:pt x="0" y="0"/>
                  </a:moveTo>
                  <a:lnTo>
                    <a:pt x="255524" y="270586"/>
                  </a:lnTo>
                </a:path>
              </a:pathLst>
            </a:custGeom>
            <a:noFill/>
            <a:ln w="28575">
              <a:solidFill>
                <a:srgbClr val="ABA839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80" name="object 64">
              <a:extLst>
                <a:ext uri="{FF2B5EF4-FFF2-40B4-BE49-F238E27FC236}">
                  <a16:creationId xmlns:a16="http://schemas.microsoft.com/office/drawing/2014/main" id="{798AE4FB-2C86-493C-B13F-C748C7479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2533" y="5091171"/>
              <a:ext cx="254010" cy="271718"/>
            </a:xfrm>
            <a:custGeom>
              <a:avLst/>
              <a:gdLst>
                <a:gd name="T0" fmla="*/ 0 w 254000"/>
                <a:gd name="T1" fmla="*/ 0 h 271779"/>
                <a:gd name="T2" fmla="*/ 254000 w 254000"/>
                <a:gd name="T3" fmla="*/ 271382 h 271779"/>
                <a:gd name="T4" fmla="*/ 0 60000 65536"/>
                <a:gd name="T5" fmla="*/ 0 60000 65536"/>
                <a:gd name="T6" fmla="*/ 0 w 254000"/>
                <a:gd name="T7" fmla="*/ 0 h 271779"/>
                <a:gd name="T8" fmla="*/ 254000 w 254000"/>
                <a:gd name="T9" fmla="*/ 271779 h 27177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4000" h="271779">
                  <a:moveTo>
                    <a:pt x="0" y="0"/>
                  </a:moveTo>
                  <a:lnTo>
                    <a:pt x="254000" y="271373"/>
                  </a:lnTo>
                </a:path>
              </a:pathLst>
            </a:custGeom>
            <a:noFill/>
            <a:ln w="28575">
              <a:solidFill>
                <a:srgbClr val="ABA839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81" name="object 65">
              <a:extLst>
                <a:ext uri="{FF2B5EF4-FFF2-40B4-BE49-F238E27FC236}">
                  <a16:creationId xmlns:a16="http://schemas.microsoft.com/office/drawing/2014/main" id="{C3B4552A-6DE1-4B59-A925-B59673665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9395" y="5252819"/>
              <a:ext cx="384825" cy="387897"/>
            </a:xfrm>
            <a:custGeom>
              <a:avLst/>
              <a:gdLst>
                <a:gd name="T0" fmla="*/ 213561 w 384809"/>
                <a:gd name="T1" fmla="*/ 0 h 387985"/>
                <a:gd name="T2" fmla="*/ 171166 w 384809"/>
                <a:gd name="T3" fmla="*/ 0 h 387985"/>
                <a:gd name="T4" fmla="*/ 129602 w 384809"/>
                <a:gd name="T5" fmla="*/ 9325 h 387985"/>
                <a:gd name="T6" fmla="*/ 90505 w 384809"/>
                <a:gd name="T7" fmla="*/ 27977 h 387985"/>
                <a:gd name="T8" fmla="*/ 55517 w 384809"/>
                <a:gd name="T9" fmla="*/ 55955 h 387985"/>
                <a:gd name="T10" fmla="*/ 27758 w 384809"/>
                <a:gd name="T11" fmla="*/ 91231 h 387985"/>
                <a:gd name="T12" fmla="*/ 9252 w 384809"/>
                <a:gd name="T13" fmla="*/ 130643 h 387985"/>
                <a:gd name="T14" fmla="*/ 0 w 384809"/>
                <a:gd name="T15" fmla="*/ 172535 h 387985"/>
                <a:gd name="T16" fmla="*/ 0 w 384809"/>
                <a:gd name="T17" fmla="*/ 215254 h 387985"/>
                <a:gd name="T18" fmla="*/ 9252 w 384809"/>
                <a:gd name="T19" fmla="*/ 257145 h 387985"/>
                <a:gd name="T20" fmla="*/ 27758 w 384809"/>
                <a:gd name="T21" fmla="*/ 296553 h 387985"/>
                <a:gd name="T22" fmla="*/ 55517 w 384809"/>
                <a:gd name="T23" fmla="*/ 331825 h 387985"/>
                <a:gd name="T24" fmla="*/ 90505 w 384809"/>
                <a:gd name="T25" fmla="*/ 359807 h 387985"/>
                <a:gd name="T26" fmla="*/ 129602 w 384809"/>
                <a:gd name="T27" fmla="*/ 378462 h 387985"/>
                <a:gd name="T28" fmla="*/ 171166 w 384809"/>
                <a:gd name="T29" fmla="*/ 387790 h 387985"/>
                <a:gd name="T30" fmla="*/ 213561 w 384809"/>
                <a:gd name="T31" fmla="*/ 387790 h 387985"/>
                <a:gd name="T32" fmla="*/ 255125 w 384809"/>
                <a:gd name="T33" fmla="*/ 378462 h 387985"/>
                <a:gd name="T34" fmla="*/ 294223 w 384809"/>
                <a:gd name="T35" fmla="*/ 359807 h 387985"/>
                <a:gd name="T36" fmla="*/ 329211 w 384809"/>
                <a:gd name="T37" fmla="*/ 331825 h 387985"/>
                <a:gd name="T38" fmla="*/ 357016 w 384809"/>
                <a:gd name="T39" fmla="*/ 296553 h 387985"/>
                <a:gd name="T40" fmla="*/ 375553 w 384809"/>
                <a:gd name="T41" fmla="*/ 257145 h 387985"/>
                <a:gd name="T42" fmla="*/ 384821 w 384809"/>
                <a:gd name="T43" fmla="*/ 215254 h 387985"/>
                <a:gd name="T44" fmla="*/ 384821 w 384809"/>
                <a:gd name="T45" fmla="*/ 172535 h 387985"/>
                <a:gd name="T46" fmla="*/ 375553 w 384809"/>
                <a:gd name="T47" fmla="*/ 130643 h 387985"/>
                <a:gd name="T48" fmla="*/ 357016 w 384809"/>
                <a:gd name="T49" fmla="*/ 91231 h 387985"/>
                <a:gd name="T50" fmla="*/ 329211 w 384809"/>
                <a:gd name="T51" fmla="*/ 55955 h 387985"/>
                <a:gd name="T52" fmla="*/ 294223 w 384809"/>
                <a:gd name="T53" fmla="*/ 27977 h 387985"/>
                <a:gd name="T54" fmla="*/ 255125 w 384809"/>
                <a:gd name="T55" fmla="*/ 9325 h 387985"/>
                <a:gd name="T56" fmla="*/ 213561 w 384809"/>
                <a:gd name="T57" fmla="*/ 0 h 38798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4809"/>
                <a:gd name="T88" fmla="*/ 0 h 387985"/>
                <a:gd name="T89" fmla="*/ 384809 w 384809"/>
                <a:gd name="T90" fmla="*/ 387985 h 38798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4809" h="387985">
                  <a:moveTo>
                    <a:pt x="213552" y="0"/>
                  </a:moveTo>
                  <a:lnTo>
                    <a:pt x="171166" y="0"/>
                  </a:lnTo>
                  <a:lnTo>
                    <a:pt x="129602" y="9325"/>
                  </a:lnTo>
                  <a:lnTo>
                    <a:pt x="90505" y="27977"/>
                  </a:lnTo>
                  <a:lnTo>
                    <a:pt x="55517" y="55955"/>
                  </a:lnTo>
                  <a:lnTo>
                    <a:pt x="27758" y="91231"/>
                  </a:lnTo>
                  <a:lnTo>
                    <a:pt x="9252" y="130643"/>
                  </a:lnTo>
                  <a:lnTo>
                    <a:pt x="0" y="172535"/>
                  </a:lnTo>
                  <a:lnTo>
                    <a:pt x="0" y="215254"/>
                  </a:lnTo>
                  <a:lnTo>
                    <a:pt x="9252" y="257145"/>
                  </a:lnTo>
                  <a:lnTo>
                    <a:pt x="27758" y="296553"/>
                  </a:lnTo>
                  <a:lnTo>
                    <a:pt x="55517" y="331825"/>
                  </a:lnTo>
                  <a:lnTo>
                    <a:pt x="90505" y="359807"/>
                  </a:lnTo>
                  <a:lnTo>
                    <a:pt x="129602" y="378462"/>
                  </a:lnTo>
                  <a:lnTo>
                    <a:pt x="171166" y="387790"/>
                  </a:lnTo>
                  <a:lnTo>
                    <a:pt x="213552" y="387790"/>
                  </a:lnTo>
                  <a:lnTo>
                    <a:pt x="255116" y="378462"/>
                  </a:lnTo>
                  <a:lnTo>
                    <a:pt x="294214" y="359807"/>
                  </a:lnTo>
                  <a:lnTo>
                    <a:pt x="329202" y="331825"/>
                  </a:lnTo>
                  <a:lnTo>
                    <a:pt x="357007" y="296553"/>
                  </a:lnTo>
                  <a:lnTo>
                    <a:pt x="375544" y="257145"/>
                  </a:lnTo>
                  <a:lnTo>
                    <a:pt x="384812" y="215254"/>
                  </a:lnTo>
                  <a:lnTo>
                    <a:pt x="384812" y="172535"/>
                  </a:lnTo>
                  <a:lnTo>
                    <a:pt x="375544" y="130643"/>
                  </a:lnTo>
                  <a:lnTo>
                    <a:pt x="357007" y="91231"/>
                  </a:lnTo>
                  <a:lnTo>
                    <a:pt x="329202" y="55955"/>
                  </a:lnTo>
                  <a:lnTo>
                    <a:pt x="294214" y="27977"/>
                  </a:lnTo>
                  <a:lnTo>
                    <a:pt x="255116" y="9325"/>
                  </a:lnTo>
                  <a:lnTo>
                    <a:pt x="213552" y="0"/>
                  </a:lnTo>
                  <a:close/>
                </a:path>
              </a:pathLst>
            </a:custGeom>
            <a:solidFill>
              <a:srgbClr val="ABA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82" name="object 67">
              <a:extLst>
                <a:ext uri="{FF2B5EF4-FFF2-40B4-BE49-F238E27FC236}">
                  <a16:creationId xmlns:a16="http://schemas.microsoft.com/office/drawing/2014/main" id="{53B89854-D295-4927-BD4A-E50CC5DEA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0406" y="5252819"/>
              <a:ext cx="384825" cy="387897"/>
            </a:xfrm>
            <a:custGeom>
              <a:avLst/>
              <a:gdLst>
                <a:gd name="T0" fmla="*/ 213561 w 384809"/>
                <a:gd name="T1" fmla="*/ 0 h 387985"/>
                <a:gd name="T2" fmla="*/ 171166 w 384809"/>
                <a:gd name="T3" fmla="*/ 0 h 387985"/>
                <a:gd name="T4" fmla="*/ 129602 w 384809"/>
                <a:gd name="T5" fmla="*/ 9325 h 387985"/>
                <a:gd name="T6" fmla="*/ 90505 w 384809"/>
                <a:gd name="T7" fmla="*/ 27977 h 387985"/>
                <a:gd name="T8" fmla="*/ 55517 w 384809"/>
                <a:gd name="T9" fmla="*/ 55955 h 387985"/>
                <a:gd name="T10" fmla="*/ 27758 w 384809"/>
                <a:gd name="T11" fmla="*/ 91231 h 387985"/>
                <a:gd name="T12" fmla="*/ 9252 w 384809"/>
                <a:gd name="T13" fmla="*/ 130643 h 387985"/>
                <a:gd name="T14" fmla="*/ 0 w 384809"/>
                <a:gd name="T15" fmla="*/ 172535 h 387985"/>
                <a:gd name="T16" fmla="*/ 0 w 384809"/>
                <a:gd name="T17" fmla="*/ 215254 h 387985"/>
                <a:gd name="T18" fmla="*/ 9252 w 384809"/>
                <a:gd name="T19" fmla="*/ 257145 h 387985"/>
                <a:gd name="T20" fmla="*/ 27758 w 384809"/>
                <a:gd name="T21" fmla="*/ 296553 h 387985"/>
                <a:gd name="T22" fmla="*/ 55517 w 384809"/>
                <a:gd name="T23" fmla="*/ 331825 h 387985"/>
                <a:gd name="T24" fmla="*/ 90505 w 384809"/>
                <a:gd name="T25" fmla="*/ 359807 h 387985"/>
                <a:gd name="T26" fmla="*/ 129602 w 384809"/>
                <a:gd name="T27" fmla="*/ 378462 h 387985"/>
                <a:gd name="T28" fmla="*/ 171166 w 384809"/>
                <a:gd name="T29" fmla="*/ 387790 h 387985"/>
                <a:gd name="T30" fmla="*/ 213561 w 384809"/>
                <a:gd name="T31" fmla="*/ 387790 h 387985"/>
                <a:gd name="T32" fmla="*/ 255125 w 384809"/>
                <a:gd name="T33" fmla="*/ 378462 h 387985"/>
                <a:gd name="T34" fmla="*/ 294223 w 384809"/>
                <a:gd name="T35" fmla="*/ 359807 h 387985"/>
                <a:gd name="T36" fmla="*/ 329211 w 384809"/>
                <a:gd name="T37" fmla="*/ 331825 h 387985"/>
                <a:gd name="T38" fmla="*/ 357016 w 384809"/>
                <a:gd name="T39" fmla="*/ 296553 h 387985"/>
                <a:gd name="T40" fmla="*/ 375553 w 384809"/>
                <a:gd name="T41" fmla="*/ 257145 h 387985"/>
                <a:gd name="T42" fmla="*/ 384821 w 384809"/>
                <a:gd name="T43" fmla="*/ 215254 h 387985"/>
                <a:gd name="T44" fmla="*/ 384821 w 384809"/>
                <a:gd name="T45" fmla="*/ 172535 h 387985"/>
                <a:gd name="T46" fmla="*/ 375553 w 384809"/>
                <a:gd name="T47" fmla="*/ 130643 h 387985"/>
                <a:gd name="T48" fmla="*/ 357016 w 384809"/>
                <a:gd name="T49" fmla="*/ 91231 h 387985"/>
                <a:gd name="T50" fmla="*/ 329211 w 384809"/>
                <a:gd name="T51" fmla="*/ 55955 h 387985"/>
                <a:gd name="T52" fmla="*/ 294223 w 384809"/>
                <a:gd name="T53" fmla="*/ 27977 h 387985"/>
                <a:gd name="T54" fmla="*/ 255125 w 384809"/>
                <a:gd name="T55" fmla="*/ 9325 h 387985"/>
                <a:gd name="T56" fmla="*/ 213561 w 384809"/>
                <a:gd name="T57" fmla="*/ 0 h 38798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4809"/>
                <a:gd name="T88" fmla="*/ 0 h 387985"/>
                <a:gd name="T89" fmla="*/ 384809 w 384809"/>
                <a:gd name="T90" fmla="*/ 387985 h 38798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4809" h="387985">
                  <a:moveTo>
                    <a:pt x="213552" y="0"/>
                  </a:moveTo>
                  <a:lnTo>
                    <a:pt x="171166" y="0"/>
                  </a:lnTo>
                  <a:lnTo>
                    <a:pt x="129602" y="9325"/>
                  </a:lnTo>
                  <a:lnTo>
                    <a:pt x="90505" y="27977"/>
                  </a:lnTo>
                  <a:lnTo>
                    <a:pt x="55517" y="55955"/>
                  </a:lnTo>
                  <a:lnTo>
                    <a:pt x="27758" y="91231"/>
                  </a:lnTo>
                  <a:lnTo>
                    <a:pt x="9252" y="130643"/>
                  </a:lnTo>
                  <a:lnTo>
                    <a:pt x="0" y="172535"/>
                  </a:lnTo>
                  <a:lnTo>
                    <a:pt x="0" y="215254"/>
                  </a:lnTo>
                  <a:lnTo>
                    <a:pt x="9252" y="257145"/>
                  </a:lnTo>
                  <a:lnTo>
                    <a:pt x="27758" y="296553"/>
                  </a:lnTo>
                  <a:lnTo>
                    <a:pt x="55517" y="331825"/>
                  </a:lnTo>
                  <a:lnTo>
                    <a:pt x="90505" y="359807"/>
                  </a:lnTo>
                  <a:lnTo>
                    <a:pt x="129602" y="378462"/>
                  </a:lnTo>
                  <a:lnTo>
                    <a:pt x="171166" y="387790"/>
                  </a:lnTo>
                  <a:lnTo>
                    <a:pt x="213552" y="387790"/>
                  </a:lnTo>
                  <a:lnTo>
                    <a:pt x="255116" y="378462"/>
                  </a:lnTo>
                  <a:lnTo>
                    <a:pt x="294214" y="359807"/>
                  </a:lnTo>
                  <a:lnTo>
                    <a:pt x="329202" y="331825"/>
                  </a:lnTo>
                  <a:lnTo>
                    <a:pt x="357007" y="296553"/>
                  </a:lnTo>
                  <a:lnTo>
                    <a:pt x="375544" y="257145"/>
                  </a:lnTo>
                  <a:lnTo>
                    <a:pt x="384812" y="215254"/>
                  </a:lnTo>
                  <a:lnTo>
                    <a:pt x="384812" y="172535"/>
                  </a:lnTo>
                  <a:lnTo>
                    <a:pt x="375544" y="130643"/>
                  </a:lnTo>
                  <a:lnTo>
                    <a:pt x="357007" y="91231"/>
                  </a:lnTo>
                  <a:lnTo>
                    <a:pt x="329202" y="55955"/>
                  </a:lnTo>
                  <a:lnTo>
                    <a:pt x="294214" y="27977"/>
                  </a:lnTo>
                  <a:lnTo>
                    <a:pt x="255116" y="9325"/>
                  </a:lnTo>
                  <a:lnTo>
                    <a:pt x="213552" y="0"/>
                  </a:lnTo>
                  <a:close/>
                </a:path>
              </a:pathLst>
            </a:custGeom>
            <a:solidFill>
              <a:srgbClr val="ABA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4384" name="object 90">
              <a:extLst>
                <a:ext uri="{FF2B5EF4-FFF2-40B4-BE49-F238E27FC236}">
                  <a16:creationId xmlns:a16="http://schemas.microsoft.com/office/drawing/2014/main" id="{64E8194B-1726-4930-A4D7-9EDC8958D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871" y="1430338"/>
              <a:ext cx="755932" cy="77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85" name="object 91">
              <a:extLst>
                <a:ext uri="{FF2B5EF4-FFF2-40B4-BE49-F238E27FC236}">
                  <a16:creationId xmlns:a16="http://schemas.microsoft.com/office/drawing/2014/main" id="{36440F23-790C-42C4-8F67-1AD9FC764F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8979" y="3703377"/>
              <a:ext cx="854742" cy="167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0"/>
                </a:spcBef>
              </a:pPr>
              <a:r>
                <a:rPr lang="ru-RU" altLang="ru-RU" sz="1000">
                  <a:solidFill>
                    <a:srgbClr val="ABA839"/>
                  </a:solidFill>
                  <a:latin typeface="Impact" panose="020B0806030902050204" pitchFamily="34" charset="0"/>
                </a:rPr>
                <a:t>Филиалы</a:t>
              </a:r>
            </a:p>
          </p:txBody>
        </p:sp>
        <p:sp>
          <p:nvSpPr>
            <p:cNvPr id="105" name="object 103">
              <a:extLst>
                <a:ext uri="{FF2B5EF4-FFF2-40B4-BE49-F238E27FC236}">
                  <a16:creationId xmlns:a16="http://schemas.microsoft.com/office/drawing/2014/main" id="{1AA69BB7-BCE0-43D9-A167-6B86D7E7B11A}"/>
                </a:ext>
              </a:extLst>
            </p:cNvPr>
            <p:cNvSpPr txBox="1"/>
            <p:nvPr/>
          </p:nvSpPr>
          <p:spPr bwMode="auto">
            <a:xfrm>
              <a:off x="6913563" y="4999038"/>
              <a:ext cx="3370262" cy="120650"/>
            </a:xfrm>
            <a:prstGeom prst="rect">
              <a:avLst/>
            </a:prstGeom>
          </p:spPr>
          <p:txBody>
            <a:bodyPr lIns="0" tIns="12065" rIns="0" bIns="0">
              <a:spAutoFit/>
            </a:bodyPr>
            <a:lstStyle/>
            <a:p>
              <a:pPr marL="12700" eaLnBrk="1" fontAlgn="auto" hangingPunct="1">
                <a:spcBef>
                  <a:spcPts val="95"/>
                </a:spcBef>
                <a:spcAft>
                  <a:spcPts val="0"/>
                </a:spcAft>
                <a:tabLst>
                  <a:tab pos="3355975" algn="l"/>
                </a:tabLst>
                <a:defRPr/>
              </a:pPr>
              <a:r>
                <a:rPr sz="700" spc="-5" dirty="0">
                  <a:latin typeface="+mn-lt"/>
                  <a:cs typeface="Century Gothic"/>
                </a:rPr>
                <a:t> 	</a:t>
              </a:r>
              <a:endParaRPr sz="700">
                <a:latin typeface="+mn-lt"/>
                <a:cs typeface="Century Gothic"/>
              </a:endParaRPr>
            </a:p>
          </p:txBody>
        </p:sp>
        <p:sp>
          <p:nvSpPr>
            <p:cNvPr id="14387" name="Прямоугольник 114">
              <a:extLst>
                <a:ext uri="{FF2B5EF4-FFF2-40B4-BE49-F238E27FC236}">
                  <a16:creationId xmlns:a16="http://schemas.microsoft.com/office/drawing/2014/main" id="{25E1AE3A-DE4F-46DD-8FAB-5DF632846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100" y="4848149"/>
              <a:ext cx="1893672" cy="290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0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Казанский технологический колледж</a:t>
              </a:r>
            </a:p>
          </p:txBody>
        </p:sp>
        <p:sp>
          <p:nvSpPr>
            <p:cNvPr id="116" name="object 32">
              <a:extLst>
                <a:ext uri="{FF2B5EF4-FFF2-40B4-BE49-F238E27FC236}">
                  <a16:creationId xmlns:a16="http://schemas.microsoft.com/office/drawing/2014/main" id="{61FAA707-0F2F-4200-B75A-7649C53B5470}"/>
                </a:ext>
              </a:extLst>
            </p:cNvPr>
            <p:cNvSpPr/>
            <p:nvPr/>
          </p:nvSpPr>
          <p:spPr bwMode="auto">
            <a:xfrm>
              <a:off x="2663825" y="5154613"/>
              <a:ext cx="755650" cy="763587"/>
            </a:xfrm>
            <a:custGeom>
              <a:avLst/>
              <a:gdLst/>
              <a:ahLst/>
              <a:cxnLst/>
              <a:rect l="l" t="t" r="r" b="b"/>
              <a:pathLst>
                <a:path w="755014" h="763904">
                  <a:moveTo>
                    <a:pt x="399655" y="0"/>
                  </a:moveTo>
                  <a:lnTo>
                    <a:pt x="355033" y="0"/>
                  </a:lnTo>
                  <a:lnTo>
                    <a:pt x="310659" y="5302"/>
                  </a:lnTo>
                  <a:lnTo>
                    <a:pt x="267033" y="15907"/>
                  </a:lnTo>
                  <a:lnTo>
                    <a:pt x="224656" y="31814"/>
                  </a:lnTo>
                  <a:lnTo>
                    <a:pt x="184029" y="53024"/>
                  </a:lnTo>
                  <a:lnTo>
                    <a:pt x="145652" y="79536"/>
                  </a:lnTo>
                  <a:lnTo>
                    <a:pt x="110025" y="111351"/>
                  </a:lnTo>
                  <a:lnTo>
                    <a:pt x="78589" y="147380"/>
                  </a:lnTo>
                  <a:lnTo>
                    <a:pt x="52393" y="186198"/>
                  </a:lnTo>
                  <a:lnTo>
                    <a:pt x="31435" y="227298"/>
                  </a:lnTo>
                  <a:lnTo>
                    <a:pt x="15717" y="270173"/>
                  </a:lnTo>
                  <a:lnTo>
                    <a:pt x="5239" y="314316"/>
                  </a:lnTo>
                  <a:lnTo>
                    <a:pt x="0" y="359219"/>
                  </a:lnTo>
                  <a:lnTo>
                    <a:pt x="0" y="404376"/>
                  </a:lnTo>
                  <a:lnTo>
                    <a:pt x="5239" y="449279"/>
                  </a:lnTo>
                  <a:lnTo>
                    <a:pt x="15717" y="493421"/>
                  </a:lnTo>
                  <a:lnTo>
                    <a:pt x="31435" y="536296"/>
                  </a:lnTo>
                  <a:lnTo>
                    <a:pt x="52393" y="577396"/>
                  </a:lnTo>
                  <a:lnTo>
                    <a:pt x="78589" y="616214"/>
                  </a:lnTo>
                  <a:lnTo>
                    <a:pt x="110025" y="652244"/>
                  </a:lnTo>
                  <a:lnTo>
                    <a:pt x="145652" y="684085"/>
                  </a:lnTo>
                  <a:lnTo>
                    <a:pt x="184029" y="710620"/>
                  </a:lnTo>
                  <a:lnTo>
                    <a:pt x="224656" y="731848"/>
                  </a:lnTo>
                  <a:lnTo>
                    <a:pt x="267033" y="747769"/>
                  </a:lnTo>
                  <a:lnTo>
                    <a:pt x="310659" y="758383"/>
                  </a:lnTo>
                  <a:lnTo>
                    <a:pt x="355033" y="763690"/>
                  </a:lnTo>
                  <a:lnTo>
                    <a:pt x="399655" y="763690"/>
                  </a:lnTo>
                  <a:lnTo>
                    <a:pt x="444025" y="758383"/>
                  </a:lnTo>
                  <a:lnTo>
                    <a:pt x="487641" y="747769"/>
                  </a:lnTo>
                  <a:lnTo>
                    <a:pt x="530004" y="731848"/>
                  </a:lnTo>
                  <a:lnTo>
                    <a:pt x="570614" y="710620"/>
                  </a:lnTo>
                  <a:lnTo>
                    <a:pt x="608968" y="684085"/>
                  </a:lnTo>
                  <a:lnTo>
                    <a:pt x="644568" y="652244"/>
                  </a:lnTo>
                  <a:lnTo>
                    <a:pt x="676004" y="616214"/>
                  </a:lnTo>
                  <a:lnTo>
                    <a:pt x="702201" y="577396"/>
                  </a:lnTo>
                  <a:lnTo>
                    <a:pt x="723158" y="536296"/>
                  </a:lnTo>
                  <a:lnTo>
                    <a:pt x="738876" y="493421"/>
                  </a:lnTo>
                  <a:lnTo>
                    <a:pt x="749354" y="449279"/>
                  </a:lnTo>
                  <a:lnTo>
                    <a:pt x="754594" y="404376"/>
                  </a:lnTo>
                  <a:lnTo>
                    <a:pt x="754594" y="359219"/>
                  </a:lnTo>
                  <a:lnTo>
                    <a:pt x="749354" y="314316"/>
                  </a:lnTo>
                  <a:lnTo>
                    <a:pt x="738876" y="270173"/>
                  </a:lnTo>
                  <a:lnTo>
                    <a:pt x="723158" y="227298"/>
                  </a:lnTo>
                  <a:lnTo>
                    <a:pt x="702201" y="186198"/>
                  </a:lnTo>
                  <a:lnTo>
                    <a:pt x="676004" y="147380"/>
                  </a:lnTo>
                  <a:lnTo>
                    <a:pt x="644568" y="111351"/>
                  </a:lnTo>
                  <a:lnTo>
                    <a:pt x="608968" y="79536"/>
                  </a:lnTo>
                  <a:lnTo>
                    <a:pt x="570614" y="53024"/>
                  </a:lnTo>
                  <a:lnTo>
                    <a:pt x="530004" y="31814"/>
                  </a:lnTo>
                  <a:lnTo>
                    <a:pt x="487641" y="15907"/>
                  </a:lnTo>
                  <a:lnTo>
                    <a:pt x="444025" y="5302"/>
                  </a:lnTo>
                  <a:lnTo>
                    <a:pt x="399655" y="0"/>
                  </a:lnTo>
                  <a:close/>
                </a:path>
              </a:pathLst>
            </a:custGeom>
            <a:solidFill>
              <a:srgbClr val="EBE2D3"/>
            </a:solidFill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latin typeface="+mj-lt"/>
                  <a:cs typeface="+mn-cs"/>
                </a:rPr>
                <a:t>ИДПО</a:t>
              </a:r>
              <a:endParaRPr dirty="0">
                <a:latin typeface="+mj-lt"/>
                <a:cs typeface="+mn-cs"/>
              </a:endParaRPr>
            </a:p>
          </p:txBody>
        </p:sp>
        <p:sp>
          <p:nvSpPr>
            <p:cNvPr id="117" name="object 32">
              <a:extLst>
                <a:ext uri="{FF2B5EF4-FFF2-40B4-BE49-F238E27FC236}">
                  <a16:creationId xmlns:a16="http://schemas.microsoft.com/office/drawing/2014/main" id="{0DB4F275-58AB-4689-8041-3B0B6C5A039B}"/>
                </a:ext>
              </a:extLst>
            </p:cNvPr>
            <p:cNvSpPr/>
            <p:nvPr/>
          </p:nvSpPr>
          <p:spPr bwMode="auto">
            <a:xfrm>
              <a:off x="3563938" y="4240213"/>
              <a:ext cx="755650" cy="763587"/>
            </a:xfrm>
            <a:custGeom>
              <a:avLst/>
              <a:gdLst/>
              <a:ahLst/>
              <a:cxnLst/>
              <a:rect l="l" t="t" r="r" b="b"/>
              <a:pathLst>
                <a:path w="755014" h="763904">
                  <a:moveTo>
                    <a:pt x="399655" y="0"/>
                  </a:moveTo>
                  <a:lnTo>
                    <a:pt x="355033" y="0"/>
                  </a:lnTo>
                  <a:lnTo>
                    <a:pt x="310659" y="5302"/>
                  </a:lnTo>
                  <a:lnTo>
                    <a:pt x="267033" y="15907"/>
                  </a:lnTo>
                  <a:lnTo>
                    <a:pt x="224656" y="31814"/>
                  </a:lnTo>
                  <a:lnTo>
                    <a:pt x="184029" y="53024"/>
                  </a:lnTo>
                  <a:lnTo>
                    <a:pt x="145652" y="79536"/>
                  </a:lnTo>
                  <a:lnTo>
                    <a:pt x="110025" y="111351"/>
                  </a:lnTo>
                  <a:lnTo>
                    <a:pt x="78589" y="147380"/>
                  </a:lnTo>
                  <a:lnTo>
                    <a:pt x="52393" y="186198"/>
                  </a:lnTo>
                  <a:lnTo>
                    <a:pt x="31435" y="227298"/>
                  </a:lnTo>
                  <a:lnTo>
                    <a:pt x="15717" y="270173"/>
                  </a:lnTo>
                  <a:lnTo>
                    <a:pt x="5239" y="314316"/>
                  </a:lnTo>
                  <a:lnTo>
                    <a:pt x="0" y="359219"/>
                  </a:lnTo>
                  <a:lnTo>
                    <a:pt x="0" y="404376"/>
                  </a:lnTo>
                  <a:lnTo>
                    <a:pt x="5239" y="449279"/>
                  </a:lnTo>
                  <a:lnTo>
                    <a:pt x="15717" y="493421"/>
                  </a:lnTo>
                  <a:lnTo>
                    <a:pt x="31435" y="536296"/>
                  </a:lnTo>
                  <a:lnTo>
                    <a:pt x="52393" y="577396"/>
                  </a:lnTo>
                  <a:lnTo>
                    <a:pt x="78589" y="616214"/>
                  </a:lnTo>
                  <a:lnTo>
                    <a:pt x="110025" y="652244"/>
                  </a:lnTo>
                  <a:lnTo>
                    <a:pt x="145652" y="684085"/>
                  </a:lnTo>
                  <a:lnTo>
                    <a:pt x="184029" y="710620"/>
                  </a:lnTo>
                  <a:lnTo>
                    <a:pt x="224656" y="731848"/>
                  </a:lnTo>
                  <a:lnTo>
                    <a:pt x="267033" y="747769"/>
                  </a:lnTo>
                  <a:lnTo>
                    <a:pt x="310659" y="758383"/>
                  </a:lnTo>
                  <a:lnTo>
                    <a:pt x="355033" y="763690"/>
                  </a:lnTo>
                  <a:lnTo>
                    <a:pt x="399655" y="763690"/>
                  </a:lnTo>
                  <a:lnTo>
                    <a:pt x="444025" y="758383"/>
                  </a:lnTo>
                  <a:lnTo>
                    <a:pt x="487641" y="747769"/>
                  </a:lnTo>
                  <a:lnTo>
                    <a:pt x="530004" y="731848"/>
                  </a:lnTo>
                  <a:lnTo>
                    <a:pt x="570614" y="710620"/>
                  </a:lnTo>
                  <a:lnTo>
                    <a:pt x="608968" y="684085"/>
                  </a:lnTo>
                  <a:lnTo>
                    <a:pt x="644568" y="652244"/>
                  </a:lnTo>
                  <a:lnTo>
                    <a:pt x="676004" y="616214"/>
                  </a:lnTo>
                  <a:lnTo>
                    <a:pt x="702201" y="577396"/>
                  </a:lnTo>
                  <a:lnTo>
                    <a:pt x="723158" y="536296"/>
                  </a:lnTo>
                  <a:lnTo>
                    <a:pt x="738876" y="493421"/>
                  </a:lnTo>
                  <a:lnTo>
                    <a:pt x="749354" y="449279"/>
                  </a:lnTo>
                  <a:lnTo>
                    <a:pt x="754594" y="404376"/>
                  </a:lnTo>
                  <a:lnTo>
                    <a:pt x="754594" y="359219"/>
                  </a:lnTo>
                  <a:lnTo>
                    <a:pt x="749354" y="314316"/>
                  </a:lnTo>
                  <a:lnTo>
                    <a:pt x="738876" y="270173"/>
                  </a:lnTo>
                  <a:lnTo>
                    <a:pt x="723158" y="227298"/>
                  </a:lnTo>
                  <a:lnTo>
                    <a:pt x="702201" y="186198"/>
                  </a:lnTo>
                  <a:lnTo>
                    <a:pt x="676004" y="147380"/>
                  </a:lnTo>
                  <a:lnTo>
                    <a:pt x="644568" y="111351"/>
                  </a:lnTo>
                  <a:lnTo>
                    <a:pt x="608968" y="79536"/>
                  </a:lnTo>
                  <a:lnTo>
                    <a:pt x="570614" y="53024"/>
                  </a:lnTo>
                  <a:lnTo>
                    <a:pt x="530004" y="31814"/>
                  </a:lnTo>
                  <a:lnTo>
                    <a:pt x="487641" y="15907"/>
                  </a:lnTo>
                  <a:lnTo>
                    <a:pt x="444025" y="5302"/>
                  </a:lnTo>
                  <a:lnTo>
                    <a:pt x="399655" y="0"/>
                  </a:lnTo>
                  <a:close/>
                </a:path>
              </a:pathLst>
            </a:custGeom>
            <a:solidFill>
              <a:srgbClr val="EBE2D3"/>
            </a:solidFill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latin typeface="+mj-lt"/>
                  <a:cs typeface="+mn-cs"/>
                </a:rPr>
                <a:t>КТК</a:t>
              </a:r>
              <a:endParaRPr dirty="0">
                <a:latin typeface="+mj-lt"/>
                <a:cs typeface="+mn-cs"/>
              </a:endParaRPr>
            </a:p>
          </p:txBody>
        </p:sp>
        <p:sp>
          <p:nvSpPr>
            <p:cNvPr id="118" name="object 32">
              <a:extLst>
                <a:ext uri="{FF2B5EF4-FFF2-40B4-BE49-F238E27FC236}">
                  <a16:creationId xmlns:a16="http://schemas.microsoft.com/office/drawing/2014/main" id="{65B19414-19C6-473F-BB1B-55F93050D6FB}"/>
                </a:ext>
              </a:extLst>
            </p:cNvPr>
            <p:cNvSpPr/>
            <p:nvPr/>
          </p:nvSpPr>
          <p:spPr bwMode="auto">
            <a:xfrm>
              <a:off x="3581400" y="5160963"/>
              <a:ext cx="755650" cy="765175"/>
            </a:xfrm>
            <a:custGeom>
              <a:avLst/>
              <a:gdLst/>
              <a:ahLst/>
              <a:cxnLst/>
              <a:rect l="l" t="t" r="r" b="b"/>
              <a:pathLst>
                <a:path w="755014" h="763904">
                  <a:moveTo>
                    <a:pt x="399655" y="0"/>
                  </a:moveTo>
                  <a:lnTo>
                    <a:pt x="355033" y="0"/>
                  </a:lnTo>
                  <a:lnTo>
                    <a:pt x="310659" y="5302"/>
                  </a:lnTo>
                  <a:lnTo>
                    <a:pt x="267033" y="15907"/>
                  </a:lnTo>
                  <a:lnTo>
                    <a:pt x="224656" y="31814"/>
                  </a:lnTo>
                  <a:lnTo>
                    <a:pt x="184029" y="53024"/>
                  </a:lnTo>
                  <a:lnTo>
                    <a:pt x="145652" y="79536"/>
                  </a:lnTo>
                  <a:lnTo>
                    <a:pt x="110025" y="111351"/>
                  </a:lnTo>
                  <a:lnTo>
                    <a:pt x="78589" y="147380"/>
                  </a:lnTo>
                  <a:lnTo>
                    <a:pt x="52393" y="186198"/>
                  </a:lnTo>
                  <a:lnTo>
                    <a:pt x="31435" y="227298"/>
                  </a:lnTo>
                  <a:lnTo>
                    <a:pt x="15717" y="270173"/>
                  </a:lnTo>
                  <a:lnTo>
                    <a:pt x="5239" y="314316"/>
                  </a:lnTo>
                  <a:lnTo>
                    <a:pt x="0" y="359219"/>
                  </a:lnTo>
                  <a:lnTo>
                    <a:pt x="0" y="404376"/>
                  </a:lnTo>
                  <a:lnTo>
                    <a:pt x="5239" y="449279"/>
                  </a:lnTo>
                  <a:lnTo>
                    <a:pt x="15717" y="493421"/>
                  </a:lnTo>
                  <a:lnTo>
                    <a:pt x="31435" y="536296"/>
                  </a:lnTo>
                  <a:lnTo>
                    <a:pt x="52393" y="577396"/>
                  </a:lnTo>
                  <a:lnTo>
                    <a:pt x="78589" y="616214"/>
                  </a:lnTo>
                  <a:lnTo>
                    <a:pt x="110025" y="652244"/>
                  </a:lnTo>
                  <a:lnTo>
                    <a:pt x="145652" y="684085"/>
                  </a:lnTo>
                  <a:lnTo>
                    <a:pt x="184029" y="710620"/>
                  </a:lnTo>
                  <a:lnTo>
                    <a:pt x="224656" y="731848"/>
                  </a:lnTo>
                  <a:lnTo>
                    <a:pt x="267033" y="747769"/>
                  </a:lnTo>
                  <a:lnTo>
                    <a:pt x="310659" y="758383"/>
                  </a:lnTo>
                  <a:lnTo>
                    <a:pt x="355033" y="763690"/>
                  </a:lnTo>
                  <a:lnTo>
                    <a:pt x="399655" y="763690"/>
                  </a:lnTo>
                  <a:lnTo>
                    <a:pt x="444025" y="758383"/>
                  </a:lnTo>
                  <a:lnTo>
                    <a:pt x="487641" y="747769"/>
                  </a:lnTo>
                  <a:lnTo>
                    <a:pt x="530004" y="731848"/>
                  </a:lnTo>
                  <a:lnTo>
                    <a:pt x="570614" y="710620"/>
                  </a:lnTo>
                  <a:lnTo>
                    <a:pt x="608968" y="684085"/>
                  </a:lnTo>
                  <a:lnTo>
                    <a:pt x="644568" y="652244"/>
                  </a:lnTo>
                  <a:lnTo>
                    <a:pt x="676004" y="616214"/>
                  </a:lnTo>
                  <a:lnTo>
                    <a:pt x="702201" y="577396"/>
                  </a:lnTo>
                  <a:lnTo>
                    <a:pt x="723158" y="536296"/>
                  </a:lnTo>
                  <a:lnTo>
                    <a:pt x="738876" y="493421"/>
                  </a:lnTo>
                  <a:lnTo>
                    <a:pt x="749354" y="449279"/>
                  </a:lnTo>
                  <a:lnTo>
                    <a:pt x="754594" y="404376"/>
                  </a:lnTo>
                  <a:lnTo>
                    <a:pt x="754594" y="359219"/>
                  </a:lnTo>
                  <a:lnTo>
                    <a:pt x="749354" y="314316"/>
                  </a:lnTo>
                  <a:lnTo>
                    <a:pt x="738876" y="270173"/>
                  </a:lnTo>
                  <a:lnTo>
                    <a:pt x="723158" y="227298"/>
                  </a:lnTo>
                  <a:lnTo>
                    <a:pt x="702201" y="186198"/>
                  </a:lnTo>
                  <a:lnTo>
                    <a:pt x="676004" y="147380"/>
                  </a:lnTo>
                  <a:lnTo>
                    <a:pt x="644568" y="111351"/>
                  </a:lnTo>
                  <a:lnTo>
                    <a:pt x="608968" y="79536"/>
                  </a:lnTo>
                  <a:lnTo>
                    <a:pt x="570614" y="53024"/>
                  </a:lnTo>
                  <a:lnTo>
                    <a:pt x="530004" y="31814"/>
                  </a:lnTo>
                  <a:lnTo>
                    <a:pt x="487641" y="15907"/>
                  </a:lnTo>
                  <a:lnTo>
                    <a:pt x="444025" y="5302"/>
                  </a:lnTo>
                  <a:lnTo>
                    <a:pt x="399655" y="0"/>
                  </a:lnTo>
                  <a:close/>
                </a:path>
              </a:pathLst>
            </a:custGeom>
            <a:solidFill>
              <a:srgbClr val="EBE2D3"/>
            </a:solidFill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latin typeface="+mj-lt"/>
                  <a:cs typeface="+mn-cs"/>
                </a:rPr>
                <a:t>КПК</a:t>
              </a:r>
              <a:endParaRPr dirty="0">
                <a:latin typeface="+mj-lt"/>
                <a:cs typeface="+mn-cs"/>
              </a:endParaRPr>
            </a:p>
          </p:txBody>
        </p:sp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id="{3027BA92-CEB7-4751-9A5B-81D8DAE752E8}"/>
                </a:ext>
              </a:extLst>
            </p:cNvPr>
            <p:cNvSpPr/>
            <p:nvPr/>
          </p:nvSpPr>
          <p:spPr bwMode="auto">
            <a:xfrm>
              <a:off x="9666288" y="3778250"/>
              <a:ext cx="1476375" cy="334963"/>
            </a:xfrm>
            <a:prstGeom prst="rect">
              <a:avLst/>
            </a:prstGeom>
          </p:spPr>
          <p:txBody>
            <a:bodyPr lIns="0" tIns="13335" rIns="0" bIns="0">
              <a:spAutoFit/>
            </a:bodyPr>
            <a:lstStyle/>
            <a:p>
              <a:pPr marL="12700" algn="r" eaLnBrk="1" fontAlgn="auto" hangingPunct="1">
                <a:spcBef>
                  <a:spcPts val="105"/>
                </a:spcBef>
                <a:spcAft>
                  <a:spcPts val="0"/>
                </a:spcAft>
                <a:defRPr/>
              </a:pPr>
              <a:r>
                <a:rPr lang="ru-RU" sz="1000" spc="-5" dirty="0">
                  <a:latin typeface="Impact"/>
                  <a:cs typeface="+mn-cs"/>
                </a:rPr>
                <a:t>Проектный институт</a:t>
              </a:r>
            </a:p>
            <a:p>
              <a:pPr marL="12700" algn="r" eaLnBrk="1" fontAlgn="auto" hangingPunct="1">
                <a:spcBef>
                  <a:spcPts val="105"/>
                </a:spcBef>
                <a:spcAft>
                  <a:spcPts val="0"/>
                </a:spcAft>
                <a:defRPr/>
              </a:pPr>
              <a:r>
                <a:rPr lang="ru-RU" sz="1000" spc="-5" dirty="0">
                  <a:latin typeface="Impact"/>
                  <a:cs typeface="+mn-cs"/>
                </a:rPr>
                <a:t>«</a:t>
              </a:r>
              <a:r>
                <a:rPr lang="ru-RU" sz="1000" spc="-5" dirty="0" err="1">
                  <a:latin typeface="Impact"/>
                  <a:cs typeface="+mn-cs"/>
                </a:rPr>
                <a:t>Союзхимпромпроект</a:t>
              </a:r>
              <a:r>
                <a:rPr lang="ru-RU" sz="1000" spc="-5" dirty="0">
                  <a:latin typeface="Impact"/>
                  <a:cs typeface="+mn-cs"/>
                </a:rPr>
                <a:t>»</a:t>
              </a:r>
              <a:endParaRPr lang="en-US" sz="1000" spc="-5" dirty="0">
                <a:latin typeface="Impact"/>
                <a:cs typeface="+mn-cs"/>
              </a:endParaRPr>
            </a:p>
          </p:txBody>
        </p:sp>
        <p:pic>
          <p:nvPicPr>
            <p:cNvPr id="14392" name="Picture 2" descr="IMG-LOGO">
              <a:extLst>
                <a:ext uri="{FF2B5EF4-FFF2-40B4-BE49-F238E27FC236}">
                  <a16:creationId xmlns:a16="http://schemas.microsoft.com/office/drawing/2014/main" id="{63E2DE4B-EABE-4436-ADBF-AA70BE69B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1277" y="4266289"/>
              <a:ext cx="579327" cy="318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3" name="object 47">
              <a:extLst>
                <a:ext uri="{FF2B5EF4-FFF2-40B4-BE49-F238E27FC236}">
                  <a16:creationId xmlns:a16="http://schemas.microsoft.com/office/drawing/2014/main" id="{FCA33BA3-641B-4973-941B-77D05DA93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219" y="2024437"/>
              <a:ext cx="3521335" cy="3563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414" name="Группа 136">
              <a:extLst>
                <a:ext uri="{FF2B5EF4-FFF2-40B4-BE49-F238E27FC236}">
                  <a16:creationId xmlns:a16="http://schemas.microsoft.com/office/drawing/2014/main" id="{D15CD501-9A9A-4B4A-97B1-87293932F1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2578" y="2215504"/>
              <a:ext cx="3029295" cy="3038838"/>
              <a:chOff x="4594336" y="2559279"/>
              <a:chExt cx="3029181" cy="3039528"/>
            </a:xfrm>
          </p:grpSpPr>
          <p:sp>
            <p:nvSpPr>
              <p:cNvPr id="14415" name="object 68">
                <a:extLst>
                  <a:ext uri="{FF2B5EF4-FFF2-40B4-BE49-F238E27FC236}">
                    <a16:creationId xmlns:a16="http://schemas.microsoft.com/office/drawing/2014/main" id="{5667898A-EAF5-4334-807D-C3FF431E5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4401" y="2955299"/>
                <a:ext cx="720000" cy="720000"/>
              </a:xfrm>
              <a:custGeom>
                <a:avLst/>
                <a:gdLst>
                  <a:gd name="T0" fmla="*/ 886781 w 643254"/>
                  <a:gd name="T1" fmla="*/ 0 h 652779"/>
                  <a:gd name="T2" fmla="*/ 755768 w 643254"/>
                  <a:gd name="T3" fmla="*/ 8544 h 652779"/>
                  <a:gd name="T4" fmla="*/ 630717 w 643254"/>
                  <a:gd name="T5" fmla="*/ 33367 h 652779"/>
                  <a:gd name="T6" fmla="*/ 512994 w 643254"/>
                  <a:gd name="T7" fmla="*/ 73244 h 652779"/>
                  <a:gd name="T8" fmla="*/ 403980 w 643254"/>
                  <a:gd name="T9" fmla="*/ 126964 h 652779"/>
                  <a:gd name="T10" fmla="*/ 305042 w 643254"/>
                  <a:gd name="T11" fmla="*/ 193297 h 652779"/>
                  <a:gd name="T12" fmla="*/ 217554 w 643254"/>
                  <a:gd name="T13" fmla="*/ 271028 h 652779"/>
                  <a:gd name="T14" fmla="*/ 142900 w 643254"/>
                  <a:gd name="T15" fmla="*/ 358934 h 652779"/>
                  <a:gd name="T16" fmla="*/ 82439 w 643254"/>
                  <a:gd name="T17" fmla="*/ 455801 h 652779"/>
                  <a:gd name="T18" fmla="*/ 37557 w 643254"/>
                  <a:gd name="T19" fmla="*/ 560406 h 652779"/>
                  <a:gd name="T20" fmla="*/ 9616 w 643254"/>
                  <a:gd name="T21" fmla="*/ 671524 h 652779"/>
                  <a:gd name="T22" fmla="*/ 0 w 643254"/>
                  <a:gd name="T23" fmla="*/ 787942 h 652779"/>
                  <a:gd name="T24" fmla="*/ 9616 w 643254"/>
                  <a:gd name="T25" fmla="*/ 904362 h 652779"/>
                  <a:gd name="T26" fmla="*/ 37557 w 643254"/>
                  <a:gd name="T27" fmla="*/ 1015481 h 652779"/>
                  <a:gd name="T28" fmla="*/ 82439 w 643254"/>
                  <a:gd name="T29" fmla="*/ 1120087 h 652779"/>
                  <a:gd name="T30" fmla="*/ 142900 w 643254"/>
                  <a:gd name="T31" fmla="*/ 1216952 h 652779"/>
                  <a:gd name="T32" fmla="*/ 217554 w 643254"/>
                  <a:gd name="T33" fmla="*/ 1304861 h 652779"/>
                  <a:gd name="T34" fmla="*/ 305042 w 643254"/>
                  <a:gd name="T35" fmla="*/ 1382590 h 652779"/>
                  <a:gd name="T36" fmla="*/ 403980 w 643254"/>
                  <a:gd name="T37" fmla="*/ 1448922 h 652779"/>
                  <a:gd name="T38" fmla="*/ 512994 w 643254"/>
                  <a:gd name="T39" fmla="*/ 1502642 h 652779"/>
                  <a:gd name="T40" fmla="*/ 630717 w 643254"/>
                  <a:gd name="T41" fmla="*/ 1542518 h 652779"/>
                  <a:gd name="T42" fmla="*/ 755768 w 643254"/>
                  <a:gd name="T43" fmla="*/ 1567345 h 652779"/>
                  <a:gd name="T44" fmla="*/ 886781 w 643254"/>
                  <a:gd name="T45" fmla="*/ 1575883 h 652779"/>
                  <a:gd name="T46" fmla="*/ 1017792 w 643254"/>
                  <a:gd name="T47" fmla="*/ 1567345 h 652779"/>
                  <a:gd name="T48" fmla="*/ 1142849 w 643254"/>
                  <a:gd name="T49" fmla="*/ 1542518 h 652779"/>
                  <a:gd name="T50" fmla="*/ 1260571 w 643254"/>
                  <a:gd name="T51" fmla="*/ 1502642 h 652779"/>
                  <a:gd name="T52" fmla="*/ 1369587 w 643254"/>
                  <a:gd name="T53" fmla="*/ 1448922 h 652779"/>
                  <a:gd name="T54" fmla="*/ 1468521 w 643254"/>
                  <a:gd name="T55" fmla="*/ 1382590 h 652779"/>
                  <a:gd name="T56" fmla="*/ 1556007 w 643254"/>
                  <a:gd name="T57" fmla="*/ 1304861 h 652779"/>
                  <a:gd name="T58" fmla="*/ 1630661 w 643254"/>
                  <a:gd name="T59" fmla="*/ 1216952 h 652779"/>
                  <a:gd name="T60" fmla="*/ 1691121 w 643254"/>
                  <a:gd name="T61" fmla="*/ 1120087 h 652779"/>
                  <a:gd name="T62" fmla="*/ 1736008 w 643254"/>
                  <a:gd name="T63" fmla="*/ 1015481 h 652779"/>
                  <a:gd name="T64" fmla="*/ 1763949 w 643254"/>
                  <a:gd name="T65" fmla="*/ 904362 h 652779"/>
                  <a:gd name="T66" fmla="*/ 1773563 w 643254"/>
                  <a:gd name="T67" fmla="*/ 787942 h 652779"/>
                  <a:gd name="T68" fmla="*/ 1763949 w 643254"/>
                  <a:gd name="T69" fmla="*/ 671524 h 652779"/>
                  <a:gd name="T70" fmla="*/ 1736008 w 643254"/>
                  <a:gd name="T71" fmla="*/ 560406 h 652779"/>
                  <a:gd name="T72" fmla="*/ 1691121 w 643254"/>
                  <a:gd name="T73" fmla="*/ 455801 h 652779"/>
                  <a:gd name="T74" fmla="*/ 1630661 w 643254"/>
                  <a:gd name="T75" fmla="*/ 358934 h 652779"/>
                  <a:gd name="T76" fmla="*/ 1556007 w 643254"/>
                  <a:gd name="T77" fmla="*/ 271028 h 652779"/>
                  <a:gd name="T78" fmla="*/ 1468521 w 643254"/>
                  <a:gd name="T79" fmla="*/ 193297 h 652779"/>
                  <a:gd name="T80" fmla="*/ 1369587 w 643254"/>
                  <a:gd name="T81" fmla="*/ 126964 h 652779"/>
                  <a:gd name="T82" fmla="*/ 1260571 w 643254"/>
                  <a:gd name="T83" fmla="*/ 73244 h 652779"/>
                  <a:gd name="T84" fmla="*/ 1142849 w 643254"/>
                  <a:gd name="T85" fmla="*/ 33367 h 652779"/>
                  <a:gd name="T86" fmla="*/ 1017792 w 643254"/>
                  <a:gd name="T87" fmla="*/ 8544 h 652779"/>
                  <a:gd name="T88" fmla="*/ 886781 w 643254"/>
                  <a:gd name="T89" fmla="*/ 0 h 6527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43254"/>
                  <a:gd name="T136" fmla="*/ 0 h 652779"/>
                  <a:gd name="T137" fmla="*/ 643254 w 643254"/>
                  <a:gd name="T138" fmla="*/ 652779 h 65277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43254" h="652779">
                    <a:moveTo>
                      <a:pt x="321563" y="0"/>
                    </a:moveTo>
                    <a:lnTo>
                      <a:pt x="274056" y="3536"/>
                    </a:lnTo>
                    <a:lnTo>
                      <a:pt x="228709" y="13811"/>
                    </a:lnTo>
                    <a:lnTo>
                      <a:pt x="186021" y="30317"/>
                    </a:lnTo>
                    <a:lnTo>
                      <a:pt x="146490" y="52551"/>
                    </a:lnTo>
                    <a:lnTo>
                      <a:pt x="110614" y="80007"/>
                    </a:lnTo>
                    <a:lnTo>
                      <a:pt x="78890" y="112180"/>
                    </a:lnTo>
                    <a:lnTo>
                      <a:pt x="51818" y="148566"/>
                    </a:lnTo>
                    <a:lnTo>
                      <a:pt x="29894" y="188659"/>
                    </a:lnTo>
                    <a:lnTo>
                      <a:pt x="13618" y="231956"/>
                    </a:lnTo>
                    <a:lnTo>
                      <a:pt x="3487" y="277949"/>
                    </a:lnTo>
                    <a:lnTo>
                      <a:pt x="0" y="326135"/>
                    </a:lnTo>
                    <a:lnTo>
                      <a:pt x="3487" y="374322"/>
                    </a:lnTo>
                    <a:lnTo>
                      <a:pt x="13618" y="420315"/>
                    </a:lnTo>
                    <a:lnTo>
                      <a:pt x="29894" y="463612"/>
                    </a:lnTo>
                    <a:lnTo>
                      <a:pt x="51818" y="503705"/>
                    </a:lnTo>
                    <a:lnTo>
                      <a:pt x="78890" y="540091"/>
                    </a:lnTo>
                    <a:lnTo>
                      <a:pt x="110614" y="572264"/>
                    </a:lnTo>
                    <a:lnTo>
                      <a:pt x="146490" y="599720"/>
                    </a:lnTo>
                    <a:lnTo>
                      <a:pt x="186021" y="621954"/>
                    </a:lnTo>
                    <a:lnTo>
                      <a:pt x="228709" y="638460"/>
                    </a:lnTo>
                    <a:lnTo>
                      <a:pt x="274056" y="648735"/>
                    </a:lnTo>
                    <a:lnTo>
                      <a:pt x="321563" y="652271"/>
                    </a:lnTo>
                    <a:lnTo>
                      <a:pt x="369071" y="648735"/>
                    </a:lnTo>
                    <a:lnTo>
                      <a:pt x="414418" y="638460"/>
                    </a:lnTo>
                    <a:lnTo>
                      <a:pt x="457106" y="621954"/>
                    </a:lnTo>
                    <a:lnTo>
                      <a:pt x="496637" y="599720"/>
                    </a:lnTo>
                    <a:lnTo>
                      <a:pt x="532513" y="572264"/>
                    </a:lnTo>
                    <a:lnTo>
                      <a:pt x="564237" y="540091"/>
                    </a:lnTo>
                    <a:lnTo>
                      <a:pt x="591309" y="503705"/>
                    </a:lnTo>
                    <a:lnTo>
                      <a:pt x="613233" y="463612"/>
                    </a:lnTo>
                    <a:lnTo>
                      <a:pt x="629509" y="420315"/>
                    </a:lnTo>
                    <a:lnTo>
                      <a:pt x="639640" y="374322"/>
                    </a:lnTo>
                    <a:lnTo>
                      <a:pt x="643127" y="326135"/>
                    </a:lnTo>
                    <a:lnTo>
                      <a:pt x="639640" y="277949"/>
                    </a:lnTo>
                    <a:lnTo>
                      <a:pt x="629509" y="231956"/>
                    </a:lnTo>
                    <a:lnTo>
                      <a:pt x="613233" y="188659"/>
                    </a:lnTo>
                    <a:lnTo>
                      <a:pt x="591309" y="148566"/>
                    </a:lnTo>
                    <a:lnTo>
                      <a:pt x="564237" y="112180"/>
                    </a:lnTo>
                    <a:lnTo>
                      <a:pt x="532513" y="80007"/>
                    </a:lnTo>
                    <a:lnTo>
                      <a:pt x="496637" y="52551"/>
                    </a:lnTo>
                    <a:lnTo>
                      <a:pt x="457106" y="30317"/>
                    </a:lnTo>
                    <a:lnTo>
                      <a:pt x="414418" y="13811"/>
                    </a:lnTo>
                    <a:lnTo>
                      <a:pt x="369071" y="3536"/>
                    </a:lnTo>
                    <a:lnTo>
                      <a:pt x="3215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ru-RU"/>
              </a:p>
            </p:txBody>
          </p:sp>
          <p:grpSp>
            <p:nvGrpSpPr>
              <p:cNvPr id="14416" name="Группа 138">
                <a:extLst>
                  <a:ext uri="{FF2B5EF4-FFF2-40B4-BE49-F238E27FC236}">
                    <a16:creationId xmlns:a16="http://schemas.microsoft.com/office/drawing/2014/main" id="{456AB72C-679E-4182-8DA1-D146D2C598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94336" y="2559279"/>
                <a:ext cx="3029181" cy="3039528"/>
                <a:chOff x="4594336" y="2546604"/>
                <a:chExt cx="3029181" cy="3039528"/>
              </a:xfrm>
            </p:grpSpPr>
            <p:sp>
              <p:nvSpPr>
                <p:cNvPr id="14417" name="object 69">
                  <a:extLst>
                    <a:ext uri="{FF2B5EF4-FFF2-40B4-BE49-F238E27FC236}">
                      <a16:creationId xmlns:a16="http://schemas.microsoft.com/office/drawing/2014/main" id="{E705808C-131B-4CE2-A691-A00223F10F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4401" y="2961132"/>
                  <a:ext cx="720000" cy="720000"/>
                </a:xfrm>
                <a:custGeom>
                  <a:avLst/>
                  <a:gdLst>
                    <a:gd name="T0" fmla="*/ 0 w 643254"/>
                    <a:gd name="T1" fmla="*/ 787942 h 652779"/>
                    <a:gd name="T2" fmla="*/ 9616 w 643254"/>
                    <a:gd name="T3" fmla="*/ 671524 h 652779"/>
                    <a:gd name="T4" fmla="*/ 37557 w 643254"/>
                    <a:gd name="T5" fmla="*/ 560406 h 652779"/>
                    <a:gd name="T6" fmla="*/ 82439 w 643254"/>
                    <a:gd name="T7" fmla="*/ 455801 h 652779"/>
                    <a:gd name="T8" fmla="*/ 142900 w 643254"/>
                    <a:gd name="T9" fmla="*/ 358934 h 652779"/>
                    <a:gd name="T10" fmla="*/ 217554 w 643254"/>
                    <a:gd name="T11" fmla="*/ 271028 h 652779"/>
                    <a:gd name="T12" fmla="*/ 305042 w 643254"/>
                    <a:gd name="T13" fmla="*/ 193297 h 652779"/>
                    <a:gd name="T14" fmla="*/ 403980 w 643254"/>
                    <a:gd name="T15" fmla="*/ 126964 h 652779"/>
                    <a:gd name="T16" fmla="*/ 512994 w 643254"/>
                    <a:gd name="T17" fmla="*/ 73244 h 652779"/>
                    <a:gd name="T18" fmla="*/ 630717 w 643254"/>
                    <a:gd name="T19" fmla="*/ 33367 h 652779"/>
                    <a:gd name="T20" fmla="*/ 755768 w 643254"/>
                    <a:gd name="T21" fmla="*/ 8544 h 652779"/>
                    <a:gd name="T22" fmla="*/ 886781 w 643254"/>
                    <a:gd name="T23" fmla="*/ 0 h 652779"/>
                    <a:gd name="T24" fmla="*/ 1017792 w 643254"/>
                    <a:gd name="T25" fmla="*/ 8544 h 652779"/>
                    <a:gd name="T26" fmla="*/ 1142849 w 643254"/>
                    <a:gd name="T27" fmla="*/ 33367 h 652779"/>
                    <a:gd name="T28" fmla="*/ 1260571 w 643254"/>
                    <a:gd name="T29" fmla="*/ 73244 h 652779"/>
                    <a:gd name="T30" fmla="*/ 1369587 w 643254"/>
                    <a:gd name="T31" fmla="*/ 126964 h 652779"/>
                    <a:gd name="T32" fmla="*/ 1468521 w 643254"/>
                    <a:gd name="T33" fmla="*/ 193297 h 652779"/>
                    <a:gd name="T34" fmla="*/ 1556007 w 643254"/>
                    <a:gd name="T35" fmla="*/ 271028 h 652779"/>
                    <a:gd name="T36" fmla="*/ 1630661 w 643254"/>
                    <a:gd name="T37" fmla="*/ 358934 h 652779"/>
                    <a:gd name="T38" fmla="*/ 1691121 w 643254"/>
                    <a:gd name="T39" fmla="*/ 455801 h 652779"/>
                    <a:gd name="T40" fmla="*/ 1736008 w 643254"/>
                    <a:gd name="T41" fmla="*/ 560406 h 652779"/>
                    <a:gd name="T42" fmla="*/ 1763949 w 643254"/>
                    <a:gd name="T43" fmla="*/ 671524 h 652779"/>
                    <a:gd name="T44" fmla="*/ 1773563 w 643254"/>
                    <a:gd name="T45" fmla="*/ 787942 h 652779"/>
                    <a:gd name="T46" fmla="*/ 1763949 w 643254"/>
                    <a:gd name="T47" fmla="*/ 904362 h 652779"/>
                    <a:gd name="T48" fmla="*/ 1736008 w 643254"/>
                    <a:gd name="T49" fmla="*/ 1015481 h 652779"/>
                    <a:gd name="T50" fmla="*/ 1691121 w 643254"/>
                    <a:gd name="T51" fmla="*/ 1120087 h 652779"/>
                    <a:gd name="T52" fmla="*/ 1630661 w 643254"/>
                    <a:gd name="T53" fmla="*/ 1216952 h 652779"/>
                    <a:gd name="T54" fmla="*/ 1556007 w 643254"/>
                    <a:gd name="T55" fmla="*/ 1304861 h 652779"/>
                    <a:gd name="T56" fmla="*/ 1468521 w 643254"/>
                    <a:gd name="T57" fmla="*/ 1382590 h 652779"/>
                    <a:gd name="T58" fmla="*/ 1369587 w 643254"/>
                    <a:gd name="T59" fmla="*/ 1448922 h 652779"/>
                    <a:gd name="T60" fmla="*/ 1260571 w 643254"/>
                    <a:gd name="T61" fmla="*/ 1502642 h 652779"/>
                    <a:gd name="T62" fmla="*/ 1142849 w 643254"/>
                    <a:gd name="T63" fmla="*/ 1542518 h 652779"/>
                    <a:gd name="T64" fmla="*/ 1017792 w 643254"/>
                    <a:gd name="T65" fmla="*/ 1567345 h 652779"/>
                    <a:gd name="T66" fmla="*/ 886781 w 643254"/>
                    <a:gd name="T67" fmla="*/ 1575883 h 652779"/>
                    <a:gd name="T68" fmla="*/ 755768 w 643254"/>
                    <a:gd name="T69" fmla="*/ 1567345 h 652779"/>
                    <a:gd name="T70" fmla="*/ 630717 w 643254"/>
                    <a:gd name="T71" fmla="*/ 1542518 h 652779"/>
                    <a:gd name="T72" fmla="*/ 512994 w 643254"/>
                    <a:gd name="T73" fmla="*/ 1502642 h 652779"/>
                    <a:gd name="T74" fmla="*/ 403980 w 643254"/>
                    <a:gd name="T75" fmla="*/ 1448922 h 652779"/>
                    <a:gd name="T76" fmla="*/ 305042 w 643254"/>
                    <a:gd name="T77" fmla="*/ 1382590 h 652779"/>
                    <a:gd name="T78" fmla="*/ 217554 w 643254"/>
                    <a:gd name="T79" fmla="*/ 1304861 h 652779"/>
                    <a:gd name="T80" fmla="*/ 142900 w 643254"/>
                    <a:gd name="T81" fmla="*/ 1216952 h 652779"/>
                    <a:gd name="T82" fmla="*/ 82439 w 643254"/>
                    <a:gd name="T83" fmla="*/ 1120087 h 652779"/>
                    <a:gd name="T84" fmla="*/ 37557 w 643254"/>
                    <a:gd name="T85" fmla="*/ 1015481 h 652779"/>
                    <a:gd name="T86" fmla="*/ 9616 w 643254"/>
                    <a:gd name="T87" fmla="*/ 904362 h 652779"/>
                    <a:gd name="T88" fmla="*/ 0 w 643254"/>
                    <a:gd name="T89" fmla="*/ 787942 h 65277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643254"/>
                    <a:gd name="T136" fmla="*/ 0 h 652779"/>
                    <a:gd name="T137" fmla="*/ 643254 w 643254"/>
                    <a:gd name="T138" fmla="*/ 652779 h 65277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643254" h="652779">
                      <a:moveTo>
                        <a:pt x="0" y="326135"/>
                      </a:moveTo>
                      <a:lnTo>
                        <a:pt x="3487" y="277949"/>
                      </a:lnTo>
                      <a:lnTo>
                        <a:pt x="13618" y="231956"/>
                      </a:lnTo>
                      <a:lnTo>
                        <a:pt x="29894" y="188659"/>
                      </a:lnTo>
                      <a:lnTo>
                        <a:pt x="51818" y="148566"/>
                      </a:lnTo>
                      <a:lnTo>
                        <a:pt x="78890" y="112180"/>
                      </a:lnTo>
                      <a:lnTo>
                        <a:pt x="110614" y="80007"/>
                      </a:lnTo>
                      <a:lnTo>
                        <a:pt x="146490" y="52551"/>
                      </a:lnTo>
                      <a:lnTo>
                        <a:pt x="186021" y="30317"/>
                      </a:lnTo>
                      <a:lnTo>
                        <a:pt x="228709" y="13811"/>
                      </a:lnTo>
                      <a:lnTo>
                        <a:pt x="274056" y="3536"/>
                      </a:lnTo>
                      <a:lnTo>
                        <a:pt x="321563" y="0"/>
                      </a:lnTo>
                      <a:lnTo>
                        <a:pt x="369071" y="3536"/>
                      </a:lnTo>
                      <a:lnTo>
                        <a:pt x="414418" y="13811"/>
                      </a:lnTo>
                      <a:lnTo>
                        <a:pt x="457106" y="30317"/>
                      </a:lnTo>
                      <a:lnTo>
                        <a:pt x="496637" y="52551"/>
                      </a:lnTo>
                      <a:lnTo>
                        <a:pt x="532513" y="80007"/>
                      </a:lnTo>
                      <a:lnTo>
                        <a:pt x="564237" y="112180"/>
                      </a:lnTo>
                      <a:lnTo>
                        <a:pt x="591309" y="148566"/>
                      </a:lnTo>
                      <a:lnTo>
                        <a:pt x="613233" y="188659"/>
                      </a:lnTo>
                      <a:lnTo>
                        <a:pt x="629509" y="231956"/>
                      </a:lnTo>
                      <a:lnTo>
                        <a:pt x="639640" y="277949"/>
                      </a:lnTo>
                      <a:lnTo>
                        <a:pt x="643127" y="326135"/>
                      </a:lnTo>
                      <a:lnTo>
                        <a:pt x="639640" y="374322"/>
                      </a:lnTo>
                      <a:lnTo>
                        <a:pt x="629509" y="420315"/>
                      </a:lnTo>
                      <a:lnTo>
                        <a:pt x="613233" y="463612"/>
                      </a:lnTo>
                      <a:lnTo>
                        <a:pt x="591309" y="503705"/>
                      </a:lnTo>
                      <a:lnTo>
                        <a:pt x="564237" y="540091"/>
                      </a:lnTo>
                      <a:lnTo>
                        <a:pt x="532513" y="572264"/>
                      </a:lnTo>
                      <a:lnTo>
                        <a:pt x="496637" y="599720"/>
                      </a:lnTo>
                      <a:lnTo>
                        <a:pt x="457106" y="621954"/>
                      </a:lnTo>
                      <a:lnTo>
                        <a:pt x="414418" y="638460"/>
                      </a:lnTo>
                      <a:lnTo>
                        <a:pt x="369071" y="648735"/>
                      </a:lnTo>
                      <a:lnTo>
                        <a:pt x="321563" y="652271"/>
                      </a:lnTo>
                      <a:lnTo>
                        <a:pt x="274056" y="648735"/>
                      </a:lnTo>
                      <a:lnTo>
                        <a:pt x="228709" y="638460"/>
                      </a:lnTo>
                      <a:lnTo>
                        <a:pt x="186021" y="621954"/>
                      </a:lnTo>
                      <a:lnTo>
                        <a:pt x="146490" y="599720"/>
                      </a:lnTo>
                      <a:lnTo>
                        <a:pt x="110614" y="572264"/>
                      </a:lnTo>
                      <a:lnTo>
                        <a:pt x="78890" y="540091"/>
                      </a:lnTo>
                      <a:lnTo>
                        <a:pt x="51818" y="503705"/>
                      </a:lnTo>
                      <a:lnTo>
                        <a:pt x="29894" y="463612"/>
                      </a:lnTo>
                      <a:lnTo>
                        <a:pt x="13618" y="420315"/>
                      </a:lnTo>
                      <a:lnTo>
                        <a:pt x="3487" y="374322"/>
                      </a:lnTo>
                      <a:lnTo>
                        <a:pt x="0" y="32613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144">
                      <a:solidFill>
                        <a:srgbClr val="000000"/>
                      </a:solidFill>
                      <a:prstDash val="dot"/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14418" name="object 70">
                  <a:extLst>
                    <a:ext uri="{FF2B5EF4-FFF2-40B4-BE49-F238E27FC236}">
                      <a16:creationId xmlns:a16="http://schemas.microsoft.com/office/drawing/2014/main" id="{9219F414-065B-4B35-95E8-CDD5F15D4F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1297" y="2942624"/>
                  <a:ext cx="720000" cy="720000"/>
                </a:xfrm>
                <a:custGeom>
                  <a:avLst/>
                  <a:gdLst>
                    <a:gd name="T0" fmla="*/ 852362 w 646429"/>
                    <a:gd name="T1" fmla="*/ 0 h 652779"/>
                    <a:gd name="T2" fmla="*/ 726408 w 646429"/>
                    <a:gd name="T3" fmla="*/ 8544 h 652779"/>
                    <a:gd name="T4" fmla="*/ 606190 w 646429"/>
                    <a:gd name="T5" fmla="*/ 33367 h 652779"/>
                    <a:gd name="T6" fmla="*/ 493027 w 646429"/>
                    <a:gd name="T7" fmla="*/ 73244 h 652779"/>
                    <a:gd name="T8" fmla="*/ 388243 w 646429"/>
                    <a:gd name="T9" fmla="*/ 126964 h 652779"/>
                    <a:gd name="T10" fmla="*/ 293154 w 646429"/>
                    <a:gd name="T11" fmla="*/ 193297 h 652779"/>
                    <a:gd name="T12" fmla="*/ 209070 w 646429"/>
                    <a:gd name="T13" fmla="*/ 271028 h 652779"/>
                    <a:gd name="T14" fmla="*/ 137321 w 646429"/>
                    <a:gd name="T15" fmla="*/ 358934 h 652779"/>
                    <a:gd name="T16" fmla="*/ 79221 w 646429"/>
                    <a:gd name="T17" fmla="*/ 455801 h 652779"/>
                    <a:gd name="T18" fmla="*/ 36087 w 646429"/>
                    <a:gd name="T19" fmla="*/ 560406 h 652779"/>
                    <a:gd name="T20" fmla="*/ 9244 w 646429"/>
                    <a:gd name="T21" fmla="*/ 671524 h 652779"/>
                    <a:gd name="T22" fmla="*/ 0 w 646429"/>
                    <a:gd name="T23" fmla="*/ 787942 h 652779"/>
                    <a:gd name="T24" fmla="*/ 9244 w 646429"/>
                    <a:gd name="T25" fmla="*/ 904362 h 652779"/>
                    <a:gd name="T26" fmla="*/ 36087 w 646429"/>
                    <a:gd name="T27" fmla="*/ 1015481 h 652779"/>
                    <a:gd name="T28" fmla="*/ 79221 w 646429"/>
                    <a:gd name="T29" fmla="*/ 1120087 h 652779"/>
                    <a:gd name="T30" fmla="*/ 137321 w 646429"/>
                    <a:gd name="T31" fmla="*/ 1216952 h 652779"/>
                    <a:gd name="T32" fmla="*/ 209070 w 646429"/>
                    <a:gd name="T33" fmla="*/ 1304861 h 652779"/>
                    <a:gd name="T34" fmla="*/ 293154 w 646429"/>
                    <a:gd name="T35" fmla="*/ 1382590 h 652779"/>
                    <a:gd name="T36" fmla="*/ 388243 w 646429"/>
                    <a:gd name="T37" fmla="*/ 1448922 h 652779"/>
                    <a:gd name="T38" fmla="*/ 493027 w 646429"/>
                    <a:gd name="T39" fmla="*/ 1502642 h 652779"/>
                    <a:gd name="T40" fmla="*/ 606190 w 646429"/>
                    <a:gd name="T41" fmla="*/ 1542518 h 652779"/>
                    <a:gd name="T42" fmla="*/ 726408 w 646429"/>
                    <a:gd name="T43" fmla="*/ 1567345 h 652779"/>
                    <a:gd name="T44" fmla="*/ 852362 w 646429"/>
                    <a:gd name="T45" fmla="*/ 1575883 h 652779"/>
                    <a:gd name="T46" fmla="*/ 978319 w 646429"/>
                    <a:gd name="T47" fmla="*/ 1567345 h 652779"/>
                    <a:gd name="T48" fmla="*/ 1098538 w 646429"/>
                    <a:gd name="T49" fmla="*/ 1542518 h 652779"/>
                    <a:gd name="T50" fmla="*/ 1211698 w 646429"/>
                    <a:gd name="T51" fmla="*/ 1502642 h 652779"/>
                    <a:gd name="T52" fmla="*/ 1316483 w 646429"/>
                    <a:gd name="T53" fmla="*/ 1448922 h 652779"/>
                    <a:gd name="T54" fmla="*/ 1411573 w 646429"/>
                    <a:gd name="T55" fmla="*/ 1382590 h 652779"/>
                    <a:gd name="T56" fmla="*/ 1495656 w 646429"/>
                    <a:gd name="T57" fmla="*/ 1304861 h 652779"/>
                    <a:gd name="T58" fmla="*/ 1567407 w 646429"/>
                    <a:gd name="T59" fmla="*/ 1216952 h 652779"/>
                    <a:gd name="T60" fmla="*/ 1625512 w 646429"/>
                    <a:gd name="T61" fmla="*/ 1120087 h 652779"/>
                    <a:gd name="T62" fmla="*/ 1668639 w 646429"/>
                    <a:gd name="T63" fmla="*/ 1015481 h 652779"/>
                    <a:gd name="T64" fmla="*/ 1695486 w 646429"/>
                    <a:gd name="T65" fmla="*/ 904362 h 652779"/>
                    <a:gd name="T66" fmla="*/ 1704729 w 646429"/>
                    <a:gd name="T67" fmla="*/ 787942 h 652779"/>
                    <a:gd name="T68" fmla="*/ 1695486 w 646429"/>
                    <a:gd name="T69" fmla="*/ 671524 h 652779"/>
                    <a:gd name="T70" fmla="*/ 1668639 w 646429"/>
                    <a:gd name="T71" fmla="*/ 560406 h 652779"/>
                    <a:gd name="T72" fmla="*/ 1625512 w 646429"/>
                    <a:gd name="T73" fmla="*/ 455801 h 652779"/>
                    <a:gd name="T74" fmla="*/ 1567407 w 646429"/>
                    <a:gd name="T75" fmla="*/ 358934 h 652779"/>
                    <a:gd name="T76" fmla="*/ 1495656 w 646429"/>
                    <a:gd name="T77" fmla="*/ 271028 h 652779"/>
                    <a:gd name="T78" fmla="*/ 1411573 w 646429"/>
                    <a:gd name="T79" fmla="*/ 193297 h 652779"/>
                    <a:gd name="T80" fmla="*/ 1316483 w 646429"/>
                    <a:gd name="T81" fmla="*/ 126964 h 652779"/>
                    <a:gd name="T82" fmla="*/ 1211698 w 646429"/>
                    <a:gd name="T83" fmla="*/ 73244 h 652779"/>
                    <a:gd name="T84" fmla="*/ 1098538 w 646429"/>
                    <a:gd name="T85" fmla="*/ 33367 h 652779"/>
                    <a:gd name="T86" fmla="*/ 978319 w 646429"/>
                    <a:gd name="T87" fmla="*/ 8544 h 652779"/>
                    <a:gd name="T88" fmla="*/ 852362 w 646429"/>
                    <a:gd name="T89" fmla="*/ 0 h 65277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646429"/>
                    <a:gd name="T136" fmla="*/ 0 h 652779"/>
                    <a:gd name="T137" fmla="*/ 646429 w 646429"/>
                    <a:gd name="T138" fmla="*/ 652779 h 65277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646429" h="652779">
                      <a:moveTo>
                        <a:pt x="323087" y="0"/>
                      </a:moveTo>
                      <a:lnTo>
                        <a:pt x="275344" y="3536"/>
                      </a:lnTo>
                      <a:lnTo>
                        <a:pt x="229776" y="13811"/>
                      </a:lnTo>
                      <a:lnTo>
                        <a:pt x="186882" y="30317"/>
                      </a:lnTo>
                      <a:lnTo>
                        <a:pt x="147163" y="52551"/>
                      </a:lnTo>
                      <a:lnTo>
                        <a:pt x="111119" y="80007"/>
                      </a:lnTo>
                      <a:lnTo>
                        <a:pt x="79248" y="112180"/>
                      </a:lnTo>
                      <a:lnTo>
                        <a:pt x="52051" y="148566"/>
                      </a:lnTo>
                      <a:lnTo>
                        <a:pt x="30028" y="188659"/>
                      </a:lnTo>
                      <a:lnTo>
                        <a:pt x="13679" y="231956"/>
                      </a:lnTo>
                      <a:lnTo>
                        <a:pt x="3503" y="277949"/>
                      </a:lnTo>
                      <a:lnTo>
                        <a:pt x="0" y="326135"/>
                      </a:lnTo>
                      <a:lnTo>
                        <a:pt x="3503" y="374322"/>
                      </a:lnTo>
                      <a:lnTo>
                        <a:pt x="13679" y="420315"/>
                      </a:lnTo>
                      <a:lnTo>
                        <a:pt x="30028" y="463612"/>
                      </a:lnTo>
                      <a:lnTo>
                        <a:pt x="52051" y="503705"/>
                      </a:lnTo>
                      <a:lnTo>
                        <a:pt x="79248" y="540091"/>
                      </a:lnTo>
                      <a:lnTo>
                        <a:pt x="111119" y="572264"/>
                      </a:lnTo>
                      <a:lnTo>
                        <a:pt x="147163" y="599720"/>
                      </a:lnTo>
                      <a:lnTo>
                        <a:pt x="186882" y="621954"/>
                      </a:lnTo>
                      <a:lnTo>
                        <a:pt x="229776" y="638460"/>
                      </a:lnTo>
                      <a:lnTo>
                        <a:pt x="275344" y="648735"/>
                      </a:lnTo>
                      <a:lnTo>
                        <a:pt x="323087" y="652271"/>
                      </a:lnTo>
                      <a:lnTo>
                        <a:pt x="370831" y="648735"/>
                      </a:lnTo>
                      <a:lnTo>
                        <a:pt x="416399" y="638460"/>
                      </a:lnTo>
                      <a:lnTo>
                        <a:pt x="459293" y="621954"/>
                      </a:lnTo>
                      <a:lnTo>
                        <a:pt x="499012" y="599720"/>
                      </a:lnTo>
                      <a:lnTo>
                        <a:pt x="535056" y="572264"/>
                      </a:lnTo>
                      <a:lnTo>
                        <a:pt x="566927" y="540091"/>
                      </a:lnTo>
                      <a:lnTo>
                        <a:pt x="594124" y="503705"/>
                      </a:lnTo>
                      <a:lnTo>
                        <a:pt x="616147" y="463612"/>
                      </a:lnTo>
                      <a:lnTo>
                        <a:pt x="632496" y="420315"/>
                      </a:lnTo>
                      <a:lnTo>
                        <a:pt x="642672" y="374322"/>
                      </a:lnTo>
                      <a:lnTo>
                        <a:pt x="646176" y="326135"/>
                      </a:lnTo>
                      <a:lnTo>
                        <a:pt x="642672" y="277949"/>
                      </a:lnTo>
                      <a:lnTo>
                        <a:pt x="632496" y="231956"/>
                      </a:lnTo>
                      <a:lnTo>
                        <a:pt x="616147" y="188659"/>
                      </a:lnTo>
                      <a:lnTo>
                        <a:pt x="594124" y="148566"/>
                      </a:lnTo>
                      <a:lnTo>
                        <a:pt x="566927" y="112180"/>
                      </a:lnTo>
                      <a:lnTo>
                        <a:pt x="535056" y="80007"/>
                      </a:lnTo>
                      <a:lnTo>
                        <a:pt x="499012" y="52551"/>
                      </a:lnTo>
                      <a:lnTo>
                        <a:pt x="459293" y="30317"/>
                      </a:lnTo>
                      <a:lnTo>
                        <a:pt x="416399" y="13811"/>
                      </a:lnTo>
                      <a:lnTo>
                        <a:pt x="370831" y="3536"/>
                      </a:lnTo>
                      <a:lnTo>
                        <a:pt x="32308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14419" name="object 72">
                  <a:extLst>
                    <a:ext uri="{FF2B5EF4-FFF2-40B4-BE49-F238E27FC236}">
                      <a16:creationId xmlns:a16="http://schemas.microsoft.com/office/drawing/2014/main" id="{B408E130-7EAD-4902-8D7F-CBFB262B6E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4336" y="3823716"/>
                  <a:ext cx="720000" cy="720000"/>
                </a:xfrm>
                <a:custGeom>
                  <a:avLst/>
                  <a:gdLst>
                    <a:gd name="T0" fmla="*/ 886781 w 643254"/>
                    <a:gd name="T1" fmla="*/ 0 h 652779"/>
                    <a:gd name="T2" fmla="*/ 755768 w 643254"/>
                    <a:gd name="T3" fmla="*/ 8544 h 652779"/>
                    <a:gd name="T4" fmla="*/ 630717 w 643254"/>
                    <a:gd name="T5" fmla="*/ 33367 h 652779"/>
                    <a:gd name="T6" fmla="*/ 512994 w 643254"/>
                    <a:gd name="T7" fmla="*/ 73244 h 652779"/>
                    <a:gd name="T8" fmla="*/ 403980 w 643254"/>
                    <a:gd name="T9" fmla="*/ 126964 h 652779"/>
                    <a:gd name="T10" fmla="*/ 305042 w 643254"/>
                    <a:gd name="T11" fmla="*/ 193297 h 652779"/>
                    <a:gd name="T12" fmla="*/ 217554 w 643254"/>
                    <a:gd name="T13" fmla="*/ 271028 h 652779"/>
                    <a:gd name="T14" fmla="*/ 142900 w 643254"/>
                    <a:gd name="T15" fmla="*/ 358934 h 652779"/>
                    <a:gd name="T16" fmla="*/ 82439 w 643254"/>
                    <a:gd name="T17" fmla="*/ 455801 h 652779"/>
                    <a:gd name="T18" fmla="*/ 37557 w 643254"/>
                    <a:gd name="T19" fmla="*/ 560406 h 652779"/>
                    <a:gd name="T20" fmla="*/ 9616 w 643254"/>
                    <a:gd name="T21" fmla="*/ 671524 h 652779"/>
                    <a:gd name="T22" fmla="*/ 0 w 643254"/>
                    <a:gd name="T23" fmla="*/ 787942 h 652779"/>
                    <a:gd name="T24" fmla="*/ 9616 w 643254"/>
                    <a:gd name="T25" fmla="*/ 904362 h 652779"/>
                    <a:gd name="T26" fmla="*/ 37557 w 643254"/>
                    <a:gd name="T27" fmla="*/ 1015481 h 652779"/>
                    <a:gd name="T28" fmla="*/ 82439 w 643254"/>
                    <a:gd name="T29" fmla="*/ 1120087 h 652779"/>
                    <a:gd name="T30" fmla="*/ 142900 w 643254"/>
                    <a:gd name="T31" fmla="*/ 1216952 h 652779"/>
                    <a:gd name="T32" fmla="*/ 217554 w 643254"/>
                    <a:gd name="T33" fmla="*/ 1304861 h 652779"/>
                    <a:gd name="T34" fmla="*/ 305042 w 643254"/>
                    <a:gd name="T35" fmla="*/ 1382590 h 652779"/>
                    <a:gd name="T36" fmla="*/ 403980 w 643254"/>
                    <a:gd name="T37" fmla="*/ 1448922 h 652779"/>
                    <a:gd name="T38" fmla="*/ 512994 w 643254"/>
                    <a:gd name="T39" fmla="*/ 1502642 h 652779"/>
                    <a:gd name="T40" fmla="*/ 630717 w 643254"/>
                    <a:gd name="T41" fmla="*/ 1542518 h 652779"/>
                    <a:gd name="T42" fmla="*/ 755768 w 643254"/>
                    <a:gd name="T43" fmla="*/ 1567345 h 652779"/>
                    <a:gd name="T44" fmla="*/ 886781 w 643254"/>
                    <a:gd name="T45" fmla="*/ 1575883 h 652779"/>
                    <a:gd name="T46" fmla="*/ 1017792 w 643254"/>
                    <a:gd name="T47" fmla="*/ 1567345 h 652779"/>
                    <a:gd name="T48" fmla="*/ 1142849 w 643254"/>
                    <a:gd name="T49" fmla="*/ 1542518 h 652779"/>
                    <a:gd name="T50" fmla="*/ 1260571 w 643254"/>
                    <a:gd name="T51" fmla="*/ 1502642 h 652779"/>
                    <a:gd name="T52" fmla="*/ 1369587 w 643254"/>
                    <a:gd name="T53" fmla="*/ 1448922 h 652779"/>
                    <a:gd name="T54" fmla="*/ 1468521 w 643254"/>
                    <a:gd name="T55" fmla="*/ 1382590 h 652779"/>
                    <a:gd name="T56" fmla="*/ 1556007 w 643254"/>
                    <a:gd name="T57" fmla="*/ 1304861 h 652779"/>
                    <a:gd name="T58" fmla="*/ 1630661 w 643254"/>
                    <a:gd name="T59" fmla="*/ 1216952 h 652779"/>
                    <a:gd name="T60" fmla="*/ 1691121 w 643254"/>
                    <a:gd name="T61" fmla="*/ 1120087 h 652779"/>
                    <a:gd name="T62" fmla="*/ 1736008 w 643254"/>
                    <a:gd name="T63" fmla="*/ 1015481 h 652779"/>
                    <a:gd name="T64" fmla="*/ 1763949 w 643254"/>
                    <a:gd name="T65" fmla="*/ 904362 h 652779"/>
                    <a:gd name="T66" fmla="*/ 1773563 w 643254"/>
                    <a:gd name="T67" fmla="*/ 787942 h 652779"/>
                    <a:gd name="T68" fmla="*/ 1763949 w 643254"/>
                    <a:gd name="T69" fmla="*/ 671524 h 652779"/>
                    <a:gd name="T70" fmla="*/ 1736008 w 643254"/>
                    <a:gd name="T71" fmla="*/ 560406 h 652779"/>
                    <a:gd name="T72" fmla="*/ 1691121 w 643254"/>
                    <a:gd name="T73" fmla="*/ 455801 h 652779"/>
                    <a:gd name="T74" fmla="*/ 1630661 w 643254"/>
                    <a:gd name="T75" fmla="*/ 358934 h 652779"/>
                    <a:gd name="T76" fmla="*/ 1556007 w 643254"/>
                    <a:gd name="T77" fmla="*/ 271028 h 652779"/>
                    <a:gd name="T78" fmla="*/ 1468521 w 643254"/>
                    <a:gd name="T79" fmla="*/ 193297 h 652779"/>
                    <a:gd name="T80" fmla="*/ 1369587 w 643254"/>
                    <a:gd name="T81" fmla="*/ 126964 h 652779"/>
                    <a:gd name="T82" fmla="*/ 1260571 w 643254"/>
                    <a:gd name="T83" fmla="*/ 73244 h 652779"/>
                    <a:gd name="T84" fmla="*/ 1142849 w 643254"/>
                    <a:gd name="T85" fmla="*/ 33367 h 652779"/>
                    <a:gd name="T86" fmla="*/ 1017792 w 643254"/>
                    <a:gd name="T87" fmla="*/ 8544 h 652779"/>
                    <a:gd name="T88" fmla="*/ 886781 w 643254"/>
                    <a:gd name="T89" fmla="*/ 0 h 65277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643254"/>
                    <a:gd name="T136" fmla="*/ 0 h 652779"/>
                    <a:gd name="T137" fmla="*/ 643254 w 643254"/>
                    <a:gd name="T138" fmla="*/ 652779 h 65277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643254" h="652779">
                      <a:moveTo>
                        <a:pt x="321563" y="0"/>
                      </a:moveTo>
                      <a:lnTo>
                        <a:pt x="274056" y="3536"/>
                      </a:lnTo>
                      <a:lnTo>
                        <a:pt x="228709" y="13811"/>
                      </a:lnTo>
                      <a:lnTo>
                        <a:pt x="186021" y="30317"/>
                      </a:lnTo>
                      <a:lnTo>
                        <a:pt x="146490" y="52551"/>
                      </a:lnTo>
                      <a:lnTo>
                        <a:pt x="110614" y="80007"/>
                      </a:lnTo>
                      <a:lnTo>
                        <a:pt x="78890" y="112180"/>
                      </a:lnTo>
                      <a:lnTo>
                        <a:pt x="51818" y="148566"/>
                      </a:lnTo>
                      <a:lnTo>
                        <a:pt x="29894" y="188659"/>
                      </a:lnTo>
                      <a:lnTo>
                        <a:pt x="13618" y="231956"/>
                      </a:lnTo>
                      <a:lnTo>
                        <a:pt x="3487" y="277949"/>
                      </a:lnTo>
                      <a:lnTo>
                        <a:pt x="0" y="326135"/>
                      </a:lnTo>
                      <a:lnTo>
                        <a:pt x="3487" y="374322"/>
                      </a:lnTo>
                      <a:lnTo>
                        <a:pt x="13618" y="420315"/>
                      </a:lnTo>
                      <a:lnTo>
                        <a:pt x="29894" y="463612"/>
                      </a:lnTo>
                      <a:lnTo>
                        <a:pt x="51818" y="503705"/>
                      </a:lnTo>
                      <a:lnTo>
                        <a:pt x="78890" y="540091"/>
                      </a:lnTo>
                      <a:lnTo>
                        <a:pt x="110614" y="572264"/>
                      </a:lnTo>
                      <a:lnTo>
                        <a:pt x="146490" y="599720"/>
                      </a:lnTo>
                      <a:lnTo>
                        <a:pt x="186021" y="621954"/>
                      </a:lnTo>
                      <a:lnTo>
                        <a:pt x="228709" y="638460"/>
                      </a:lnTo>
                      <a:lnTo>
                        <a:pt x="274056" y="648735"/>
                      </a:lnTo>
                      <a:lnTo>
                        <a:pt x="321563" y="652271"/>
                      </a:lnTo>
                      <a:lnTo>
                        <a:pt x="369071" y="648735"/>
                      </a:lnTo>
                      <a:lnTo>
                        <a:pt x="414418" y="638460"/>
                      </a:lnTo>
                      <a:lnTo>
                        <a:pt x="457106" y="621954"/>
                      </a:lnTo>
                      <a:lnTo>
                        <a:pt x="496637" y="599720"/>
                      </a:lnTo>
                      <a:lnTo>
                        <a:pt x="532513" y="572264"/>
                      </a:lnTo>
                      <a:lnTo>
                        <a:pt x="564237" y="540091"/>
                      </a:lnTo>
                      <a:lnTo>
                        <a:pt x="591309" y="503705"/>
                      </a:lnTo>
                      <a:lnTo>
                        <a:pt x="613233" y="463612"/>
                      </a:lnTo>
                      <a:lnTo>
                        <a:pt x="629509" y="420315"/>
                      </a:lnTo>
                      <a:lnTo>
                        <a:pt x="639640" y="374322"/>
                      </a:lnTo>
                      <a:lnTo>
                        <a:pt x="643127" y="326135"/>
                      </a:lnTo>
                      <a:lnTo>
                        <a:pt x="639640" y="277949"/>
                      </a:lnTo>
                      <a:lnTo>
                        <a:pt x="629509" y="231956"/>
                      </a:lnTo>
                      <a:lnTo>
                        <a:pt x="613233" y="188659"/>
                      </a:lnTo>
                      <a:lnTo>
                        <a:pt x="591309" y="148566"/>
                      </a:lnTo>
                      <a:lnTo>
                        <a:pt x="564237" y="112180"/>
                      </a:lnTo>
                      <a:lnTo>
                        <a:pt x="532513" y="80007"/>
                      </a:lnTo>
                      <a:lnTo>
                        <a:pt x="496637" y="52551"/>
                      </a:lnTo>
                      <a:lnTo>
                        <a:pt x="457106" y="30317"/>
                      </a:lnTo>
                      <a:lnTo>
                        <a:pt x="414418" y="13811"/>
                      </a:lnTo>
                      <a:lnTo>
                        <a:pt x="369071" y="3536"/>
                      </a:lnTo>
                      <a:lnTo>
                        <a:pt x="32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14420" name="object 77">
                  <a:extLst>
                    <a:ext uri="{FF2B5EF4-FFF2-40B4-BE49-F238E27FC236}">
                      <a16:creationId xmlns:a16="http://schemas.microsoft.com/office/drawing/2014/main" id="{74A142D6-9C1C-473B-A534-C68B17DE3C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3517" y="3769169"/>
                  <a:ext cx="720000" cy="720000"/>
                </a:xfrm>
                <a:custGeom>
                  <a:avLst/>
                  <a:gdLst>
                    <a:gd name="T0" fmla="*/ 886783 w 643254"/>
                    <a:gd name="T1" fmla="*/ 0 h 652779"/>
                    <a:gd name="T2" fmla="*/ 755768 w 643254"/>
                    <a:gd name="T3" fmla="*/ 8544 h 652779"/>
                    <a:gd name="T4" fmla="*/ 630717 w 643254"/>
                    <a:gd name="T5" fmla="*/ 33367 h 652779"/>
                    <a:gd name="T6" fmla="*/ 512994 w 643254"/>
                    <a:gd name="T7" fmla="*/ 73244 h 652779"/>
                    <a:gd name="T8" fmla="*/ 403980 w 643254"/>
                    <a:gd name="T9" fmla="*/ 126964 h 652779"/>
                    <a:gd name="T10" fmla="*/ 305042 w 643254"/>
                    <a:gd name="T11" fmla="*/ 193297 h 652779"/>
                    <a:gd name="T12" fmla="*/ 217554 w 643254"/>
                    <a:gd name="T13" fmla="*/ 271028 h 652779"/>
                    <a:gd name="T14" fmla="*/ 142900 w 643254"/>
                    <a:gd name="T15" fmla="*/ 358934 h 652779"/>
                    <a:gd name="T16" fmla="*/ 82439 w 643254"/>
                    <a:gd name="T17" fmla="*/ 455801 h 652779"/>
                    <a:gd name="T18" fmla="*/ 37557 w 643254"/>
                    <a:gd name="T19" fmla="*/ 560406 h 652779"/>
                    <a:gd name="T20" fmla="*/ 9616 w 643254"/>
                    <a:gd name="T21" fmla="*/ 671524 h 652779"/>
                    <a:gd name="T22" fmla="*/ 0 w 643254"/>
                    <a:gd name="T23" fmla="*/ 787942 h 652779"/>
                    <a:gd name="T24" fmla="*/ 9616 w 643254"/>
                    <a:gd name="T25" fmla="*/ 904362 h 652779"/>
                    <a:gd name="T26" fmla="*/ 37557 w 643254"/>
                    <a:gd name="T27" fmla="*/ 1015481 h 652779"/>
                    <a:gd name="T28" fmla="*/ 82439 w 643254"/>
                    <a:gd name="T29" fmla="*/ 1120087 h 652779"/>
                    <a:gd name="T30" fmla="*/ 142900 w 643254"/>
                    <a:gd name="T31" fmla="*/ 1216952 h 652779"/>
                    <a:gd name="T32" fmla="*/ 217554 w 643254"/>
                    <a:gd name="T33" fmla="*/ 1304861 h 652779"/>
                    <a:gd name="T34" fmla="*/ 305042 w 643254"/>
                    <a:gd name="T35" fmla="*/ 1382590 h 652779"/>
                    <a:gd name="T36" fmla="*/ 403980 w 643254"/>
                    <a:gd name="T37" fmla="*/ 1448922 h 652779"/>
                    <a:gd name="T38" fmla="*/ 512994 w 643254"/>
                    <a:gd name="T39" fmla="*/ 1502642 h 652779"/>
                    <a:gd name="T40" fmla="*/ 630717 w 643254"/>
                    <a:gd name="T41" fmla="*/ 1542518 h 652779"/>
                    <a:gd name="T42" fmla="*/ 755768 w 643254"/>
                    <a:gd name="T43" fmla="*/ 1567345 h 652779"/>
                    <a:gd name="T44" fmla="*/ 886783 w 643254"/>
                    <a:gd name="T45" fmla="*/ 1575883 h 652779"/>
                    <a:gd name="T46" fmla="*/ 1017792 w 643254"/>
                    <a:gd name="T47" fmla="*/ 1567345 h 652779"/>
                    <a:gd name="T48" fmla="*/ 1142849 w 643254"/>
                    <a:gd name="T49" fmla="*/ 1542518 h 652779"/>
                    <a:gd name="T50" fmla="*/ 1260571 w 643254"/>
                    <a:gd name="T51" fmla="*/ 1502642 h 652779"/>
                    <a:gd name="T52" fmla="*/ 1369587 w 643254"/>
                    <a:gd name="T53" fmla="*/ 1448922 h 652779"/>
                    <a:gd name="T54" fmla="*/ 1468521 w 643254"/>
                    <a:gd name="T55" fmla="*/ 1382590 h 652779"/>
                    <a:gd name="T56" fmla="*/ 1556007 w 643254"/>
                    <a:gd name="T57" fmla="*/ 1304861 h 652779"/>
                    <a:gd name="T58" fmla="*/ 1630661 w 643254"/>
                    <a:gd name="T59" fmla="*/ 1216952 h 652779"/>
                    <a:gd name="T60" fmla="*/ 1691121 w 643254"/>
                    <a:gd name="T61" fmla="*/ 1120087 h 652779"/>
                    <a:gd name="T62" fmla="*/ 1736008 w 643254"/>
                    <a:gd name="T63" fmla="*/ 1015481 h 652779"/>
                    <a:gd name="T64" fmla="*/ 1763949 w 643254"/>
                    <a:gd name="T65" fmla="*/ 904362 h 652779"/>
                    <a:gd name="T66" fmla="*/ 1773563 w 643254"/>
                    <a:gd name="T67" fmla="*/ 787942 h 652779"/>
                    <a:gd name="T68" fmla="*/ 1763949 w 643254"/>
                    <a:gd name="T69" fmla="*/ 671524 h 652779"/>
                    <a:gd name="T70" fmla="*/ 1736008 w 643254"/>
                    <a:gd name="T71" fmla="*/ 560406 h 652779"/>
                    <a:gd name="T72" fmla="*/ 1691121 w 643254"/>
                    <a:gd name="T73" fmla="*/ 455801 h 652779"/>
                    <a:gd name="T74" fmla="*/ 1630661 w 643254"/>
                    <a:gd name="T75" fmla="*/ 358934 h 652779"/>
                    <a:gd name="T76" fmla="*/ 1556007 w 643254"/>
                    <a:gd name="T77" fmla="*/ 271028 h 652779"/>
                    <a:gd name="T78" fmla="*/ 1468521 w 643254"/>
                    <a:gd name="T79" fmla="*/ 193297 h 652779"/>
                    <a:gd name="T80" fmla="*/ 1369587 w 643254"/>
                    <a:gd name="T81" fmla="*/ 126964 h 652779"/>
                    <a:gd name="T82" fmla="*/ 1260571 w 643254"/>
                    <a:gd name="T83" fmla="*/ 73244 h 652779"/>
                    <a:gd name="T84" fmla="*/ 1142849 w 643254"/>
                    <a:gd name="T85" fmla="*/ 33367 h 652779"/>
                    <a:gd name="T86" fmla="*/ 1017792 w 643254"/>
                    <a:gd name="T87" fmla="*/ 8544 h 652779"/>
                    <a:gd name="T88" fmla="*/ 886783 w 643254"/>
                    <a:gd name="T89" fmla="*/ 0 h 65277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643254"/>
                    <a:gd name="T136" fmla="*/ 0 h 652779"/>
                    <a:gd name="T137" fmla="*/ 643254 w 643254"/>
                    <a:gd name="T138" fmla="*/ 652779 h 65277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643254" h="652779">
                      <a:moveTo>
                        <a:pt x="321564" y="0"/>
                      </a:moveTo>
                      <a:lnTo>
                        <a:pt x="274056" y="3536"/>
                      </a:lnTo>
                      <a:lnTo>
                        <a:pt x="228709" y="13811"/>
                      </a:lnTo>
                      <a:lnTo>
                        <a:pt x="186021" y="30317"/>
                      </a:lnTo>
                      <a:lnTo>
                        <a:pt x="146490" y="52551"/>
                      </a:lnTo>
                      <a:lnTo>
                        <a:pt x="110614" y="80007"/>
                      </a:lnTo>
                      <a:lnTo>
                        <a:pt x="78890" y="112180"/>
                      </a:lnTo>
                      <a:lnTo>
                        <a:pt x="51818" y="148566"/>
                      </a:lnTo>
                      <a:lnTo>
                        <a:pt x="29894" y="188659"/>
                      </a:lnTo>
                      <a:lnTo>
                        <a:pt x="13618" y="231956"/>
                      </a:lnTo>
                      <a:lnTo>
                        <a:pt x="3487" y="277949"/>
                      </a:lnTo>
                      <a:lnTo>
                        <a:pt x="0" y="326135"/>
                      </a:lnTo>
                      <a:lnTo>
                        <a:pt x="3487" y="374322"/>
                      </a:lnTo>
                      <a:lnTo>
                        <a:pt x="13618" y="420315"/>
                      </a:lnTo>
                      <a:lnTo>
                        <a:pt x="29894" y="463612"/>
                      </a:lnTo>
                      <a:lnTo>
                        <a:pt x="51818" y="503705"/>
                      </a:lnTo>
                      <a:lnTo>
                        <a:pt x="78890" y="540091"/>
                      </a:lnTo>
                      <a:lnTo>
                        <a:pt x="110614" y="572264"/>
                      </a:lnTo>
                      <a:lnTo>
                        <a:pt x="146490" y="599720"/>
                      </a:lnTo>
                      <a:lnTo>
                        <a:pt x="186021" y="621954"/>
                      </a:lnTo>
                      <a:lnTo>
                        <a:pt x="228709" y="638460"/>
                      </a:lnTo>
                      <a:lnTo>
                        <a:pt x="274056" y="648735"/>
                      </a:lnTo>
                      <a:lnTo>
                        <a:pt x="321564" y="652271"/>
                      </a:lnTo>
                      <a:lnTo>
                        <a:pt x="369071" y="648735"/>
                      </a:lnTo>
                      <a:lnTo>
                        <a:pt x="414418" y="638460"/>
                      </a:lnTo>
                      <a:lnTo>
                        <a:pt x="457106" y="621954"/>
                      </a:lnTo>
                      <a:lnTo>
                        <a:pt x="496637" y="599720"/>
                      </a:lnTo>
                      <a:lnTo>
                        <a:pt x="532513" y="572264"/>
                      </a:lnTo>
                      <a:lnTo>
                        <a:pt x="564237" y="540091"/>
                      </a:lnTo>
                      <a:lnTo>
                        <a:pt x="591309" y="503705"/>
                      </a:lnTo>
                      <a:lnTo>
                        <a:pt x="613233" y="463612"/>
                      </a:lnTo>
                      <a:lnTo>
                        <a:pt x="629509" y="420315"/>
                      </a:lnTo>
                      <a:lnTo>
                        <a:pt x="639640" y="374322"/>
                      </a:lnTo>
                      <a:lnTo>
                        <a:pt x="643127" y="326135"/>
                      </a:lnTo>
                      <a:lnTo>
                        <a:pt x="639640" y="277949"/>
                      </a:lnTo>
                      <a:lnTo>
                        <a:pt x="629509" y="231956"/>
                      </a:lnTo>
                      <a:lnTo>
                        <a:pt x="613233" y="188659"/>
                      </a:lnTo>
                      <a:lnTo>
                        <a:pt x="591309" y="148566"/>
                      </a:lnTo>
                      <a:lnTo>
                        <a:pt x="564237" y="112180"/>
                      </a:lnTo>
                      <a:lnTo>
                        <a:pt x="532513" y="80007"/>
                      </a:lnTo>
                      <a:lnTo>
                        <a:pt x="496637" y="52551"/>
                      </a:lnTo>
                      <a:lnTo>
                        <a:pt x="457106" y="30317"/>
                      </a:lnTo>
                      <a:lnTo>
                        <a:pt x="414418" y="13811"/>
                      </a:lnTo>
                      <a:lnTo>
                        <a:pt x="369071" y="3536"/>
                      </a:lnTo>
                      <a:lnTo>
                        <a:pt x="32156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14421" name="object 79">
                  <a:extLst>
                    <a:ext uri="{FF2B5EF4-FFF2-40B4-BE49-F238E27FC236}">
                      <a16:creationId xmlns:a16="http://schemas.microsoft.com/office/drawing/2014/main" id="{C23FFD87-E7D8-4EFF-ADC7-27BEC9E63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49587" y="2546604"/>
                  <a:ext cx="720000" cy="720000"/>
                </a:xfrm>
                <a:custGeom>
                  <a:avLst/>
                  <a:gdLst>
                    <a:gd name="T0" fmla="*/ 852365 w 646429"/>
                    <a:gd name="T1" fmla="*/ 0 h 652780"/>
                    <a:gd name="T2" fmla="*/ 726408 w 646429"/>
                    <a:gd name="T3" fmla="*/ 8544 h 652780"/>
                    <a:gd name="T4" fmla="*/ 606190 w 646429"/>
                    <a:gd name="T5" fmla="*/ 33367 h 652780"/>
                    <a:gd name="T6" fmla="*/ 493027 w 646429"/>
                    <a:gd name="T7" fmla="*/ 73244 h 652780"/>
                    <a:gd name="T8" fmla="*/ 388243 w 646429"/>
                    <a:gd name="T9" fmla="*/ 126961 h 652780"/>
                    <a:gd name="T10" fmla="*/ 293154 w 646429"/>
                    <a:gd name="T11" fmla="*/ 193294 h 652780"/>
                    <a:gd name="T12" fmla="*/ 209070 w 646429"/>
                    <a:gd name="T13" fmla="*/ 271023 h 652780"/>
                    <a:gd name="T14" fmla="*/ 137321 w 646429"/>
                    <a:gd name="T15" fmla="*/ 358932 h 652780"/>
                    <a:gd name="T16" fmla="*/ 79221 w 646429"/>
                    <a:gd name="T17" fmla="*/ 455794 h 652780"/>
                    <a:gd name="T18" fmla="*/ 36087 w 646429"/>
                    <a:gd name="T19" fmla="*/ 560397 h 652780"/>
                    <a:gd name="T20" fmla="*/ 9244 w 646429"/>
                    <a:gd name="T21" fmla="*/ 671515 h 652780"/>
                    <a:gd name="T22" fmla="*/ 0 w 646429"/>
                    <a:gd name="T23" fmla="*/ 787936 h 652780"/>
                    <a:gd name="T24" fmla="*/ 9244 w 646429"/>
                    <a:gd name="T25" fmla="*/ 904349 h 652780"/>
                    <a:gd name="T26" fmla="*/ 36087 w 646429"/>
                    <a:gd name="T27" fmla="*/ 1015467 h 652780"/>
                    <a:gd name="T28" fmla="*/ 79221 w 646429"/>
                    <a:gd name="T29" fmla="*/ 1120070 h 652780"/>
                    <a:gd name="T30" fmla="*/ 137321 w 646429"/>
                    <a:gd name="T31" fmla="*/ 1216932 h 652780"/>
                    <a:gd name="T32" fmla="*/ 209070 w 646429"/>
                    <a:gd name="T33" fmla="*/ 1304844 h 652780"/>
                    <a:gd name="T34" fmla="*/ 293154 w 646429"/>
                    <a:gd name="T35" fmla="*/ 1382569 h 652780"/>
                    <a:gd name="T36" fmla="*/ 388243 w 646429"/>
                    <a:gd name="T37" fmla="*/ 1448902 h 652780"/>
                    <a:gd name="T38" fmla="*/ 493027 w 646429"/>
                    <a:gd name="T39" fmla="*/ 1502620 h 652780"/>
                    <a:gd name="T40" fmla="*/ 606190 w 646429"/>
                    <a:gd name="T41" fmla="*/ 1542496 h 652780"/>
                    <a:gd name="T42" fmla="*/ 726408 w 646429"/>
                    <a:gd name="T43" fmla="*/ 1567321 h 652780"/>
                    <a:gd name="T44" fmla="*/ 852365 w 646429"/>
                    <a:gd name="T45" fmla="*/ 1575868 h 652780"/>
                    <a:gd name="T46" fmla="*/ 978319 w 646429"/>
                    <a:gd name="T47" fmla="*/ 1567321 h 652780"/>
                    <a:gd name="T48" fmla="*/ 1098538 w 646429"/>
                    <a:gd name="T49" fmla="*/ 1542496 h 652780"/>
                    <a:gd name="T50" fmla="*/ 1211698 w 646429"/>
                    <a:gd name="T51" fmla="*/ 1502620 h 652780"/>
                    <a:gd name="T52" fmla="*/ 1316483 w 646429"/>
                    <a:gd name="T53" fmla="*/ 1448902 h 652780"/>
                    <a:gd name="T54" fmla="*/ 1411573 w 646429"/>
                    <a:gd name="T55" fmla="*/ 1382569 h 652780"/>
                    <a:gd name="T56" fmla="*/ 1495656 w 646429"/>
                    <a:gd name="T57" fmla="*/ 1304844 h 652780"/>
                    <a:gd name="T58" fmla="*/ 1567407 w 646429"/>
                    <a:gd name="T59" fmla="*/ 1216932 h 652780"/>
                    <a:gd name="T60" fmla="*/ 1625512 w 646429"/>
                    <a:gd name="T61" fmla="*/ 1120070 h 652780"/>
                    <a:gd name="T62" fmla="*/ 1668639 w 646429"/>
                    <a:gd name="T63" fmla="*/ 1015467 h 652780"/>
                    <a:gd name="T64" fmla="*/ 1695486 w 646429"/>
                    <a:gd name="T65" fmla="*/ 904349 h 652780"/>
                    <a:gd name="T66" fmla="*/ 1704729 w 646429"/>
                    <a:gd name="T67" fmla="*/ 787936 h 652780"/>
                    <a:gd name="T68" fmla="*/ 1695486 w 646429"/>
                    <a:gd name="T69" fmla="*/ 671515 h 652780"/>
                    <a:gd name="T70" fmla="*/ 1668639 w 646429"/>
                    <a:gd name="T71" fmla="*/ 560397 h 652780"/>
                    <a:gd name="T72" fmla="*/ 1625512 w 646429"/>
                    <a:gd name="T73" fmla="*/ 455794 h 652780"/>
                    <a:gd name="T74" fmla="*/ 1567407 w 646429"/>
                    <a:gd name="T75" fmla="*/ 358932 h 652780"/>
                    <a:gd name="T76" fmla="*/ 1495656 w 646429"/>
                    <a:gd name="T77" fmla="*/ 271023 h 652780"/>
                    <a:gd name="T78" fmla="*/ 1411573 w 646429"/>
                    <a:gd name="T79" fmla="*/ 193294 h 652780"/>
                    <a:gd name="T80" fmla="*/ 1316483 w 646429"/>
                    <a:gd name="T81" fmla="*/ 126961 h 652780"/>
                    <a:gd name="T82" fmla="*/ 1211698 w 646429"/>
                    <a:gd name="T83" fmla="*/ 73244 h 652780"/>
                    <a:gd name="T84" fmla="*/ 1098538 w 646429"/>
                    <a:gd name="T85" fmla="*/ 33367 h 652780"/>
                    <a:gd name="T86" fmla="*/ 978319 w 646429"/>
                    <a:gd name="T87" fmla="*/ 8544 h 652780"/>
                    <a:gd name="T88" fmla="*/ 852365 w 646429"/>
                    <a:gd name="T89" fmla="*/ 0 h 65278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646429"/>
                    <a:gd name="T136" fmla="*/ 0 h 652780"/>
                    <a:gd name="T137" fmla="*/ 646429 w 646429"/>
                    <a:gd name="T138" fmla="*/ 652780 h 65278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646429" h="652780">
                      <a:moveTo>
                        <a:pt x="323088" y="0"/>
                      </a:moveTo>
                      <a:lnTo>
                        <a:pt x="275344" y="3536"/>
                      </a:lnTo>
                      <a:lnTo>
                        <a:pt x="229776" y="13811"/>
                      </a:lnTo>
                      <a:lnTo>
                        <a:pt x="186882" y="30317"/>
                      </a:lnTo>
                      <a:lnTo>
                        <a:pt x="147163" y="52551"/>
                      </a:lnTo>
                      <a:lnTo>
                        <a:pt x="111119" y="80007"/>
                      </a:lnTo>
                      <a:lnTo>
                        <a:pt x="79248" y="112180"/>
                      </a:lnTo>
                      <a:lnTo>
                        <a:pt x="52051" y="148566"/>
                      </a:lnTo>
                      <a:lnTo>
                        <a:pt x="30028" y="188659"/>
                      </a:lnTo>
                      <a:lnTo>
                        <a:pt x="13679" y="231956"/>
                      </a:lnTo>
                      <a:lnTo>
                        <a:pt x="3503" y="277949"/>
                      </a:lnTo>
                      <a:lnTo>
                        <a:pt x="0" y="326136"/>
                      </a:lnTo>
                      <a:lnTo>
                        <a:pt x="3503" y="374322"/>
                      </a:lnTo>
                      <a:lnTo>
                        <a:pt x="13679" y="420315"/>
                      </a:lnTo>
                      <a:lnTo>
                        <a:pt x="30028" y="463612"/>
                      </a:lnTo>
                      <a:lnTo>
                        <a:pt x="52051" y="503705"/>
                      </a:lnTo>
                      <a:lnTo>
                        <a:pt x="79248" y="540091"/>
                      </a:lnTo>
                      <a:lnTo>
                        <a:pt x="111119" y="572264"/>
                      </a:lnTo>
                      <a:lnTo>
                        <a:pt x="147163" y="599720"/>
                      </a:lnTo>
                      <a:lnTo>
                        <a:pt x="186882" y="621954"/>
                      </a:lnTo>
                      <a:lnTo>
                        <a:pt x="229776" y="638460"/>
                      </a:lnTo>
                      <a:lnTo>
                        <a:pt x="275344" y="648735"/>
                      </a:lnTo>
                      <a:lnTo>
                        <a:pt x="323088" y="652272"/>
                      </a:lnTo>
                      <a:lnTo>
                        <a:pt x="370831" y="648735"/>
                      </a:lnTo>
                      <a:lnTo>
                        <a:pt x="416399" y="638460"/>
                      </a:lnTo>
                      <a:lnTo>
                        <a:pt x="459293" y="621954"/>
                      </a:lnTo>
                      <a:lnTo>
                        <a:pt x="499012" y="599720"/>
                      </a:lnTo>
                      <a:lnTo>
                        <a:pt x="535056" y="572264"/>
                      </a:lnTo>
                      <a:lnTo>
                        <a:pt x="566927" y="540091"/>
                      </a:lnTo>
                      <a:lnTo>
                        <a:pt x="594124" y="503705"/>
                      </a:lnTo>
                      <a:lnTo>
                        <a:pt x="616147" y="463612"/>
                      </a:lnTo>
                      <a:lnTo>
                        <a:pt x="632496" y="420315"/>
                      </a:lnTo>
                      <a:lnTo>
                        <a:pt x="642672" y="374322"/>
                      </a:lnTo>
                      <a:lnTo>
                        <a:pt x="646176" y="326136"/>
                      </a:lnTo>
                      <a:lnTo>
                        <a:pt x="642672" y="277949"/>
                      </a:lnTo>
                      <a:lnTo>
                        <a:pt x="632496" y="231956"/>
                      </a:lnTo>
                      <a:lnTo>
                        <a:pt x="616147" y="188659"/>
                      </a:lnTo>
                      <a:lnTo>
                        <a:pt x="594124" y="148566"/>
                      </a:lnTo>
                      <a:lnTo>
                        <a:pt x="566927" y="112180"/>
                      </a:lnTo>
                      <a:lnTo>
                        <a:pt x="535056" y="80007"/>
                      </a:lnTo>
                      <a:lnTo>
                        <a:pt x="499012" y="52551"/>
                      </a:lnTo>
                      <a:lnTo>
                        <a:pt x="459293" y="30317"/>
                      </a:lnTo>
                      <a:lnTo>
                        <a:pt x="416399" y="13811"/>
                      </a:lnTo>
                      <a:lnTo>
                        <a:pt x="370831" y="3536"/>
                      </a:lnTo>
                      <a:lnTo>
                        <a:pt x="3230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14422" name="object 81">
                  <a:extLst>
                    <a:ext uri="{FF2B5EF4-FFF2-40B4-BE49-F238E27FC236}">
                      <a16:creationId xmlns:a16="http://schemas.microsoft.com/office/drawing/2014/main" id="{FEE7E49E-04BB-4928-8576-666B2F302E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49587" y="4866132"/>
                  <a:ext cx="720000" cy="720000"/>
                </a:xfrm>
                <a:custGeom>
                  <a:avLst/>
                  <a:gdLst>
                    <a:gd name="T0" fmla="*/ 852365 w 646429"/>
                    <a:gd name="T1" fmla="*/ 0 h 652779"/>
                    <a:gd name="T2" fmla="*/ 726408 w 646429"/>
                    <a:gd name="T3" fmla="*/ 8544 h 652779"/>
                    <a:gd name="T4" fmla="*/ 606190 w 646429"/>
                    <a:gd name="T5" fmla="*/ 33367 h 652779"/>
                    <a:gd name="T6" fmla="*/ 493027 w 646429"/>
                    <a:gd name="T7" fmla="*/ 73244 h 652779"/>
                    <a:gd name="T8" fmla="*/ 388243 w 646429"/>
                    <a:gd name="T9" fmla="*/ 126964 h 652779"/>
                    <a:gd name="T10" fmla="*/ 293154 w 646429"/>
                    <a:gd name="T11" fmla="*/ 193297 h 652779"/>
                    <a:gd name="T12" fmla="*/ 209070 w 646429"/>
                    <a:gd name="T13" fmla="*/ 271028 h 652779"/>
                    <a:gd name="T14" fmla="*/ 137321 w 646429"/>
                    <a:gd name="T15" fmla="*/ 358934 h 652779"/>
                    <a:gd name="T16" fmla="*/ 79221 w 646429"/>
                    <a:gd name="T17" fmla="*/ 455801 h 652779"/>
                    <a:gd name="T18" fmla="*/ 36087 w 646429"/>
                    <a:gd name="T19" fmla="*/ 560406 h 652779"/>
                    <a:gd name="T20" fmla="*/ 9244 w 646429"/>
                    <a:gd name="T21" fmla="*/ 671524 h 652779"/>
                    <a:gd name="T22" fmla="*/ 0 w 646429"/>
                    <a:gd name="T23" fmla="*/ 787943 h 652779"/>
                    <a:gd name="T24" fmla="*/ 9244 w 646429"/>
                    <a:gd name="T25" fmla="*/ 904362 h 652779"/>
                    <a:gd name="T26" fmla="*/ 36087 w 646429"/>
                    <a:gd name="T27" fmla="*/ 1015481 h 652779"/>
                    <a:gd name="T28" fmla="*/ 79221 w 646429"/>
                    <a:gd name="T29" fmla="*/ 1120087 h 652779"/>
                    <a:gd name="T30" fmla="*/ 137321 w 646429"/>
                    <a:gd name="T31" fmla="*/ 1216952 h 652779"/>
                    <a:gd name="T32" fmla="*/ 209070 w 646429"/>
                    <a:gd name="T33" fmla="*/ 1304861 h 652779"/>
                    <a:gd name="T34" fmla="*/ 293154 w 646429"/>
                    <a:gd name="T35" fmla="*/ 1382590 h 652779"/>
                    <a:gd name="T36" fmla="*/ 388243 w 646429"/>
                    <a:gd name="T37" fmla="*/ 1448922 h 652779"/>
                    <a:gd name="T38" fmla="*/ 493027 w 646429"/>
                    <a:gd name="T39" fmla="*/ 1502642 h 652779"/>
                    <a:gd name="T40" fmla="*/ 606190 w 646429"/>
                    <a:gd name="T41" fmla="*/ 1542518 h 652779"/>
                    <a:gd name="T42" fmla="*/ 726408 w 646429"/>
                    <a:gd name="T43" fmla="*/ 1567345 h 652779"/>
                    <a:gd name="T44" fmla="*/ 852365 w 646429"/>
                    <a:gd name="T45" fmla="*/ 1575891 h 652779"/>
                    <a:gd name="T46" fmla="*/ 978319 w 646429"/>
                    <a:gd name="T47" fmla="*/ 1567345 h 652779"/>
                    <a:gd name="T48" fmla="*/ 1098538 w 646429"/>
                    <a:gd name="T49" fmla="*/ 1542518 h 652779"/>
                    <a:gd name="T50" fmla="*/ 1211698 w 646429"/>
                    <a:gd name="T51" fmla="*/ 1502642 h 652779"/>
                    <a:gd name="T52" fmla="*/ 1316483 w 646429"/>
                    <a:gd name="T53" fmla="*/ 1448922 h 652779"/>
                    <a:gd name="T54" fmla="*/ 1411573 w 646429"/>
                    <a:gd name="T55" fmla="*/ 1382590 h 652779"/>
                    <a:gd name="T56" fmla="*/ 1495656 w 646429"/>
                    <a:gd name="T57" fmla="*/ 1304861 h 652779"/>
                    <a:gd name="T58" fmla="*/ 1567407 w 646429"/>
                    <a:gd name="T59" fmla="*/ 1216952 h 652779"/>
                    <a:gd name="T60" fmla="*/ 1625512 w 646429"/>
                    <a:gd name="T61" fmla="*/ 1120087 h 652779"/>
                    <a:gd name="T62" fmla="*/ 1668639 w 646429"/>
                    <a:gd name="T63" fmla="*/ 1015481 h 652779"/>
                    <a:gd name="T64" fmla="*/ 1695486 w 646429"/>
                    <a:gd name="T65" fmla="*/ 904362 h 652779"/>
                    <a:gd name="T66" fmla="*/ 1704729 w 646429"/>
                    <a:gd name="T67" fmla="*/ 787943 h 652779"/>
                    <a:gd name="T68" fmla="*/ 1695486 w 646429"/>
                    <a:gd name="T69" fmla="*/ 671524 h 652779"/>
                    <a:gd name="T70" fmla="*/ 1668639 w 646429"/>
                    <a:gd name="T71" fmla="*/ 560406 h 652779"/>
                    <a:gd name="T72" fmla="*/ 1625512 w 646429"/>
                    <a:gd name="T73" fmla="*/ 455801 h 652779"/>
                    <a:gd name="T74" fmla="*/ 1567407 w 646429"/>
                    <a:gd name="T75" fmla="*/ 358934 h 652779"/>
                    <a:gd name="T76" fmla="*/ 1495656 w 646429"/>
                    <a:gd name="T77" fmla="*/ 271028 h 652779"/>
                    <a:gd name="T78" fmla="*/ 1411573 w 646429"/>
                    <a:gd name="T79" fmla="*/ 193297 h 652779"/>
                    <a:gd name="T80" fmla="*/ 1316483 w 646429"/>
                    <a:gd name="T81" fmla="*/ 126964 h 652779"/>
                    <a:gd name="T82" fmla="*/ 1211698 w 646429"/>
                    <a:gd name="T83" fmla="*/ 73244 h 652779"/>
                    <a:gd name="T84" fmla="*/ 1098538 w 646429"/>
                    <a:gd name="T85" fmla="*/ 33367 h 652779"/>
                    <a:gd name="T86" fmla="*/ 978319 w 646429"/>
                    <a:gd name="T87" fmla="*/ 8544 h 652779"/>
                    <a:gd name="T88" fmla="*/ 852365 w 646429"/>
                    <a:gd name="T89" fmla="*/ 0 h 65277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646429"/>
                    <a:gd name="T136" fmla="*/ 0 h 652779"/>
                    <a:gd name="T137" fmla="*/ 646429 w 646429"/>
                    <a:gd name="T138" fmla="*/ 652779 h 65277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646429" h="652779">
                      <a:moveTo>
                        <a:pt x="323088" y="0"/>
                      </a:moveTo>
                      <a:lnTo>
                        <a:pt x="275344" y="3536"/>
                      </a:lnTo>
                      <a:lnTo>
                        <a:pt x="229776" y="13811"/>
                      </a:lnTo>
                      <a:lnTo>
                        <a:pt x="186882" y="30317"/>
                      </a:lnTo>
                      <a:lnTo>
                        <a:pt x="147163" y="52551"/>
                      </a:lnTo>
                      <a:lnTo>
                        <a:pt x="111119" y="80007"/>
                      </a:lnTo>
                      <a:lnTo>
                        <a:pt x="79248" y="112180"/>
                      </a:lnTo>
                      <a:lnTo>
                        <a:pt x="52051" y="148566"/>
                      </a:lnTo>
                      <a:lnTo>
                        <a:pt x="30028" y="188659"/>
                      </a:lnTo>
                      <a:lnTo>
                        <a:pt x="13679" y="231956"/>
                      </a:lnTo>
                      <a:lnTo>
                        <a:pt x="3503" y="277949"/>
                      </a:lnTo>
                      <a:lnTo>
                        <a:pt x="0" y="326136"/>
                      </a:lnTo>
                      <a:lnTo>
                        <a:pt x="3503" y="374322"/>
                      </a:lnTo>
                      <a:lnTo>
                        <a:pt x="13679" y="420315"/>
                      </a:lnTo>
                      <a:lnTo>
                        <a:pt x="30028" y="463612"/>
                      </a:lnTo>
                      <a:lnTo>
                        <a:pt x="52051" y="503705"/>
                      </a:lnTo>
                      <a:lnTo>
                        <a:pt x="79248" y="540091"/>
                      </a:lnTo>
                      <a:lnTo>
                        <a:pt x="111119" y="572264"/>
                      </a:lnTo>
                      <a:lnTo>
                        <a:pt x="147163" y="599720"/>
                      </a:lnTo>
                      <a:lnTo>
                        <a:pt x="186882" y="621954"/>
                      </a:lnTo>
                      <a:lnTo>
                        <a:pt x="229776" y="638460"/>
                      </a:lnTo>
                      <a:lnTo>
                        <a:pt x="275344" y="648735"/>
                      </a:lnTo>
                      <a:lnTo>
                        <a:pt x="323088" y="652272"/>
                      </a:lnTo>
                      <a:lnTo>
                        <a:pt x="370831" y="648735"/>
                      </a:lnTo>
                      <a:lnTo>
                        <a:pt x="416399" y="638460"/>
                      </a:lnTo>
                      <a:lnTo>
                        <a:pt x="459293" y="621954"/>
                      </a:lnTo>
                      <a:lnTo>
                        <a:pt x="499012" y="599720"/>
                      </a:lnTo>
                      <a:lnTo>
                        <a:pt x="535056" y="572264"/>
                      </a:lnTo>
                      <a:lnTo>
                        <a:pt x="566927" y="540091"/>
                      </a:lnTo>
                      <a:lnTo>
                        <a:pt x="594124" y="503705"/>
                      </a:lnTo>
                      <a:lnTo>
                        <a:pt x="616147" y="463612"/>
                      </a:lnTo>
                      <a:lnTo>
                        <a:pt x="632496" y="420315"/>
                      </a:lnTo>
                      <a:lnTo>
                        <a:pt x="642672" y="374322"/>
                      </a:lnTo>
                      <a:lnTo>
                        <a:pt x="646176" y="326136"/>
                      </a:lnTo>
                      <a:lnTo>
                        <a:pt x="642672" y="277949"/>
                      </a:lnTo>
                      <a:lnTo>
                        <a:pt x="632496" y="231956"/>
                      </a:lnTo>
                      <a:lnTo>
                        <a:pt x="616147" y="188659"/>
                      </a:lnTo>
                      <a:lnTo>
                        <a:pt x="594124" y="148566"/>
                      </a:lnTo>
                      <a:lnTo>
                        <a:pt x="566927" y="112180"/>
                      </a:lnTo>
                      <a:lnTo>
                        <a:pt x="535056" y="80007"/>
                      </a:lnTo>
                      <a:lnTo>
                        <a:pt x="499012" y="52551"/>
                      </a:lnTo>
                      <a:lnTo>
                        <a:pt x="459293" y="30317"/>
                      </a:lnTo>
                      <a:lnTo>
                        <a:pt x="416399" y="13811"/>
                      </a:lnTo>
                      <a:lnTo>
                        <a:pt x="370831" y="3536"/>
                      </a:lnTo>
                      <a:lnTo>
                        <a:pt x="3230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14423" name="object 85">
                  <a:extLst>
                    <a:ext uri="{FF2B5EF4-FFF2-40B4-BE49-F238E27FC236}">
                      <a16:creationId xmlns:a16="http://schemas.microsoft.com/office/drawing/2014/main" id="{AA233E28-404A-4014-B93A-9E4DAE53BF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4401" y="4561331"/>
                  <a:ext cx="720000" cy="720000"/>
                </a:xfrm>
                <a:custGeom>
                  <a:avLst/>
                  <a:gdLst>
                    <a:gd name="T0" fmla="*/ 886781 w 643254"/>
                    <a:gd name="T1" fmla="*/ 0 h 652779"/>
                    <a:gd name="T2" fmla="*/ 755768 w 643254"/>
                    <a:gd name="T3" fmla="*/ 8544 h 652779"/>
                    <a:gd name="T4" fmla="*/ 630717 w 643254"/>
                    <a:gd name="T5" fmla="*/ 33367 h 652779"/>
                    <a:gd name="T6" fmla="*/ 512994 w 643254"/>
                    <a:gd name="T7" fmla="*/ 73244 h 652779"/>
                    <a:gd name="T8" fmla="*/ 403980 w 643254"/>
                    <a:gd name="T9" fmla="*/ 126964 h 652779"/>
                    <a:gd name="T10" fmla="*/ 305042 w 643254"/>
                    <a:gd name="T11" fmla="*/ 193297 h 652779"/>
                    <a:gd name="T12" fmla="*/ 217554 w 643254"/>
                    <a:gd name="T13" fmla="*/ 271028 h 652779"/>
                    <a:gd name="T14" fmla="*/ 142900 w 643254"/>
                    <a:gd name="T15" fmla="*/ 358934 h 652779"/>
                    <a:gd name="T16" fmla="*/ 82439 w 643254"/>
                    <a:gd name="T17" fmla="*/ 455801 h 652779"/>
                    <a:gd name="T18" fmla="*/ 37557 w 643254"/>
                    <a:gd name="T19" fmla="*/ 560406 h 652779"/>
                    <a:gd name="T20" fmla="*/ 9616 w 643254"/>
                    <a:gd name="T21" fmla="*/ 671524 h 652779"/>
                    <a:gd name="T22" fmla="*/ 0 w 643254"/>
                    <a:gd name="T23" fmla="*/ 787943 h 652779"/>
                    <a:gd name="T24" fmla="*/ 9616 w 643254"/>
                    <a:gd name="T25" fmla="*/ 904362 h 652779"/>
                    <a:gd name="T26" fmla="*/ 37557 w 643254"/>
                    <a:gd name="T27" fmla="*/ 1015481 h 652779"/>
                    <a:gd name="T28" fmla="*/ 82439 w 643254"/>
                    <a:gd name="T29" fmla="*/ 1120087 h 652779"/>
                    <a:gd name="T30" fmla="*/ 142900 w 643254"/>
                    <a:gd name="T31" fmla="*/ 1216952 h 652779"/>
                    <a:gd name="T32" fmla="*/ 217554 w 643254"/>
                    <a:gd name="T33" fmla="*/ 1304861 h 652779"/>
                    <a:gd name="T34" fmla="*/ 305042 w 643254"/>
                    <a:gd name="T35" fmla="*/ 1382590 h 652779"/>
                    <a:gd name="T36" fmla="*/ 403980 w 643254"/>
                    <a:gd name="T37" fmla="*/ 1448922 h 652779"/>
                    <a:gd name="T38" fmla="*/ 512994 w 643254"/>
                    <a:gd name="T39" fmla="*/ 1502642 h 652779"/>
                    <a:gd name="T40" fmla="*/ 630717 w 643254"/>
                    <a:gd name="T41" fmla="*/ 1542518 h 652779"/>
                    <a:gd name="T42" fmla="*/ 755768 w 643254"/>
                    <a:gd name="T43" fmla="*/ 1567345 h 652779"/>
                    <a:gd name="T44" fmla="*/ 886781 w 643254"/>
                    <a:gd name="T45" fmla="*/ 1575891 h 652779"/>
                    <a:gd name="T46" fmla="*/ 1017792 w 643254"/>
                    <a:gd name="T47" fmla="*/ 1567345 h 652779"/>
                    <a:gd name="T48" fmla="*/ 1142849 w 643254"/>
                    <a:gd name="T49" fmla="*/ 1542518 h 652779"/>
                    <a:gd name="T50" fmla="*/ 1260571 w 643254"/>
                    <a:gd name="T51" fmla="*/ 1502642 h 652779"/>
                    <a:gd name="T52" fmla="*/ 1369587 w 643254"/>
                    <a:gd name="T53" fmla="*/ 1448922 h 652779"/>
                    <a:gd name="T54" fmla="*/ 1468521 w 643254"/>
                    <a:gd name="T55" fmla="*/ 1382590 h 652779"/>
                    <a:gd name="T56" fmla="*/ 1556007 w 643254"/>
                    <a:gd name="T57" fmla="*/ 1304861 h 652779"/>
                    <a:gd name="T58" fmla="*/ 1630661 w 643254"/>
                    <a:gd name="T59" fmla="*/ 1216952 h 652779"/>
                    <a:gd name="T60" fmla="*/ 1691121 w 643254"/>
                    <a:gd name="T61" fmla="*/ 1120087 h 652779"/>
                    <a:gd name="T62" fmla="*/ 1736008 w 643254"/>
                    <a:gd name="T63" fmla="*/ 1015481 h 652779"/>
                    <a:gd name="T64" fmla="*/ 1763949 w 643254"/>
                    <a:gd name="T65" fmla="*/ 904362 h 652779"/>
                    <a:gd name="T66" fmla="*/ 1773563 w 643254"/>
                    <a:gd name="T67" fmla="*/ 787943 h 652779"/>
                    <a:gd name="T68" fmla="*/ 1763949 w 643254"/>
                    <a:gd name="T69" fmla="*/ 671524 h 652779"/>
                    <a:gd name="T70" fmla="*/ 1736008 w 643254"/>
                    <a:gd name="T71" fmla="*/ 560406 h 652779"/>
                    <a:gd name="T72" fmla="*/ 1691121 w 643254"/>
                    <a:gd name="T73" fmla="*/ 455801 h 652779"/>
                    <a:gd name="T74" fmla="*/ 1630661 w 643254"/>
                    <a:gd name="T75" fmla="*/ 358934 h 652779"/>
                    <a:gd name="T76" fmla="*/ 1556007 w 643254"/>
                    <a:gd name="T77" fmla="*/ 271028 h 652779"/>
                    <a:gd name="T78" fmla="*/ 1468521 w 643254"/>
                    <a:gd name="T79" fmla="*/ 193297 h 652779"/>
                    <a:gd name="T80" fmla="*/ 1369587 w 643254"/>
                    <a:gd name="T81" fmla="*/ 126964 h 652779"/>
                    <a:gd name="T82" fmla="*/ 1260571 w 643254"/>
                    <a:gd name="T83" fmla="*/ 73244 h 652779"/>
                    <a:gd name="T84" fmla="*/ 1142849 w 643254"/>
                    <a:gd name="T85" fmla="*/ 33367 h 652779"/>
                    <a:gd name="T86" fmla="*/ 1017792 w 643254"/>
                    <a:gd name="T87" fmla="*/ 8544 h 652779"/>
                    <a:gd name="T88" fmla="*/ 886781 w 643254"/>
                    <a:gd name="T89" fmla="*/ 0 h 65277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643254"/>
                    <a:gd name="T136" fmla="*/ 0 h 652779"/>
                    <a:gd name="T137" fmla="*/ 643254 w 643254"/>
                    <a:gd name="T138" fmla="*/ 652779 h 65277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643254" h="652779">
                      <a:moveTo>
                        <a:pt x="321563" y="0"/>
                      </a:moveTo>
                      <a:lnTo>
                        <a:pt x="274056" y="3536"/>
                      </a:lnTo>
                      <a:lnTo>
                        <a:pt x="228709" y="13811"/>
                      </a:lnTo>
                      <a:lnTo>
                        <a:pt x="186021" y="30317"/>
                      </a:lnTo>
                      <a:lnTo>
                        <a:pt x="146490" y="52551"/>
                      </a:lnTo>
                      <a:lnTo>
                        <a:pt x="110614" y="80007"/>
                      </a:lnTo>
                      <a:lnTo>
                        <a:pt x="78890" y="112180"/>
                      </a:lnTo>
                      <a:lnTo>
                        <a:pt x="51818" y="148566"/>
                      </a:lnTo>
                      <a:lnTo>
                        <a:pt x="29894" y="188659"/>
                      </a:lnTo>
                      <a:lnTo>
                        <a:pt x="13618" y="231956"/>
                      </a:lnTo>
                      <a:lnTo>
                        <a:pt x="3487" y="277949"/>
                      </a:lnTo>
                      <a:lnTo>
                        <a:pt x="0" y="326136"/>
                      </a:lnTo>
                      <a:lnTo>
                        <a:pt x="3487" y="374322"/>
                      </a:lnTo>
                      <a:lnTo>
                        <a:pt x="13618" y="420315"/>
                      </a:lnTo>
                      <a:lnTo>
                        <a:pt x="29894" y="463612"/>
                      </a:lnTo>
                      <a:lnTo>
                        <a:pt x="51818" y="503705"/>
                      </a:lnTo>
                      <a:lnTo>
                        <a:pt x="78890" y="540091"/>
                      </a:lnTo>
                      <a:lnTo>
                        <a:pt x="110614" y="572264"/>
                      </a:lnTo>
                      <a:lnTo>
                        <a:pt x="146490" y="599720"/>
                      </a:lnTo>
                      <a:lnTo>
                        <a:pt x="186021" y="621954"/>
                      </a:lnTo>
                      <a:lnTo>
                        <a:pt x="228709" y="638460"/>
                      </a:lnTo>
                      <a:lnTo>
                        <a:pt x="274056" y="648735"/>
                      </a:lnTo>
                      <a:lnTo>
                        <a:pt x="321563" y="652272"/>
                      </a:lnTo>
                      <a:lnTo>
                        <a:pt x="369071" y="648735"/>
                      </a:lnTo>
                      <a:lnTo>
                        <a:pt x="414418" y="638460"/>
                      </a:lnTo>
                      <a:lnTo>
                        <a:pt x="457106" y="621954"/>
                      </a:lnTo>
                      <a:lnTo>
                        <a:pt x="496637" y="599720"/>
                      </a:lnTo>
                      <a:lnTo>
                        <a:pt x="532513" y="572264"/>
                      </a:lnTo>
                      <a:lnTo>
                        <a:pt x="564237" y="540091"/>
                      </a:lnTo>
                      <a:lnTo>
                        <a:pt x="591309" y="503705"/>
                      </a:lnTo>
                      <a:lnTo>
                        <a:pt x="613233" y="463612"/>
                      </a:lnTo>
                      <a:lnTo>
                        <a:pt x="629509" y="420315"/>
                      </a:lnTo>
                      <a:lnTo>
                        <a:pt x="639640" y="374322"/>
                      </a:lnTo>
                      <a:lnTo>
                        <a:pt x="643127" y="326136"/>
                      </a:lnTo>
                      <a:lnTo>
                        <a:pt x="639640" y="277949"/>
                      </a:lnTo>
                      <a:lnTo>
                        <a:pt x="629509" y="231956"/>
                      </a:lnTo>
                      <a:lnTo>
                        <a:pt x="613233" y="188659"/>
                      </a:lnTo>
                      <a:lnTo>
                        <a:pt x="591309" y="148566"/>
                      </a:lnTo>
                      <a:lnTo>
                        <a:pt x="564237" y="112180"/>
                      </a:lnTo>
                      <a:lnTo>
                        <a:pt x="532513" y="80007"/>
                      </a:lnTo>
                      <a:lnTo>
                        <a:pt x="496637" y="52551"/>
                      </a:lnTo>
                      <a:lnTo>
                        <a:pt x="457106" y="30317"/>
                      </a:lnTo>
                      <a:lnTo>
                        <a:pt x="414418" y="13811"/>
                      </a:lnTo>
                      <a:lnTo>
                        <a:pt x="369071" y="3536"/>
                      </a:lnTo>
                      <a:lnTo>
                        <a:pt x="32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14424" name="object 87">
                  <a:extLst>
                    <a:ext uri="{FF2B5EF4-FFF2-40B4-BE49-F238E27FC236}">
                      <a16:creationId xmlns:a16="http://schemas.microsoft.com/office/drawing/2014/main" id="{B04A14FC-F94B-46DB-9827-406AE1DD3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1297" y="4561331"/>
                  <a:ext cx="720000" cy="720000"/>
                </a:xfrm>
                <a:custGeom>
                  <a:avLst/>
                  <a:gdLst>
                    <a:gd name="T0" fmla="*/ 852362 w 646429"/>
                    <a:gd name="T1" fmla="*/ 0 h 652779"/>
                    <a:gd name="T2" fmla="*/ 726408 w 646429"/>
                    <a:gd name="T3" fmla="*/ 8544 h 652779"/>
                    <a:gd name="T4" fmla="*/ 606190 w 646429"/>
                    <a:gd name="T5" fmla="*/ 33367 h 652779"/>
                    <a:gd name="T6" fmla="*/ 493027 w 646429"/>
                    <a:gd name="T7" fmla="*/ 73244 h 652779"/>
                    <a:gd name="T8" fmla="*/ 388243 w 646429"/>
                    <a:gd name="T9" fmla="*/ 126964 h 652779"/>
                    <a:gd name="T10" fmla="*/ 293154 w 646429"/>
                    <a:gd name="T11" fmla="*/ 193297 h 652779"/>
                    <a:gd name="T12" fmla="*/ 209070 w 646429"/>
                    <a:gd name="T13" fmla="*/ 271028 h 652779"/>
                    <a:gd name="T14" fmla="*/ 137321 w 646429"/>
                    <a:gd name="T15" fmla="*/ 358934 h 652779"/>
                    <a:gd name="T16" fmla="*/ 79221 w 646429"/>
                    <a:gd name="T17" fmla="*/ 455801 h 652779"/>
                    <a:gd name="T18" fmla="*/ 36087 w 646429"/>
                    <a:gd name="T19" fmla="*/ 560406 h 652779"/>
                    <a:gd name="T20" fmla="*/ 9244 w 646429"/>
                    <a:gd name="T21" fmla="*/ 671524 h 652779"/>
                    <a:gd name="T22" fmla="*/ 0 w 646429"/>
                    <a:gd name="T23" fmla="*/ 787943 h 652779"/>
                    <a:gd name="T24" fmla="*/ 9244 w 646429"/>
                    <a:gd name="T25" fmla="*/ 904362 h 652779"/>
                    <a:gd name="T26" fmla="*/ 36087 w 646429"/>
                    <a:gd name="T27" fmla="*/ 1015481 h 652779"/>
                    <a:gd name="T28" fmla="*/ 79221 w 646429"/>
                    <a:gd name="T29" fmla="*/ 1120087 h 652779"/>
                    <a:gd name="T30" fmla="*/ 137321 w 646429"/>
                    <a:gd name="T31" fmla="*/ 1216952 h 652779"/>
                    <a:gd name="T32" fmla="*/ 209070 w 646429"/>
                    <a:gd name="T33" fmla="*/ 1304861 h 652779"/>
                    <a:gd name="T34" fmla="*/ 293154 w 646429"/>
                    <a:gd name="T35" fmla="*/ 1382590 h 652779"/>
                    <a:gd name="T36" fmla="*/ 388243 w 646429"/>
                    <a:gd name="T37" fmla="*/ 1448922 h 652779"/>
                    <a:gd name="T38" fmla="*/ 493027 w 646429"/>
                    <a:gd name="T39" fmla="*/ 1502642 h 652779"/>
                    <a:gd name="T40" fmla="*/ 606190 w 646429"/>
                    <a:gd name="T41" fmla="*/ 1542518 h 652779"/>
                    <a:gd name="T42" fmla="*/ 726408 w 646429"/>
                    <a:gd name="T43" fmla="*/ 1567345 h 652779"/>
                    <a:gd name="T44" fmla="*/ 852362 w 646429"/>
                    <a:gd name="T45" fmla="*/ 1575891 h 652779"/>
                    <a:gd name="T46" fmla="*/ 978319 w 646429"/>
                    <a:gd name="T47" fmla="*/ 1567345 h 652779"/>
                    <a:gd name="T48" fmla="*/ 1098538 w 646429"/>
                    <a:gd name="T49" fmla="*/ 1542518 h 652779"/>
                    <a:gd name="T50" fmla="*/ 1211698 w 646429"/>
                    <a:gd name="T51" fmla="*/ 1502642 h 652779"/>
                    <a:gd name="T52" fmla="*/ 1316483 w 646429"/>
                    <a:gd name="T53" fmla="*/ 1448922 h 652779"/>
                    <a:gd name="T54" fmla="*/ 1411573 w 646429"/>
                    <a:gd name="T55" fmla="*/ 1382590 h 652779"/>
                    <a:gd name="T56" fmla="*/ 1495656 w 646429"/>
                    <a:gd name="T57" fmla="*/ 1304861 h 652779"/>
                    <a:gd name="T58" fmla="*/ 1567407 w 646429"/>
                    <a:gd name="T59" fmla="*/ 1216952 h 652779"/>
                    <a:gd name="T60" fmla="*/ 1625512 w 646429"/>
                    <a:gd name="T61" fmla="*/ 1120087 h 652779"/>
                    <a:gd name="T62" fmla="*/ 1668639 w 646429"/>
                    <a:gd name="T63" fmla="*/ 1015481 h 652779"/>
                    <a:gd name="T64" fmla="*/ 1695486 w 646429"/>
                    <a:gd name="T65" fmla="*/ 904362 h 652779"/>
                    <a:gd name="T66" fmla="*/ 1704729 w 646429"/>
                    <a:gd name="T67" fmla="*/ 787943 h 652779"/>
                    <a:gd name="T68" fmla="*/ 1695486 w 646429"/>
                    <a:gd name="T69" fmla="*/ 671524 h 652779"/>
                    <a:gd name="T70" fmla="*/ 1668639 w 646429"/>
                    <a:gd name="T71" fmla="*/ 560406 h 652779"/>
                    <a:gd name="T72" fmla="*/ 1625512 w 646429"/>
                    <a:gd name="T73" fmla="*/ 455801 h 652779"/>
                    <a:gd name="T74" fmla="*/ 1567407 w 646429"/>
                    <a:gd name="T75" fmla="*/ 358934 h 652779"/>
                    <a:gd name="T76" fmla="*/ 1495656 w 646429"/>
                    <a:gd name="T77" fmla="*/ 271028 h 652779"/>
                    <a:gd name="T78" fmla="*/ 1411573 w 646429"/>
                    <a:gd name="T79" fmla="*/ 193297 h 652779"/>
                    <a:gd name="T80" fmla="*/ 1316483 w 646429"/>
                    <a:gd name="T81" fmla="*/ 126964 h 652779"/>
                    <a:gd name="T82" fmla="*/ 1211698 w 646429"/>
                    <a:gd name="T83" fmla="*/ 73244 h 652779"/>
                    <a:gd name="T84" fmla="*/ 1098538 w 646429"/>
                    <a:gd name="T85" fmla="*/ 33367 h 652779"/>
                    <a:gd name="T86" fmla="*/ 978319 w 646429"/>
                    <a:gd name="T87" fmla="*/ 8544 h 652779"/>
                    <a:gd name="T88" fmla="*/ 852362 w 646429"/>
                    <a:gd name="T89" fmla="*/ 0 h 65277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646429"/>
                    <a:gd name="T136" fmla="*/ 0 h 652779"/>
                    <a:gd name="T137" fmla="*/ 646429 w 646429"/>
                    <a:gd name="T138" fmla="*/ 652779 h 65277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646429" h="652779">
                      <a:moveTo>
                        <a:pt x="323087" y="0"/>
                      </a:moveTo>
                      <a:lnTo>
                        <a:pt x="275344" y="3536"/>
                      </a:lnTo>
                      <a:lnTo>
                        <a:pt x="229776" y="13811"/>
                      </a:lnTo>
                      <a:lnTo>
                        <a:pt x="186882" y="30317"/>
                      </a:lnTo>
                      <a:lnTo>
                        <a:pt x="147163" y="52551"/>
                      </a:lnTo>
                      <a:lnTo>
                        <a:pt x="111119" y="80007"/>
                      </a:lnTo>
                      <a:lnTo>
                        <a:pt x="79248" y="112180"/>
                      </a:lnTo>
                      <a:lnTo>
                        <a:pt x="52051" y="148566"/>
                      </a:lnTo>
                      <a:lnTo>
                        <a:pt x="30028" y="188659"/>
                      </a:lnTo>
                      <a:lnTo>
                        <a:pt x="13679" y="231956"/>
                      </a:lnTo>
                      <a:lnTo>
                        <a:pt x="3503" y="277949"/>
                      </a:lnTo>
                      <a:lnTo>
                        <a:pt x="0" y="326136"/>
                      </a:lnTo>
                      <a:lnTo>
                        <a:pt x="3503" y="374322"/>
                      </a:lnTo>
                      <a:lnTo>
                        <a:pt x="13679" y="420315"/>
                      </a:lnTo>
                      <a:lnTo>
                        <a:pt x="30028" y="463612"/>
                      </a:lnTo>
                      <a:lnTo>
                        <a:pt x="52051" y="503705"/>
                      </a:lnTo>
                      <a:lnTo>
                        <a:pt x="79248" y="540091"/>
                      </a:lnTo>
                      <a:lnTo>
                        <a:pt x="111119" y="572264"/>
                      </a:lnTo>
                      <a:lnTo>
                        <a:pt x="147163" y="599720"/>
                      </a:lnTo>
                      <a:lnTo>
                        <a:pt x="186882" y="621954"/>
                      </a:lnTo>
                      <a:lnTo>
                        <a:pt x="229776" y="638460"/>
                      </a:lnTo>
                      <a:lnTo>
                        <a:pt x="275344" y="648735"/>
                      </a:lnTo>
                      <a:lnTo>
                        <a:pt x="323087" y="652272"/>
                      </a:lnTo>
                      <a:lnTo>
                        <a:pt x="370831" y="648735"/>
                      </a:lnTo>
                      <a:lnTo>
                        <a:pt x="416399" y="638460"/>
                      </a:lnTo>
                      <a:lnTo>
                        <a:pt x="459293" y="621954"/>
                      </a:lnTo>
                      <a:lnTo>
                        <a:pt x="499012" y="599720"/>
                      </a:lnTo>
                      <a:lnTo>
                        <a:pt x="535056" y="572264"/>
                      </a:lnTo>
                      <a:lnTo>
                        <a:pt x="566927" y="540091"/>
                      </a:lnTo>
                      <a:lnTo>
                        <a:pt x="594124" y="503705"/>
                      </a:lnTo>
                      <a:lnTo>
                        <a:pt x="616147" y="463612"/>
                      </a:lnTo>
                      <a:lnTo>
                        <a:pt x="632496" y="420315"/>
                      </a:lnTo>
                      <a:lnTo>
                        <a:pt x="642672" y="374322"/>
                      </a:lnTo>
                      <a:lnTo>
                        <a:pt x="646176" y="326136"/>
                      </a:lnTo>
                      <a:lnTo>
                        <a:pt x="642672" y="277949"/>
                      </a:lnTo>
                      <a:lnTo>
                        <a:pt x="632496" y="231956"/>
                      </a:lnTo>
                      <a:lnTo>
                        <a:pt x="616147" y="188659"/>
                      </a:lnTo>
                      <a:lnTo>
                        <a:pt x="594124" y="148566"/>
                      </a:lnTo>
                      <a:lnTo>
                        <a:pt x="566927" y="112180"/>
                      </a:lnTo>
                      <a:lnTo>
                        <a:pt x="535056" y="80007"/>
                      </a:lnTo>
                      <a:lnTo>
                        <a:pt x="499012" y="52551"/>
                      </a:lnTo>
                      <a:lnTo>
                        <a:pt x="459293" y="30317"/>
                      </a:lnTo>
                      <a:lnTo>
                        <a:pt x="416399" y="13811"/>
                      </a:lnTo>
                      <a:lnTo>
                        <a:pt x="370831" y="3536"/>
                      </a:lnTo>
                      <a:lnTo>
                        <a:pt x="32308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</p:grpSp>
        </p:grpSp>
        <p:sp>
          <p:nvSpPr>
            <p:cNvPr id="14397" name="object 75">
              <a:extLst>
                <a:ext uri="{FF2B5EF4-FFF2-40B4-BE49-F238E27FC236}">
                  <a16:creationId xmlns:a16="http://schemas.microsoft.com/office/drawing/2014/main" id="{29462820-9770-41EE-8E87-77A0DB386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2338" y="3619500"/>
              <a:ext cx="558800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00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ИТЛПМД</a:t>
              </a:r>
            </a:p>
          </p:txBody>
        </p:sp>
        <p:sp>
          <p:nvSpPr>
            <p:cNvPr id="14398" name="object 83">
              <a:extLst>
                <a:ext uri="{FF2B5EF4-FFF2-40B4-BE49-F238E27FC236}">
                  <a16:creationId xmlns:a16="http://schemas.microsoft.com/office/drawing/2014/main" id="{6693BB4C-9338-47AA-8C1F-3B6A25FEC0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6763" y="4611688"/>
              <a:ext cx="641350" cy="16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00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ИУАИТ</a:t>
              </a:r>
            </a:p>
          </p:txBody>
        </p:sp>
        <p:sp>
          <p:nvSpPr>
            <p:cNvPr id="14399" name="object 92">
              <a:extLst>
                <a:ext uri="{FF2B5EF4-FFF2-40B4-BE49-F238E27FC236}">
                  <a16:creationId xmlns:a16="http://schemas.microsoft.com/office/drawing/2014/main" id="{4093445F-C4A8-4DBA-A609-05DF3B1C26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5663" y="2249488"/>
              <a:ext cx="4635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3975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425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ИХТИ</a:t>
              </a:r>
            </a:p>
          </p:txBody>
        </p:sp>
        <p:sp>
          <p:nvSpPr>
            <p:cNvPr id="14400" name="object 95">
              <a:extLst>
                <a:ext uri="{FF2B5EF4-FFF2-40B4-BE49-F238E27FC236}">
                  <a16:creationId xmlns:a16="http://schemas.microsoft.com/office/drawing/2014/main" id="{9CFC51FA-A833-47E6-BAF0-EC84A46E6F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1288" y="2636838"/>
              <a:ext cx="955675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84455" rIns="0" bIns="0">
              <a:spAutoFit/>
            </a:bodyPr>
            <a:lstStyle>
              <a:lvl1pPr marL="2508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663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ИХНМ</a:t>
              </a:r>
            </a:p>
          </p:txBody>
        </p:sp>
        <p:sp>
          <p:nvSpPr>
            <p:cNvPr id="14401" name="object 98">
              <a:extLst>
                <a:ext uri="{FF2B5EF4-FFF2-40B4-BE49-F238E27FC236}">
                  <a16:creationId xmlns:a16="http://schemas.microsoft.com/office/drawing/2014/main" id="{04190EC6-4742-4E6E-8A68-03BB6E1D8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0400" y="3514725"/>
              <a:ext cx="6223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00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ИППБ</a:t>
              </a:r>
            </a:p>
          </p:txBody>
        </p:sp>
        <p:sp>
          <p:nvSpPr>
            <p:cNvPr id="14402" name="object 101">
              <a:extLst>
                <a:ext uri="{FF2B5EF4-FFF2-40B4-BE49-F238E27FC236}">
                  <a16:creationId xmlns:a16="http://schemas.microsoft.com/office/drawing/2014/main" id="{2E17D6C3-F08C-40ED-A430-390A81CBE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6863" y="4302125"/>
              <a:ext cx="644525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00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ИУИ</a:t>
              </a:r>
            </a:p>
          </p:txBody>
        </p:sp>
        <p:sp>
          <p:nvSpPr>
            <p:cNvPr id="14403" name="object 109">
              <a:extLst>
                <a:ext uri="{FF2B5EF4-FFF2-40B4-BE49-F238E27FC236}">
                  <a16:creationId xmlns:a16="http://schemas.microsoft.com/office/drawing/2014/main" id="{9DA0DA0F-E0EB-4B79-BAC0-8DB7805EA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3813" y="4295775"/>
              <a:ext cx="617537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00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ИП</a:t>
              </a:r>
            </a:p>
          </p:txBody>
        </p:sp>
        <p:sp>
          <p:nvSpPr>
            <p:cNvPr id="14404" name="object 110">
              <a:extLst>
                <a:ext uri="{FF2B5EF4-FFF2-40B4-BE49-F238E27FC236}">
                  <a16:creationId xmlns:a16="http://schemas.microsoft.com/office/drawing/2014/main" id="{CEC72EDD-D5C0-42F2-A935-43D8A793E8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0638" y="2678113"/>
              <a:ext cx="623887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3335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00"/>
                </a:spcBef>
              </a:pPr>
              <a:r>
                <a:rPr lang="ru-RU" altLang="ru-RU" sz="1000">
                  <a:latin typeface="Impact" panose="020B0806030902050204" pitchFamily="34" charset="0"/>
                </a:rPr>
                <a:t>ИХНМ</a:t>
              </a:r>
            </a:p>
          </p:txBody>
        </p:sp>
        <p:sp>
          <p:nvSpPr>
            <p:cNvPr id="14405" name="Прямоугольник 119">
              <a:extLst>
                <a:ext uri="{FF2B5EF4-FFF2-40B4-BE49-F238E27FC236}">
                  <a16:creationId xmlns:a16="http://schemas.microsoft.com/office/drawing/2014/main" id="{6C353F56-08E3-4479-BAF6-474CC7C71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8324" y="2449239"/>
              <a:ext cx="799124" cy="35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ru-RU" altLang="ru-RU" sz="600">
                  <a:latin typeface="Century Gothic" panose="020B0502020202020204" pitchFamily="34" charset="0"/>
                </a:rPr>
                <a:t>Инженерный химико-технологический институт</a:t>
              </a:r>
            </a:p>
          </p:txBody>
        </p:sp>
        <p:sp>
          <p:nvSpPr>
            <p:cNvPr id="14406" name="Прямоугольник 121">
              <a:extLst>
                <a:ext uri="{FF2B5EF4-FFF2-40B4-BE49-F238E27FC236}">
                  <a16:creationId xmlns:a16="http://schemas.microsoft.com/office/drawing/2014/main" id="{98B74F9D-F849-4376-8C90-A59A3E425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6395" y="2896486"/>
              <a:ext cx="806464" cy="35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ru-RU" altLang="ru-RU" sz="600">
                  <a:latin typeface="Century Gothic" panose="020B0502020202020204" pitchFamily="34" charset="0"/>
                </a:rPr>
                <a:t>Институт нефти, химии и нанотехно-логии</a:t>
              </a:r>
            </a:p>
          </p:txBody>
        </p:sp>
        <p:sp>
          <p:nvSpPr>
            <p:cNvPr id="14407" name="Прямоугольник 126">
              <a:extLst>
                <a:ext uri="{FF2B5EF4-FFF2-40B4-BE49-F238E27FC236}">
                  <a16:creationId xmlns:a16="http://schemas.microsoft.com/office/drawing/2014/main" id="{A9C66513-30FC-42D2-A565-B6B9F6785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4118" y="3753277"/>
              <a:ext cx="1076950" cy="416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ru-RU" altLang="ru-RU" sz="600">
                  <a:latin typeface="Century Gothic" panose="020B0502020202020204" pitchFamily="34" charset="0"/>
                </a:rPr>
                <a:t>Институт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ru-RU" altLang="ru-RU" sz="600">
                  <a:latin typeface="Century Gothic" panose="020B0502020202020204" pitchFamily="34" charset="0"/>
                </a:rPr>
                <a:t>технологии легкой промышленн-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ru-RU" altLang="ru-RU" sz="600">
                  <a:latin typeface="Century Gothic" panose="020B0502020202020204" pitchFamily="34" charset="0"/>
                </a:rPr>
                <a:t>ости, моды 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ru-RU" altLang="ru-RU" sz="600">
                  <a:latin typeface="Century Gothic" panose="020B0502020202020204" pitchFamily="34" charset="0"/>
                </a:rPr>
                <a:t>и дизайна</a:t>
              </a:r>
            </a:p>
          </p:txBody>
        </p:sp>
        <p:sp>
          <p:nvSpPr>
            <p:cNvPr id="14408" name="Прямоугольник 130">
              <a:extLst>
                <a:ext uri="{FF2B5EF4-FFF2-40B4-BE49-F238E27FC236}">
                  <a16:creationId xmlns:a16="http://schemas.microsoft.com/office/drawing/2014/main" id="{71C5EE28-4C82-451B-9E41-F5D86BF03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5008" y="3653373"/>
              <a:ext cx="833703" cy="416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ru-RU" altLang="ru-RU" sz="600">
                  <a:latin typeface="Century Gothic" panose="020B0502020202020204" pitchFamily="34" charset="0"/>
                </a:rPr>
                <a:t>Институт пищевых производств и биотехно-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ru-RU" altLang="ru-RU" sz="600">
                  <a:latin typeface="Century Gothic" panose="020B0502020202020204" pitchFamily="34" charset="0"/>
                </a:rPr>
                <a:t>логии</a:t>
              </a:r>
            </a:p>
          </p:txBody>
        </p:sp>
        <p:sp>
          <p:nvSpPr>
            <p:cNvPr id="14409" name="Прямоугольник 131">
              <a:extLst>
                <a:ext uri="{FF2B5EF4-FFF2-40B4-BE49-F238E27FC236}">
                  <a16:creationId xmlns:a16="http://schemas.microsoft.com/office/drawing/2014/main" id="{4799CFC4-96B6-42F9-8E35-3D6054699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4198" y="4516988"/>
              <a:ext cx="1076950" cy="222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ru-RU" altLang="ru-RU" sz="600">
                  <a:latin typeface="Century Gothic" panose="020B0502020202020204" pitchFamily="34" charset="0"/>
                </a:rPr>
                <a:t>Институт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ru-RU" altLang="ru-RU" sz="600">
                  <a:latin typeface="Century Gothic" panose="020B0502020202020204" pitchFamily="34" charset="0"/>
                </a:rPr>
                <a:t>полимеров</a:t>
              </a:r>
            </a:p>
          </p:txBody>
        </p:sp>
        <p:sp>
          <p:nvSpPr>
            <p:cNvPr id="14410" name="Прямоугольник 132">
              <a:extLst>
                <a:ext uri="{FF2B5EF4-FFF2-40B4-BE49-F238E27FC236}">
                  <a16:creationId xmlns:a16="http://schemas.microsoft.com/office/drawing/2014/main" id="{1B06ECFD-45CB-41C9-81DC-BD26A009C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880" y="4745388"/>
              <a:ext cx="882013" cy="416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ru-RU" altLang="ru-RU" sz="600">
                  <a:latin typeface="Century Gothic" panose="020B0502020202020204" pitchFamily="34" charset="0"/>
                </a:rPr>
                <a:t>Институт управления, автоматизации и информацион-ных технологий</a:t>
              </a:r>
            </a:p>
          </p:txBody>
        </p:sp>
        <p:sp>
          <p:nvSpPr>
            <p:cNvPr id="14411" name="Прямоугольник 133">
              <a:extLst>
                <a:ext uri="{FF2B5EF4-FFF2-40B4-BE49-F238E27FC236}">
                  <a16:creationId xmlns:a16="http://schemas.microsoft.com/office/drawing/2014/main" id="{0A2137E3-5CAE-4663-BAD2-AD6C1CDBB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4124" y="4478596"/>
              <a:ext cx="651005" cy="35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ru-RU" altLang="ru-RU" sz="600">
                  <a:latin typeface="Century Gothic" panose="020B0502020202020204" pitchFamily="34" charset="0"/>
                </a:rPr>
                <a:t>Институт управления инновациями</a:t>
              </a:r>
            </a:p>
          </p:txBody>
        </p:sp>
        <p:sp>
          <p:nvSpPr>
            <p:cNvPr id="14412" name="Прямоугольник 134">
              <a:extLst>
                <a:ext uri="{FF2B5EF4-FFF2-40B4-BE49-F238E27FC236}">
                  <a16:creationId xmlns:a16="http://schemas.microsoft.com/office/drawing/2014/main" id="{25DD77D3-732A-4E83-9387-31509F54E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7188" y="2875461"/>
              <a:ext cx="730968" cy="416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ru-RU" altLang="ru-RU" sz="600">
                  <a:latin typeface="Century Gothic" panose="020B0502020202020204" pitchFamily="34" charset="0"/>
                </a:rPr>
                <a:t>Институт химического и нефтяного машино строения</a:t>
              </a:r>
            </a:p>
          </p:txBody>
        </p:sp>
        <p:sp>
          <p:nvSpPr>
            <p:cNvPr id="101" name="object 74">
              <a:extLst>
                <a:ext uri="{FF2B5EF4-FFF2-40B4-BE49-F238E27FC236}">
                  <a16:creationId xmlns:a16="http://schemas.microsoft.com/office/drawing/2014/main" id="{B3ED7876-9BA5-4885-B567-4F2276E25422}"/>
                </a:ext>
              </a:extLst>
            </p:cNvPr>
            <p:cNvSpPr txBox="1"/>
            <p:nvPr/>
          </p:nvSpPr>
          <p:spPr bwMode="auto">
            <a:xfrm>
              <a:off x="5486400" y="3657600"/>
              <a:ext cx="1362075" cy="320675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 algn="ctr" eaLnBrk="1" fontAlgn="auto" hangingPunct="1">
                <a:spcBef>
                  <a:spcPts val="100"/>
                </a:spcBef>
                <a:spcAft>
                  <a:spcPts val="0"/>
                </a:spcAft>
                <a:defRPr/>
              </a:pPr>
              <a:r>
                <a:rPr lang="ru-RU" sz="2000" spc="-5" dirty="0">
                  <a:solidFill>
                    <a:srgbClr val="ABA839"/>
                  </a:solidFill>
                  <a:latin typeface="Impact"/>
                  <a:cs typeface="+mn-cs"/>
                </a:rPr>
                <a:t>ИНСТИТУТЫ</a:t>
              </a:r>
              <a:endParaRPr sz="2000" spc="-5" dirty="0">
                <a:solidFill>
                  <a:srgbClr val="ABA839"/>
                </a:solidFill>
                <a:latin typeface="Impact"/>
                <a:cs typeface="+mn-cs"/>
              </a:endParaRPr>
            </a:p>
          </p:txBody>
        </p:sp>
      </p:grpSp>
      <p:sp>
        <p:nvSpPr>
          <p:cNvPr id="14340" name="Holder 4">
            <a:extLst>
              <a:ext uri="{FF2B5EF4-FFF2-40B4-BE49-F238E27FC236}">
                <a16:creationId xmlns:a16="http://schemas.microsoft.com/office/drawing/2014/main" id="{F4E16299-17B3-4C41-BF14-B9C6B97F9A6F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8818A06-6781-4B02-A256-522C4C76BE52}" type="slidenum">
              <a:rPr lang="ru-RU" altLang="ru-RU">
                <a:solidFill>
                  <a:srgbClr val="ABA839"/>
                </a:solidFill>
                <a:latin typeface="Impact" panose="020B0806030902050204" pitchFamily="34" charset="0"/>
              </a:rPr>
              <a:pPr algn="r" eaLnBrk="1" hangingPunct="1"/>
              <a:t>3</a:t>
            </a:fld>
            <a:endParaRPr lang="ru-RU" altLang="ru-RU">
              <a:solidFill>
                <a:srgbClr val="ABA839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73">
            <a:extLst>
              <a:ext uri="{FF2B5EF4-FFF2-40B4-BE49-F238E27FC236}">
                <a16:creationId xmlns:a16="http://schemas.microsoft.com/office/drawing/2014/main" id="{5B57ECC9-8C30-4B33-AC5E-1C1709C6005A}"/>
              </a:ext>
            </a:extLst>
          </p:cNvPr>
          <p:cNvSpPr txBox="1"/>
          <p:nvPr/>
        </p:nvSpPr>
        <p:spPr>
          <a:xfrm>
            <a:off x="2683120" y="2209140"/>
            <a:ext cx="141708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algn="ctr">
              <a:lnSpc>
                <a:spcPct val="100000"/>
              </a:lnSpc>
              <a:spcBef>
                <a:spcPts val="100"/>
              </a:spcBef>
            </a:pPr>
            <a:r>
              <a:rPr lang="ru-RU" sz="4400" spc="5" dirty="0">
                <a:solidFill>
                  <a:srgbClr val="906F86"/>
                </a:solidFill>
                <a:latin typeface="Impact"/>
              </a:rPr>
              <a:t>33</a:t>
            </a:r>
            <a:endParaRPr sz="4400" spc="5" dirty="0">
              <a:solidFill>
                <a:srgbClr val="906F86"/>
              </a:solidFill>
              <a:latin typeface="Impact"/>
            </a:endParaRPr>
          </a:p>
        </p:txBody>
      </p:sp>
      <p:sp>
        <p:nvSpPr>
          <p:cNvPr id="25" name="object 62">
            <a:extLst>
              <a:ext uri="{FF2B5EF4-FFF2-40B4-BE49-F238E27FC236}">
                <a16:creationId xmlns:a16="http://schemas.microsoft.com/office/drawing/2014/main" id="{F5EC84E1-3DD3-4C0C-90DC-6EFD96FD782F}"/>
              </a:ext>
            </a:extLst>
          </p:cNvPr>
          <p:cNvSpPr txBox="1"/>
          <p:nvPr/>
        </p:nvSpPr>
        <p:spPr>
          <a:xfrm>
            <a:off x="2266651" y="3082444"/>
            <a:ext cx="244084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latin typeface="Century Gothic"/>
              </a:rPr>
              <a:t>в общем рейтинге</a:t>
            </a:r>
          </a:p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latin typeface="Century Gothic"/>
              </a:rPr>
              <a:t>(2022 г.)</a:t>
            </a:r>
            <a:endParaRPr sz="1200" dirty="0">
              <a:latin typeface="Century Gothic"/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5147360" y="4"/>
            <a:ext cx="7085256" cy="6857996"/>
            <a:chOff x="4867655" y="0"/>
            <a:chExt cx="7324343" cy="6857996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4583" y="0"/>
              <a:ext cx="6757415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7655" y="0"/>
              <a:ext cx="3621786" cy="685571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0349" y="326193"/>
            <a:ext cx="605345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33930" algn="l"/>
                <a:tab pos="3051810" algn="l"/>
              </a:tabLst>
            </a:pPr>
            <a:r>
              <a:rPr lang="ru-RU" sz="4000" spc="-5" dirty="0">
                <a:solidFill>
                  <a:srgbClr val="ABA839"/>
                </a:solidFill>
                <a:latin typeface="Impact"/>
                <a:ea typeface="+mn-ea"/>
                <a:cs typeface="Impact"/>
              </a:rPr>
              <a:t>КНИТУ в рейтингах</a:t>
            </a:r>
            <a:endParaRPr sz="4000" spc="-5" dirty="0">
              <a:solidFill>
                <a:srgbClr val="ABA839"/>
              </a:solidFill>
              <a:latin typeface="Impact"/>
              <a:ea typeface="+mn-ea"/>
              <a:cs typeface="Impact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27899" y="4120016"/>
            <a:ext cx="5325200" cy="2178405"/>
            <a:chOff x="-136743" y="1228809"/>
            <a:chExt cx="5325200" cy="2178405"/>
          </a:xfrm>
        </p:grpSpPr>
        <p:sp>
          <p:nvSpPr>
            <p:cNvPr id="7" name="object 7"/>
            <p:cNvSpPr txBox="1"/>
            <p:nvPr/>
          </p:nvSpPr>
          <p:spPr>
            <a:xfrm>
              <a:off x="-136743" y="1996571"/>
              <a:ext cx="2036826" cy="14106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5755"/>
                </a:lnSpc>
                <a:spcBef>
                  <a:spcPts val="100"/>
                </a:spcBef>
              </a:pPr>
              <a:r>
                <a:rPr lang="ru-RU" sz="4400" spc="-5" dirty="0">
                  <a:solidFill>
                    <a:srgbClr val="ABA839"/>
                  </a:solidFill>
                  <a:latin typeface="Impact"/>
                  <a:cs typeface="Impact"/>
                </a:rPr>
                <a:t>1001+</a:t>
              </a:r>
              <a:endParaRPr sz="4400" dirty="0">
                <a:latin typeface="Impact"/>
                <a:cs typeface="Impact"/>
              </a:endParaRPr>
            </a:p>
            <a:p>
              <a:pPr algn="ctr">
                <a:lnSpc>
                  <a:spcPts val="1675"/>
                </a:lnSpc>
              </a:pPr>
              <a:r>
                <a:rPr lang="ru-RU" sz="1200" dirty="0">
                  <a:latin typeface="Century Gothic"/>
                  <a:cs typeface="Century Gothic"/>
                </a:rPr>
                <a:t>в рейтинге лучших университетов </a:t>
              </a:r>
            </a:p>
            <a:p>
              <a:pPr algn="ctr">
                <a:lnSpc>
                  <a:spcPts val="1675"/>
                </a:lnSpc>
              </a:pPr>
              <a:r>
                <a:rPr lang="ru-RU" sz="1200" dirty="0">
                  <a:latin typeface="Century Gothic"/>
                  <a:cs typeface="Century Gothic"/>
                </a:rPr>
                <a:t>мира</a:t>
              </a:r>
              <a:endParaRPr lang="en-US" sz="1200" dirty="0">
                <a:latin typeface="Century Gothic"/>
                <a:cs typeface="Century Gothic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8298" y="1228809"/>
              <a:ext cx="1540159" cy="745238"/>
            </a:xfrm>
            <a:prstGeom prst="rect">
              <a:avLst/>
            </a:prstGeom>
          </p:spPr>
        </p:pic>
        <p:sp>
          <p:nvSpPr>
            <p:cNvPr id="9" name="object 9"/>
            <p:cNvSpPr txBox="1"/>
            <p:nvPr/>
          </p:nvSpPr>
          <p:spPr>
            <a:xfrm>
              <a:off x="2477718" y="2006230"/>
              <a:ext cx="1894839" cy="120545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5755"/>
                </a:lnSpc>
                <a:spcBef>
                  <a:spcPts val="100"/>
                </a:spcBef>
              </a:pPr>
              <a:r>
                <a:rPr lang="ru-RU" sz="4400" spc="-5" dirty="0">
                  <a:solidFill>
                    <a:srgbClr val="ABA839"/>
                  </a:solidFill>
                  <a:latin typeface="Impact"/>
                  <a:cs typeface="Impact"/>
                </a:rPr>
                <a:t>4</a:t>
              </a:r>
              <a:r>
                <a:rPr sz="4400" spc="-5" dirty="0">
                  <a:solidFill>
                    <a:srgbClr val="ABA839"/>
                  </a:solidFill>
                  <a:latin typeface="Impact"/>
                  <a:cs typeface="Impact"/>
                </a:rPr>
                <a:t>01+</a:t>
              </a:r>
              <a:r>
                <a:rPr lang="en-US" sz="4400" spc="-5" dirty="0">
                  <a:solidFill>
                    <a:srgbClr val="ABA839"/>
                  </a:solidFill>
                  <a:latin typeface="Impact"/>
                  <a:cs typeface="Impact"/>
                </a:rPr>
                <a:t> </a:t>
              </a:r>
              <a:endParaRPr sz="4400" dirty="0">
                <a:latin typeface="Impact"/>
                <a:cs typeface="Impact"/>
              </a:endParaRPr>
            </a:p>
            <a:p>
              <a:pPr marL="12700" marR="5080" indent="-3810" algn="ctr">
                <a:lnSpc>
                  <a:spcPts val="1680"/>
                </a:lnSpc>
                <a:spcBef>
                  <a:spcPts val="55"/>
                </a:spcBef>
              </a:pPr>
              <a:r>
                <a:rPr lang="ru-RU" sz="1200" dirty="0">
                  <a:latin typeface="Century Gothic"/>
                  <a:cs typeface="Century Gothic"/>
                </a:rPr>
                <a:t>в мировом рейтинге «Качество образования»</a:t>
              </a:r>
              <a:endParaRPr lang="ru-RU" sz="1200" b="1" dirty="0">
                <a:latin typeface="Century Gothic"/>
                <a:cs typeface="Century Gothic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69916" y="2082398"/>
            <a:ext cx="2104006" cy="14234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ts val="5755"/>
              </a:lnSpc>
              <a:spcBef>
                <a:spcPts val="100"/>
              </a:spcBef>
            </a:pPr>
            <a:r>
              <a:rPr lang="ru-RU" sz="3100" dirty="0">
                <a:solidFill>
                  <a:srgbClr val="ABA839"/>
                </a:solidFill>
                <a:latin typeface="Impact"/>
                <a:cs typeface="Impact"/>
              </a:rPr>
              <a:t>№1</a:t>
            </a:r>
            <a:endParaRPr sz="3100" dirty="0">
              <a:latin typeface="Impact"/>
              <a:cs typeface="Impact"/>
            </a:endParaRPr>
          </a:p>
          <a:p>
            <a:pPr marL="12700" marR="5080" indent="1270" algn="ctr">
              <a:lnSpc>
                <a:spcPts val="1680"/>
              </a:lnSpc>
              <a:spcBef>
                <a:spcPts val="55"/>
              </a:spcBef>
            </a:pPr>
            <a:r>
              <a:rPr lang="ru-RU" sz="1200" b="1" spc="-10" dirty="0">
                <a:solidFill>
                  <a:srgbClr val="ABA839"/>
                </a:solidFill>
                <a:latin typeface="Century Gothic"/>
                <a:cs typeface="Century Gothic"/>
              </a:rPr>
              <a:t>в области химической технологии </a:t>
            </a:r>
            <a:r>
              <a:rPr lang="ru-RU" sz="1200" spc="-10" dirty="0">
                <a:latin typeface="Century Gothic"/>
                <a:cs typeface="Century Gothic"/>
              </a:rPr>
              <a:t>среди российских вузов </a:t>
            </a:r>
          </a:p>
        </p:txBody>
      </p:sp>
      <p:sp>
        <p:nvSpPr>
          <p:cNvPr id="29" name="object 16"/>
          <p:cNvSpPr/>
          <p:nvPr/>
        </p:nvSpPr>
        <p:spPr>
          <a:xfrm>
            <a:off x="1575260" y="1118044"/>
            <a:ext cx="2457189" cy="884861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Holder 4">
            <a:extLst>
              <a:ext uri="{FF2B5EF4-FFF2-40B4-BE49-F238E27FC236}">
                <a16:creationId xmlns:a16="http://schemas.microsoft.com/office/drawing/2014/main" id="{523BA626-7DCB-4CFF-94B8-BC8999176B14}"/>
              </a:ext>
            </a:extLst>
          </p:cNvPr>
          <p:cNvSpPr txBox="1">
            <a:spLocks/>
          </p:cNvSpPr>
          <p:nvPr/>
        </p:nvSpPr>
        <p:spPr>
          <a:xfrm>
            <a:off x="9166185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rgbClr val="ABA839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69354BB4-A762-41FB-AC8A-D179C405337A}"/>
              </a:ext>
            </a:extLst>
          </p:cNvPr>
          <p:cNvSpPr txBox="1"/>
          <p:nvPr/>
        </p:nvSpPr>
        <p:spPr>
          <a:xfrm>
            <a:off x="5038162" y="4890301"/>
            <a:ext cx="1894839" cy="14234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755"/>
              </a:lnSpc>
              <a:spcBef>
                <a:spcPts val="100"/>
              </a:spcBef>
            </a:pPr>
            <a:r>
              <a:rPr lang="en-US" sz="4400" spc="-5" dirty="0">
                <a:solidFill>
                  <a:srgbClr val="ABA839"/>
                </a:solidFill>
                <a:latin typeface="Impact"/>
                <a:cs typeface="Impact"/>
              </a:rPr>
              <a:t>30</a:t>
            </a:r>
            <a:r>
              <a:rPr lang="ru-RU" sz="4400" spc="-5" dirty="0">
                <a:solidFill>
                  <a:srgbClr val="ABA839"/>
                </a:solidFill>
                <a:latin typeface="Impact"/>
                <a:cs typeface="Impact"/>
              </a:rPr>
              <a:t>1</a:t>
            </a:r>
            <a:r>
              <a:rPr sz="4400" spc="-5" dirty="0">
                <a:solidFill>
                  <a:srgbClr val="ABA839"/>
                </a:solidFill>
                <a:latin typeface="Impact"/>
                <a:cs typeface="Impact"/>
              </a:rPr>
              <a:t>+</a:t>
            </a:r>
            <a:r>
              <a:rPr lang="en-US" sz="4400" spc="-5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endParaRPr sz="4400" dirty="0">
              <a:latin typeface="Impact"/>
              <a:cs typeface="Impact"/>
            </a:endParaRPr>
          </a:p>
          <a:p>
            <a:pPr marL="12700" marR="5080" indent="-3810" algn="ctr">
              <a:lnSpc>
                <a:spcPts val="1680"/>
              </a:lnSpc>
              <a:spcBef>
                <a:spcPts val="55"/>
              </a:spcBef>
            </a:pPr>
            <a:r>
              <a:rPr lang="ru-RU" sz="1200" dirty="0">
                <a:latin typeface="Century Gothic"/>
                <a:cs typeface="Century Gothic"/>
              </a:rPr>
              <a:t>в мировом рейтинге «Индустриализация и инновации»</a:t>
            </a:r>
            <a:endParaRPr lang="ru-RU" sz="1200" b="1" dirty="0">
              <a:latin typeface="Century Gothic"/>
              <a:cs typeface="Century Gothic"/>
            </a:endParaRPr>
          </a:p>
        </p:txBody>
      </p:sp>
      <p:pic>
        <p:nvPicPr>
          <p:cNvPr id="26" name="Picture 2" descr="QS BRICS">
            <a:extLst>
              <a:ext uri="{FF2B5EF4-FFF2-40B4-BE49-F238E27FC236}">
                <a16:creationId xmlns:a16="http://schemas.microsoft.com/office/drawing/2014/main" id="{7F93C74B-3777-4305-AE87-9197B9C6C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3005" y="4216560"/>
            <a:ext cx="1628265" cy="33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2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Полилиния: фигура 99">
            <a:extLst>
              <a:ext uri="{FF2B5EF4-FFF2-40B4-BE49-F238E27FC236}">
                <a16:creationId xmlns:a16="http://schemas.microsoft.com/office/drawing/2014/main" id="{473D9C84-A811-4191-8F91-D71C0E05407C}"/>
              </a:ext>
            </a:extLst>
          </p:cNvPr>
          <p:cNvSpPr/>
          <p:nvPr/>
        </p:nvSpPr>
        <p:spPr>
          <a:xfrm rot="5400000">
            <a:off x="8045331" y="1610410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ABA839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Полилиния: фигура 99">
            <a:extLst>
              <a:ext uri="{FF2B5EF4-FFF2-40B4-BE49-F238E27FC236}">
                <a16:creationId xmlns:a16="http://schemas.microsoft.com/office/drawing/2014/main" id="{59F6C771-5104-437D-8183-EA266D0023B4}"/>
              </a:ext>
            </a:extLst>
          </p:cNvPr>
          <p:cNvSpPr/>
          <p:nvPr/>
        </p:nvSpPr>
        <p:spPr>
          <a:xfrm rot="5400000">
            <a:off x="5584143" y="3044830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6A5262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Полилиния: фигура 99">
            <a:extLst>
              <a:ext uri="{FF2B5EF4-FFF2-40B4-BE49-F238E27FC236}">
                <a16:creationId xmlns:a16="http://schemas.microsoft.com/office/drawing/2014/main" id="{38AD23BD-BF80-447C-AC29-18FC105474D8}"/>
              </a:ext>
            </a:extLst>
          </p:cNvPr>
          <p:cNvSpPr/>
          <p:nvPr/>
        </p:nvSpPr>
        <p:spPr>
          <a:xfrm rot="5400000">
            <a:off x="9321988" y="894474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6A5262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олилиния: фигура 99">
            <a:extLst>
              <a:ext uri="{FF2B5EF4-FFF2-40B4-BE49-F238E27FC236}">
                <a16:creationId xmlns:a16="http://schemas.microsoft.com/office/drawing/2014/main" id="{38AD23BD-BF80-447C-AC29-18FC105474D8}"/>
              </a:ext>
            </a:extLst>
          </p:cNvPr>
          <p:cNvSpPr/>
          <p:nvPr/>
        </p:nvSpPr>
        <p:spPr>
          <a:xfrm rot="5400000">
            <a:off x="4359785" y="3742112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ABA839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олилиния: фигура 99">
            <a:extLst>
              <a:ext uri="{FF2B5EF4-FFF2-40B4-BE49-F238E27FC236}">
                <a16:creationId xmlns:a16="http://schemas.microsoft.com/office/drawing/2014/main" id="{38AD23BD-BF80-447C-AC29-18FC105474D8}"/>
              </a:ext>
            </a:extLst>
          </p:cNvPr>
          <p:cNvSpPr/>
          <p:nvPr/>
        </p:nvSpPr>
        <p:spPr>
          <a:xfrm rot="5400000">
            <a:off x="4337554" y="2360298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6A5262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Полилиния: фигура 99">
            <a:extLst>
              <a:ext uri="{FF2B5EF4-FFF2-40B4-BE49-F238E27FC236}">
                <a16:creationId xmlns:a16="http://schemas.microsoft.com/office/drawing/2014/main" id="{38AD23BD-BF80-447C-AC29-18FC105474D8}"/>
              </a:ext>
            </a:extLst>
          </p:cNvPr>
          <p:cNvSpPr/>
          <p:nvPr/>
        </p:nvSpPr>
        <p:spPr>
          <a:xfrm rot="5400000">
            <a:off x="5562318" y="1672249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ABA839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Полилиния: фигура 99">
            <a:extLst>
              <a:ext uri="{FF2B5EF4-FFF2-40B4-BE49-F238E27FC236}">
                <a16:creationId xmlns:a16="http://schemas.microsoft.com/office/drawing/2014/main" id="{38AD23BD-BF80-447C-AC29-18FC105474D8}"/>
              </a:ext>
            </a:extLst>
          </p:cNvPr>
          <p:cNvSpPr/>
          <p:nvPr/>
        </p:nvSpPr>
        <p:spPr>
          <a:xfrm rot="5400000">
            <a:off x="9245962" y="5140384"/>
            <a:ext cx="1410545" cy="1569975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ABA839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олилиния: фигура 99">
            <a:extLst>
              <a:ext uri="{FF2B5EF4-FFF2-40B4-BE49-F238E27FC236}">
                <a16:creationId xmlns:a16="http://schemas.microsoft.com/office/drawing/2014/main" id="{38AD23BD-BF80-447C-AC29-18FC105474D8}"/>
              </a:ext>
            </a:extLst>
          </p:cNvPr>
          <p:cNvSpPr/>
          <p:nvPr/>
        </p:nvSpPr>
        <p:spPr>
          <a:xfrm rot="5400000">
            <a:off x="6787938" y="2317854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6A5262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олилиния: фигура 99">
            <a:extLst>
              <a:ext uri="{FF2B5EF4-FFF2-40B4-BE49-F238E27FC236}">
                <a16:creationId xmlns:a16="http://schemas.microsoft.com/office/drawing/2014/main" id="{38AD23BD-BF80-447C-AC29-18FC105474D8}"/>
              </a:ext>
            </a:extLst>
          </p:cNvPr>
          <p:cNvSpPr/>
          <p:nvPr/>
        </p:nvSpPr>
        <p:spPr>
          <a:xfrm rot="5400000">
            <a:off x="8045331" y="3031386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ABA839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олилиния: фигура 99">
            <a:extLst>
              <a:ext uri="{FF2B5EF4-FFF2-40B4-BE49-F238E27FC236}">
                <a16:creationId xmlns:a16="http://schemas.microsoft.com/office/drawing/2014/main" id="{38AD23BD-BF80-447C-AC29-18FC105474D8}"/>
              </a:ext>
            </a:extLst>
          </p:cNvPr>
          <p:cNvSpPr/>
          <p:nvPr/>
        </p:nvSpPr>
        <p:spPr>
          <a:xfrm rot="5400000">
            <a:off x="10539463" y="3031386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6A5262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олилиния: фигура 99">
            <a:extLst>
              <a:ext uri="{FF2B5EF4-FFF2-40B4-BE49-F238E27FC236}">
                <a16:creationId xmlns:a16="http://schemas.microsoft.com/office/drawing/2014/main" id="{38AD23BD-BF80-447C-AC29-18FC105474D8}"/>
              </a:ext>
            </a:extLst>
          </p:cNvPr>
          <p:cNvSpPr/>
          <p:nvPr/>
        </p:nvSpPr>
        <p:spPr>
          <a:xfrm rot="5400000">
            <a:off x="10516695" y="1617299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ABA839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222" y="1932335"/>
            <a:ext cx="856096" cy="856096"/>
          </a:xfrm>
          <a:prstGeom prst="rect">
            <a:avLst/>
          </a:prstGeom>
        </p:spPr>
      </p:pic>
      <p:sp>
        <p:nvSpPr>
          <p:cNvPr id="17" name="Полилиния: фигура 99">
            <a:extLst>
              <a:ext uri="{FF2B5EF4-FFF2-40B4-BE49-F238E27FC236}">
                <a16:creationId xmlns:a16="http://schemas.microsoft.com/office/drawing/2014/main" id="{38AD23BD-BF80-447C-AC29-18FC105474D8}"/>
              </a:ext>
            </a:extLst>
          </p:cNvPr>
          <p:cNvSpPr/>
          <p:nvPr/>
        </p:nvSpPr>
        <p:spPr>
          <a:xfrm rot="5400000">
            <a:off x="9292397" y="2287582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ABA839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олилиния: фигура 99">
            <a:extLst>
              <a:ext uri="{FF2B5EF4-FFF2-40B4-BE49-F238E27FC236}">
                <a16:creationId xmlns:a16="http://schemas.microsoft.com/office/drawing/2014/main" id="{38AD23BD-BF80-447C-AC29-18FC105474D8}"/>
              </a:ext>
            </a:extLst>
          </p:cNvPr>
          <p:cNvSpPr/>
          <p:nvPr/>
        </p:nvSpPr>
        <p:spPr>
          <a:xfrm rot="5400000">
            <a:off x="9292397" y="3733232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6A5262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0326" y="4112202"/>
            <a:ext cx="697801" cy="659676"/>
          </a:xfrm>
          <a:prstGeom prst="rect">
            <a:avLst/>
          </a:prstGeom>
        </p:spPr>
      </p:pic>
      <p:sp>
        <p:nvSpPr>
          <p:cNvPr id="23" name="Полилиния: фигура 99">
            <a:extLst>
              <a:ext uri="{FF2B5EF4-FFF2-40B4-BE49-F238E27FC236}">
                <a16:creationId xmlns:a16="http://schemas.microsoft.com/office/drawing/2014/main" id="{38AD23BD-BF80-447C-AC29-18FC105474D8}"/>
              </a:ext>
            </a:extLst>
          </p:cNvPr>
          <p:cNvSpPr/>
          <p:nvPr/>
        </p:nvSpPr>
        <p:spPr>
          <a:xfrm rot="5400000">
            <a:off x="8045331" y="4435078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ABA839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133" y="2771122"/>
            <a:ext cx="708788" cy="51108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3336" y="3948255"/>
            <a:ext cx="1187916" cy="712750"/>
          </a:xfrm>
          <a:prstGeom prst="rect">
            <a:avLst/>
          </a:prstGeom>
        </p:spPr>
      </p:pic>
      <p:sp>
        <p:nvSpPr>
          <p:cNvPr id="34" name="Полилиния: фигура 99">
            <a:extLst>
              <a:ext uri="{FF2B5EF4-FFF2-40B4-BE49-F238E27FC236}">
                <a16:creationId xmlns:a16="http://schemas.microsoft.com/office/drawing/2014/main" id="{38AD23BD-BF80-447C-AC29-18FC105474D8}"/>
              </a:ext>
            </a:extLst>
          </p:cNvPr>
          <p:cNvSpPr/>
          <p:nvPr/>
        </p:nvSpPr>
        <p:spPr>
          <a:xfrm rot="5400000">
            <a:off x="5570146" y="4427724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ABA839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Полилиния: фигура 99">
            <a:extLst>
              <a:ext uri="{FF2B5EF4-FFF2-40B4-BE49-F238E27FC236}">
                <a16:creationId xmlns:a16="http://schemas.microsoft.com/office/drawing/2014/main" id="{38AD23BD-BF80-447C-AC29-18FC105474D8}"/>
              </a:ext>
            </a:extLst>
          </p:cNvPr>
          <p:cNvSpPr/>
          <p:nvPr/>
        </p:nvSpPr>
        <p:spPr>
          <a:xfrm rot="5400000">
            <a:off x="4350282" y="5148120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6A5262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A773C8E-AE85-43E5-87B0-F0FD3232EA42}"/>
              </a:ext>
            </a:extLst>
          </p:cNvPr>
          <p:cNvGrpSpPr/>
          <p:nvPr/>
        </p:nvGrpSpPr>
        <p:grpSpPr>
          <a:xfrm>
            <a:off x="6725565" y="5220099"/>
            <a:ext cx="1417617" cy="1273659"/>
            <a:chOff x="6462593" y="4822900"/>
            <a:chExt cx="1417617" cy="1273659"/>
          </a:xfrm>
        </p:grpSpPr>
        <p:sp>
          <p:nvSpPr>
            <p:cNvPr id="32" name="Полилиния: фигура 99">
              <a:extLst>
                <a:ext uri="{FF2B5EF4-FFF2-40B4-BE49-F238E27FC236}">
                  <a16:creationId xmlns:a16="http://schemas.microsoft.com/office/drawing/2014/main" id="{38AD23BD-BF80-447C-AC29-18FC105474D8}"/>
                </a:ext>
              </a:extLst>
            </p:cNvPr>
            <p:cNvSpPr/>
            <p:nvPr/>
          </p:nvSpPr>
          <p:spPr>
            <a:xfrm rot="5400000">
              <a:off x="6534572" y="4750921"/>
              <a:ext cx="1273659" cy="1417617"/>
            </a:xfrm>
            <a:custGeom>
              <a:avLst/>
              <a:gdLst>
                <a:gd name="connsiteX0" fmla="*/ 0 w 912159"/>
                <a:gd name="connsiteY0" fmla="*/ 396789 h 793578"/>
                <a:gd name="connsiteX1" fmla="*/ 198395 w 912159"/>
                <a:gd name="connsiteY1" fmla="*/ 0 h 793578"/>
                <a:gd name="connsiteX2" fmla="*/ 713765 w 912159"/>
                <a:gd name="connsiteY2" fmla="*/ 0 h 793578"/>
                <a:gd name="connsiteX3" fmla="*/ 912159 w 912159"/>
                <a:gd name="connsiteY3" fmla="*/ 396789 h 793578"/>
                <a:gd name="connsiteX4" fmla="*/ 713765 w 912159"/>
                <a:gd name="connsiteY4" fmla="*/ 793578 h 793578"/>
                <a:gd name="connsiteX5" fmla="*/ 198395 w 912159"/>
                <a:gd name="connsiteY5" fmla="*/ 793578 h 793578"/>
                <a:gd name="connsiteX6" fmla="*/ 0 w 912159"/>
                <a:gd name="connsiteY6" fmla="*/ 396789 h 79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2159" h="793578">
                  <a:moveTo>
                    <a:pt x="456079" y="0"/>
                  </a:moveTo>
                  <a:lnTo>
                    <a:pt x="912158" y="172604"/>
                  </a:lnTo>
                  <a:lnTo>
                    <a:pt x="912158" y="620975"/>
                  </a:lnTo>
                  <a:lnTo>
                    <a:pt x="456080" y="793578"/>
                  </a:lnTo>
                  <a:lnTo>
                    <a:pt x="1" y="620975"/>
                  </a:lnTo>
                  <a:lnTo>
                    <a:pt x="1" y="172604"/>
                  </a:lnTo>
                  <a:lnTo>
                    <a:pt x="456079" y="0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6A5262"/>
              </a:solidFill>
            </a:ln>
            <a:scene3d>
              <a:camera prst="orthographicFront"/>
              <a:lightRig rig="flat" dir="t"/>
            </a:scene3d>
            <a:sp3d prstMaterial="dkEdge"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18916" tIns="237396" rIns="218917" bIns="23739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000" kern="1200" dirty="0">
                <a:ln>
                  <a:solidFill>
                    <a:srgbClr val="D3D3D3"/>
                  </a:solidFill>
                </a:ln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8478" y="5321372"/>
              <a:ext cx="1053735" cy="21609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040CBEB-6AE7-459C-B85A-108D1379C6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8544" y="1775417"/>
            <a:ext cx="1188363" cy="1164356"/>
          </a:xfrm>
          <a:prstGeom prst="rect">
            <a:avLst/>
          </a:prstGeom>
        </p:spPr>
      </p:pic>
      <p:pic>
        <p:nvPicPr>
          <p:cNvPr id="43" name="object 6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873" y="3375750"/>
            <a:ext cx="784793" cy="725234"/>
          </a:xfrm>
          <a:prstGeom prst="rect">
            <a:avLst/>
          </a:prstGeom>
        </p:spPr>
      </p:pic>
      <p:pic>
        <p:nvPicPr>
          <p:cNvPr id="44" name="object 7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378" y="3551360"/>
            <a:ext cx="1160961" cy="293685"/>
          </a:xfrm>
          <a:prstGeom prst="rect">
            <a:avLst/>
          </a:prstGeom>
        </p:spPr>
      </p:pic>
      <p:pic>
        <p:nvPicPr>
          <p:cNvPr id="45" name="object 8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696" y="4862901"/>
            <a:ext cx="1024323" cy="433439"/>
          </a:xfrm>
          <a:prstGeom prst="rect">
            <a:avLst/>
          </a:prstGeom>
        </p:spPr>
      </p:pic>
      <p:pic>
        <p:nvPicPr>
          <p:cNvPr id="47" name="object 10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184" y="5737577"/>
            <a:ext cx="1051854" cy="223454"/>
          </a:xfrm>
          <a:prstGeom prst="rect">
            <a:avLst/>
          </a:prstGeom>
        </p:spPr>
      </p:pic>
      <p:pic>
        <p:nvPicPr>
          <p:cNvPr id="48" name="object 11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009" y="2734837"/>
            <a:ext cx="1043343" cy="456199"/>
          </a:xfrm>
          <a:prstGeom prst="rect">
            <a:avLst/>
          </a:prstGeom>
        </p:spPr>
      </p:pic>
      <p:pic>
        <p:nvPicPr>
          <p:cNvPr id="50" name="object 13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675" y="3591196"/>
            <a:ext cx="957926" cy="214015"/>
          </a:xfrm>
          <a:prstGeom prst="rect">
            <a:avLst/>
          </a:prstGeom>
        </p:spPr>
      </p:pic>
      <p:pic>
        <p:nvPicPr>
          <p:cNvPr id="52" name="object 15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298" y="4167666"/>
            <a:ext cx="980049" cy="548747"/>
          </a:xfrm>
          <a:prstGeom prst="rect">
            <a:avLst/>
          </a:prstGeom>
        </p:spPr>
      </p:pic>
      <p:pic>
        <p:nvPicPr>
          <p:cNvPr id="54" name="object 17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988" y="1195316"/>
            <a:ext cx="780132" cy="825474"/>
          </a:xfrm>
          <a:prstGeom prst="rect">
            <a:avLst/>
          </a:prstGeom>
        </p:spPr>
      </p:pic>
      <p:pic>
        <p:nvPicPr>
          <p:cNvPr id="55" name="object 18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414" y="5767818"/>
            <a:ext cx="1255572" cy="308254"/>
          </a:xfrm>
          <a:prstGeom prst="rect">
            <a:avLst/>
          </a:prstGeom>
        </p:spPr>
      </p:pic>
      <p:pic>
        <p:nvPicPr>
          <p:cNvPr id="58" name="object 21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79" y="2020790"/>
            <a:ext cx="834823" cy="582179"/>
          </a:xfrm>
          <a:prstGeom prst="rect">
            <a:avLst/>
          </a:prstGeom>
        </p:spPr>
      </p:pic>
      <p:pic>
        <p:nvPicPr>
          <p:cNvPr id="59" name="object 22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582" y="4862530"/>
            <a:ext cx="578196" cy="625360"/>
          </a:xfrm>
          <a:prstGeom prst="rect">
            <a:avLst/>
          </a:prstGeom>
        </p:spPr>
      </p:pic>
      <p:pic>
        <p:nvPicPr>
          <p:cNvPr id="60" name="object 23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323" y="2770078"/>
            <a:ext cx="782811" cy="615688"/>
          </a:xfrm>
          <a:prstGeom prst="rect">
            <a:avLst/>
          </a:prstGeom>
        </p:spPr>
      </p:pic>
      <p:sp>
        <p:nvSpPr>
          <p:cNvPr id="51" name="object 3"/>
          <p:cNvSpPr txBox="1"/>
          <p:nvPr/>
        </p:nvSpPr>
        <p:spPr>
          <a:xfrm>
            <a:off x="753866" y="318537"/>
            <a:ext cx="969085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4610">
              <a:spcBef>
                <a:spcPts val="100"/>
              </a:spcBef>
              <a:tabLst>
                <a:tab pos="636270" algn="l"/>
                <a:tab pos="3319145" algn="l"/>
                <a:tab pos="4062095" algn="l"/>
                <a:tab pos="4140200" algn="l"/>
              </a:tabLst>
            </a:pPr>
            <a:r>
              <a:rPr lang="ru-RU" sz="4000" dirty="0">
                <a:solidFill>
                  <a:srgbClr val="ABA839"/>
                </a:solidFill>
                <a:latin typeface="Impact" panose="020B0806030902050204" pitchFamily="34" charset="0"/>
              </a:rPr>
              <a:t>Промышленные партнёры КНИТУ</a:t>
            </a:r>
            <a:endParaRPr sz="4000" dirty="0">
              <a:solidFill>
                <a:srgbClr val="ABA839"/>
              </a:solidFill>
              <a:latin typeface="Impact" panose="020B0806030902050204" pitchFamily="34" charset="0"/>
            </a:endParaRPr>
          </a:p>
        </p:txBody>
      </p:sp>
      <p:sp>
        <p:nvSpPr>
          <p:cNvPr id="102" name="Holder 4">
            <a:extLst>
              <a:ext uri="{FF2B5EF4-FFF2-40B4-BE49-F238E27FC236}">
                <a16:creationId xmlns:a16="http://schemas.microsoft.com/office/drawing/2014/main" id="{245A77A7-1E60-4BDC-B44F-979269664D9C}"/>
              </a:ext>
            </a:extLst>
          </p:cNvPr>
          <p:cNvSpPr txBox="1">
            <a:spLocks/>
          </p:cNvSpPr>
          <p:nvPr/>
        </p:nvSpPr>
        <p:spPr>
          <a:xfrm>
            <a:off x="9166185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rgbClr val="ABA839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mtClean="0"/>
              <a:pPr/>
              <a:t>5</a:t>
            </a:fld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818516" y="1991667"/>
            <a:ext cx="3093551" cy="2874666"/>
            <a:chOff x="818516" y="2602969"/>
            <a:chExt cx="3093551" cy="2874666"/>
          </a:xfrm>
        </p:grpSpPr>
        <p:sp>
          <p:nvSpPr>
            <p:cNvPr id="62" name="Freeform 32"/>
            <p:cNvSpPr>
              <a:spLocks noChangeArrowheads="1"/>
            </p:cNvSpPr>
            <p:nvPr/>
          </p:nvSpPr>
          <p:spPr bwMode="auto">
            <a:xfrm>
              <a:off x="993266" y="3710116"/>
              <a:ext cx="1170498" cy="1728936"/>
            </a:xfrm>
            <a:custGeom>
              <a:avLst/>
              <a:gdLst>
                <a:gd name="T0" fmla="*/ 4082 w 5501"/>
                <a:gd name="T1" fmla="*/ 6456 h 8297"/>
                <a:gd name="T2" fmla="*/ 4082 w 5501"/>
                <a:gd name="T3" fmla="*/ 6456 h 8297"/>
                <a:gd name="T4" fmla="*/ 5500 w 5501"/>
                <a:gd name="T5" fmla="*/ 4237 h 8297"/>
                <a:gd name="T6" fmla="*/ 4254 w 5501"/>
                <a:gd name="T7" fmla="*/ 3014 h 8297"/>
                <a:gd name="T8" fmla="*/ 4043 w 5501"/>
                <a:gd name="T9" fmla="*/ 2024 h 8297"/>
                <a:gd name="T10" fmla="*/ 4043 w 5501"/>
                <a:gd name="T11" fmla="*/ 2024 h 8297"/>
                <a:gd name="T12" fmla="*/ 2024 w 5501"/>
                <a:gd name="T13" fmla="*/ 0 h 8297"/>
                <a:gd name="T14" fmla="*/ 0 w 5501"/>
                <a:gd name="T15" fmla="*/ 2024 h 8297"/>
                <a:gd name="T16" fmla="*/ 0 w 5501"/>
                <a:gd name="T17" fmla="*/ 2024 h 8297"/>
                <a:gd name="T18" fmla="*/ 212 w 5501"/>
                <a:gd name="T19" fmla="*/ 3665 h 8297"/>
                <a:gd name="T20" fmla="*/ 3396 w 5501"/>
                <a:gd name="T21" fmla="*/ 7713 h 8297"/>
                <a:gd name="T22" fmla="*/ 4917 w 5501"/>
                <a:gd name="T23" fmla="*/ 8296 h 8297"/>
                <a:gd name="T24" fmla="*/ 4082 w 5501"/>
                <a:gd name="T25" fmla="*/ 6456 h 8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01" h="8297">
                  <a:moveTo>
                    <a:pt x="4082" y="6456"/>
                  </a:moveTo>
                  <a:lnTo>
                    <a:pt x="4082" y="6456"/>
                  </a:lnTo>
                  <a:cubicBezTo>
                    <a:pt x="4082" y="5478"/>
                    <a:pt x="4665" y="4626"/>
                    <a:pt x="5500" y="4237"/>
                  </a:cubicBezTo>
                  <a:cubicBezTo>
                    <a:pt x="4945" y="4003"/>
                    <a:pt x="4500" y="3563"/>
                    <a:pt x="4254" y="3014"/>
                  </a:cubicBezTo>
                  <a:cubicBezTo>
                    <a:pt x="4117" y="2710"/>
                    <a:pt x="4043" y="2379"/>
                    <a:pt x="4043" y="2024"/>
                  </a:cubicBezTo>
                  <a:lnTo>
                    <a:pt x="4043" y="2024"/>
                  </a:lnTo>
                  <a:cubicBezTo>
                    <a:pt x="4043" y="909"/>
                    <a:pt x="3139" y="0"/>
                    <a:pt x="2024" y="0"/>
                  </a:cubicBezTo>
                  <a:cubicBezTo>
                    <a:pt x="904" y="0"/>
                    <a:pt x="0" y="909"/>
                    <a:pt x="0" y="2024"/>
                  </a:cubicBezTo>
                  <a:lnTo>
                    <a:pt x="0" y="2024"/>
                  </a:lnTo>
                  <a:cubicBezTo>
                    <a:pt x="0" y="2590"/>
                    <a:pt x="74" y="3139"/>
                    <a:pt x="212" y="3665"/>
                  </a:cubicBezTo>
                  <a:cubicBezTo>
                    <a:pt x="669" y="5415"/>
                    <a:pt x="1841" y="6873"/>
                    <a:pt x="3396" y="7713"/>
                  </a:cubicBezTo>
                  <a:cubicBezTo>
                    <a:pt x="3871" y="7965"/>
                    <a:pt x="4379" y="8165"/>
                    <a:pt x="4917" y="8296"/>
                  </a:cubicBezTo>
                  <a:cubicBezTo>
                    <a:pt x="4402" y="7845"/>
                    <a:pt x="4082" y="7187"/>
                    <a:pt x="4082" y="6456"/>
                  </a:cubicBezTo>
                </a:path>
              </a:pathLst>
            </a:custGeom>
            <a:solidFill>
              <a:srgbClr val="6A526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72" name="Freeform 33"/>
            <p:cNvSpPr>
              <a:spLocks noChangeArrowheads="1"/>
            </p:cNvSpPr>
            <p:nvPr/>
          </p:nvSpPr>
          <p:spPr bwMode="auto">
            <a:xfrm>
              <a:off x="2582359" y="2810739"/>
              <a:ext cx="1161110" cy="1701376"/>
            </a:xfrm>
            <a:custGeom>
              <a:avLst/>
              <a:gdLst>
                <a:gd name="T0" fmla="*/ 5449 w 5456"/>
                <a:gd name="T1" fmla="*/ 6021 h 8166"/>
                <a:gd name="T2" fmla="*/ 5449 w 5456"/>
                <a:gd name="T3" fmla="*/ 6021 h 8166"/>
                <a:gd name="T4" fmla="*/ 5209 w 5456"/>
                <a:gd name="T5" fmla="*/ 4466 h 8166"/>
                <a:gd name="T6" fmla="*/ 2281 w 5456"/>
                <a:gd name="T7" fmla="*/ 681 h 8166"/>
                <a:gd name="T8" fmla="*/ 675 w 5456"/>
                <a:gd name="T9" fmla="*/ 0 h 8166"/>
                <a:gd name="T10" fmla="*/ 1469 w 5456"/>
                <a:gd name="T11" fmla="*/ 1807 h 8166"/>
                <a:gd name="T12" fmla="*/ 0 w 5456"/>
                <a:gd name="T13" fmla="*/ 4042 h 8166"/>
                <a:gd name="T14" fmla="*/ 114 w 5456"/>
                <a:gd name="T15" fmla="*/ 4100 h 8166"/>
                <a:gd name="T16" fmla="*/ 1177 w 5456"/>
                <a:gd name="T17" fmla="*/ 5204 h 8166"/>
                <a:gd name="T18" fmla="*/ 1406 w 5456"/>
                <a:gd name="T19" fmla="*/ 6141 h 8166"/>
                <a:gd name="T20" fmla="*/ 1412 w 5456"/>
                <a:gd name="T21" fmla="*/ 6141 h 8166"/>
                <a:gd name="T22" fmla="*/ 3431 w 5456"/>
                <a:gd name="T23" fmla="*/ 8165 h 8166"/>
                <a:gd name="T24" fmla="*/ 5455 w 5456"/>
                <a:gd name="T25" fmla="*/ 6181 h 8166"/>
                <a:gd name="T26" fmla="*/ 5455 w 5456"/>
                <a:gd name="T27" fmla="*/ 6141 h 8166"/>
                <a:gd name="T28" fmla="*/ 5449 w 5456"/>
                <a:gd name="T29" fmla="*/ 6021 h 8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56" h="8166">
                  <a:moveTo>
                    <a:pt x="5449" y="6021"/>
                  </a:moveTo>
                  <a:lnTo>
                    <a:pt x="5449" y="6021"/>
                  </a:lnTo>
                  <a:cubicBezTo>
                    <a:pt x="5432" y="5484"/>
                    <a:pt x="5352" y="4963"/>
                    <a:pt x="5209" y="4466"/>
                  </a:cubicBezTo>
                  <a:cubicBezTo>
                    <a:pt x="4751" y="2859"/>
                    <a:pt x="3688" y="1510"/>
                    <a:pt x="2281" y="681"/>
                  </a:cubicBezTo>
                  <a:cubicBezTo>
                    <a:pt x="1784" y="383"/>
                    <a:pt x="1246" y="155"/>
                    <a:pt x="675" y="0"/>
                  </a:cubicBezTo>
                  <a:cubicBezTo>
                    <a:pt x="1166" y="452"/>
                    <a:pt x="1469" y="1093"/>
                    <a:pt x="1469" y="1807"/>
                  </a:cubicBezTo>
                  <a:cubicBezTo>
                    <a:pt x="1469" y="2807"/>
                    <a:pt x="863" y="3665"/>
                    <a:pt x="0" y="4042"/>
                  </a:cubicBezTo>
                  <a:cubicBezTo>
                    <a:pt x="40" y="4060"/>
                    <a:pt x="80" y="4083"/>
                    <a:pt x="114" y="4100"/>
                  </a:cubicBezTo>
                  <a:cubicBezTo>
                    <a:pt x="577" y="4340"/>
                    <a:pt x="955" y="4728"/>
                    <a:pt x="1177" y="5204"/>
                  </a:cubicBezTo>
                  <a:cubicBezTo>
                    <a:pt x="1315" y="5489"/>
                    <a:pt x="1395" y="5804"/>
                    <a:pt x="1406" y="6141"/>
                  </a:cubicBezTo>
                  <a:cubicBezTo>
                    <a:pt x="1412" y="6141"/>
                    <a:pt x="1412" y="6141"/>
                    <a:pt x="1412" y="6141"/>
                  </a:cubicBezTo>
                  <a:cubicBezTo>
                    <a:pt x="1412" y="7256"/>
                    <a:pt x="2316" y="8165"/>
                    <a:pt x="3431" y="8165"/>
                  </a:cubicBezTo>
                  <a:cubicBezTo>
                    <a:pt x="4534" y="8165"/>
                    <a:pt x="5432" y="7279"/>
                    <a:pt x="5455" y="6181"/>
                  </a:cubicBezTo>
                  <a:cubicBezTo>
                    <a:pt x="5455" y="6170"/>
                    <a:pt x="5455" y="6153"/>
                    <a:pt x="5455" y="6141"/>
                  </a:cubicBezTo>
                  <a:cubicBezTo>
                    <a:pt x="5455" y="6101"/>
                    <a:pt x="5455" y="6061"/>
                    <a:pt x="5449" y="6021"/>
                  </a:cubicBezTo>
                </a:path>
              </a:pathLst>
            </a:custGeom>
            <a:solidFill>
              <a:srgbClr val="6A526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73" name="Freeform 34"/>
            <p:cNvSpPr>
              <a:spLocks noChangeArrowheads="1"/>
            </p:cNvSpPr>
            <p:nvPr/>
          </p:nvSpPr>
          <p:spPr bwMode="auto">
            <a:xfrm>
              <a:off x="1038321" y="2787771"/>
              <a:ext cx="1764664" cy="1139151"/>
            </a:xfrm>
            <a:custGeom>
              <a:avLst/>
              <a:gdLst>
                <a:gd name="T0" fmla="*/ 6323 w 8291"/>
                <a:gd name="T1" fmla="*/ 0 h 5467"/>
                <a:gd name="T2" fmla="*/ 6323 w 8291"/>
                <a:gd name="T3" fmla="*/ 0 h 5467"/>
                <a:gd name="T4" fmla="*/ 6312 w 8291"/>
                <a:gd name="T5" fmla="*/ 0 h 5467"/>
                <a:gd name="T6" fmla="*/ 6272 w 8291"/>
                <a:gd name="T7" fmla="*/ 0 h 5467"/>
                <a:gd name="T8" fmla="*/ 6260 w 8291"/>
                <a:gd name="T9" fmla="*/ 0 h 5467"/>
                <a:gd name="T10" fmla="*/ 6243 w 8291"/>
                <a:gd name="T11" fmla="*/ 0 h 5467"/>
                <a:gd name="T12" fmla="*/ 4643 w 8291"/>
                <a:gd name="T13" fmla="*/ 200 h 5467"/>
                <a:gd name="T14" fmla="*/ 348 w 8291"/>
                <a:gd name="T15" fmla="*/ 3825 h 5467"/>
                <a:gd name="T16" fmla="*/ 0 w 8291"/>
                <a:gd name="T17" fmla="*/ 4814 h 5467"/>
                <a:gd name="T18" fmla="*/ 1812 w 8291"/>
                <a:gd name="T19" fmla="*/ 4014 h 5467"/>
                <a:gd name="T20" fmla="*/ 4042 w 8291"/>
                <a:gd name="T21" fmla="*/ 5466 h 5467"/>
                <a:gd name="T22" fmla="*/ 5265 w 8291"/>
                <a:gd name="T23" fmla="*/ 4248 h 5467"/>
                <a:gd name="T24" fmla="*/ 6243 w 8291"/>
                <a:gd name="T25" fmla="*/ 4043 h 5467"/>
                <a:gd name="T26" fmla="*/ 6312 w 8291"/>
                <a:gd name="T27" fmla="*/ 4043 h 5467"/>
                <a:gd name="T28" fmla="*/ 6312 w 8291"/>
                <a:gd name="T29" fmla="*/ 4043 h 5467"/>
                <a:gd name="T30" fmla="*/ 8290 w 8291"/>
                <a:gd name="T31" fmla="*/ 2024 h 5467"/>
                <a:gd name="T32" fmla="*/ 6323 w 8291"/>
                <a:gd name="T33" fmla="*/ 0 h 5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91" h="5467">
                  <a:moveTo>
                    <a:pt x="6323" y="0"/>
                  </a:moveTo>
                  <a:lnTo>
                    <a:pt x="6323" y="0"/>
                  </a:lnTo>
                  <a:cubicBezTo>
                    <a:pt x="6318" y="0"/>
                    <a:pt x="6318" y="0"/>
                    <a:pt x="6312" y="0"/>
                  </a:cubicBezTo>
                  <a:cubicBezTo>
                    <a:pt x="6301" y="0"/>
                    <a:pt x="6284" y="0"/>
                    <a:pt x="6272" y="0"/>
                  </a:cubicBezTo>
                  <a:cubicBezTo>
                    <a:pt x="6266" y="0"/>
                    <a:pt x="6266" y="0"/>
                    <a:pt x="6260" y="0"/>
                  </a:cubicBezTo>
                  <a:cubicBezTo>
                    <a:pt x="6255" y="0"/>
                    <a:pt x="6249" y="0"/>
                    <a:pt x="6243" y="0"/>
                  </a:cubicBezTo>
                  <a:cubicBezTo>
                    <a:pt x="5688" y="0"/>
                    <a:pt x="5157" y="69"/>
                    <a:pt x="4643" y="200"/>
                  </a:cubicBezTo>
                  <a:cubicBezTo>
                    <a:pt x="2721" y="692"/>
                    <a:pt x="1143" y="2041"/>
                    <a:pt x="348" y="3825"/>
                  </a:cubicBezTo>
                  <a:cubicBezTo>
                    <a:pt x="205" y="4139"/>
                    <a:pt x="85" y="4471"/>
                    <a:pt x="0" y="4814"/>
                  </a:cubicBezTo>
                  <a:cubicBezTo>
                    <a:pt x="446" y="4323"/>
                    <a:pt x="1092" y="4014"/>
                    <a:pt x="1812" y="4014"/>
                  </a:cubicBezTo>
                  <a:cubicBezTo>
                    <a:pt x="2807" y="4014"/>
                    <a:pt x="3664" y="4609"/>
                    <a:pt x="4042" y="5466"/>
                  </a:cubicBezTo>
                  <a:cubicBezTo>
                    <a:pt x="4288" y="4923"/>
                    <a:pt x="4722" y="4488"/>
                    <a:pt x="5265" y="4248"/>
                  </a:cubicBezTo>
                  <a:cubicBezTo>
                    <a:pt x="5563" y="4117"/>
                    <a:pt x="5895" y="4043"/>
                    <a:pt x="6243" y="4043"/>
                  </a:cubicBezTo>
                  <a:cubicBezTo>
                    <a:pt x="6266" y="4043"/>
                    <a:pt x="6289" y="4043"/>
                    <a:pt x="6312" y="4043"/>
                  </a:cubicBezTo>
                  <a:lnTo>
                    <a:pt x="6312" y="4043"/>
                  </a:lnTo>
                  <a:cubicBezTo>
                    <a:pt x="7410" y="4020"/>
                    <a:pt x="8290" y="3122"/>
                    <a:pt x="8290" y="2024"/>
                  </a:cubicBezTo>
                  <a:cubicBezTo>
                    <a:pt x="8290" y="921"/>
                    <a:pt x="7415" y="28"/>
                    <a:pt x="6323" y="0"/>
                  </a:cubicBezTo>
                </a:path>
              </a:pathLst>
            </a:custGeom>
            <a:solidFill>
              <a:srgbClr val="ABA839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74" name="Freeform 35"/>
            <p:cNvSpPr>
              <a:spLocks noChangeArrowheads="1"/>
            </p:cNvSpPr>
            <p:nvPr/>
          </p:nvSpPr>
          <p:spPr bwMode="auto">
            <a:xfrm>
              <a:off x="1952568" y="4327460"/>
              <a:ext cx="1751522" cy="1150175"/>
            </a:xfrm>
            <a:custGeom>
              <a:avLst/>
              <a:gdLst>
                <a:gd name="T0" fmla="*/ 6382 w 8229"/>
                <a:gd name="T1" fmla="*/ 1412 h 5519"/>
                <a:gd name="T2" fmla="*/ 6382 w 8229"/>
                <a:gd name="T3" fmla="*/ 1412 h 5519"/>
                <a:gd name="T4" fmla="*/ 4175 w 8229"/>
                <a:gd name="T5" fmla="*/ 0 h 5519"/>
                <a:gd name="T6" fmla="*/ 2974 w 8229"/>
                <a:gd name="T7" fmla="*/ 1246 h 5519"/>
                <a:gd name="T8" fmla="*/ 2019 w 8229"/>
                <a:gd name="T9" fmla="*/ 1475 h 5519"/>
                <a:gd name="T10" fmla="*/ 2019 w 8229"/>
                <a:gd name="T11" fmla="*/ 1475 h 5519"/>
                <a:gd name="T12" fmla="*/ 0 w 8229"/>
                <a:gd name="T13" fmla="*/ 3494 h 5519"/>
                <a:gd name="T14" fmla="*/ 1991 w 8229"/>
                <a:gd name="T15" fmla="*/ 5518 h 5519"/>
                <a:gd name="T16" fmla="*/ 2019 w 8229"/>
                <a:gd name="T17" fmla="*/ 5518 h 5519"/>
                <a:gd name="T18" fmla="*/ 2128 w 8229"/>
                <a:gd name="T19" fmla="*/ 5518 h 5519"/>
                <a:gd name="T20" fmla="*/ 3688 w 8229"/>
                <a:gd name="T21" fmla="*/ 5283 h 5519"/>
                <a:gd name="T22" fmla="*/ 7891 w 8229"/>
                <a:gd name="T23" fmla="*/ 1601 h 5519"/>
                <a:gd name="T24" fmla="*/ 8228 w 8229"/>
                <a:gd name="T25" fmla="*/ 566 h 5519"/>
                <a:gd name="T26" fmla="*/ 6382 w 8229"/>
                <a:gd name="T27" fmla="*/ 1412 h 5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29" h="5519">
                  <a:moveTo>
                    <a:pt x="6382" y="1412"/>
                  </a:moveTo>
                  <a:lnTo>
                    <a:pt x="6382" y="1412"/>
                  </a:lnTo>
                  <a:cubicBezTo>
                    <a:pt x="5410" y="1412"/>
                    <a:pt x="4563" y="834"/>
                    <a:pt x="4175" y="0"/>
                  </a:cubicBezTo>
                  <a:cubicBezTo>
                    <a:pt x="3940" y="549"/>
                    <a:pt x="3511" y="995"/>
                    <a:pt x="2974" y="1246"/>
                  </a:cubicBezTo>
                  <a:cubicBezTo>
                    <a:pt x="2682" y="1383"/>
                    <a:pt x="2362" y="1464"/>
                    <a:pt x="2019" y="1475"/>
                  </a:cubicBezTo>
                  <a:lnTo>
                    <a:pt x="2019" y="1475"/>
                  </a:lnTo>
                  <a:cubicBezTo>
                    <a:pt x="904" y="1475"/>
                    <a:pt x="0" y="2379"/>
                    <a:pt x="0" y="3494"/>
                  </a:cubicBezTo>
                  <a:cubicBezTo>
                    <a:pt x="0" y="4603"/>
                    <a:pt x="887" y="5501"/>
                    <a:pt x="1991" y="5518"/>
                  </a:cubicBezTo>
                  <a:cubicBezTo>
                    <a:pt x="2002" y="5518"/>
                    <a:pt x="2008" y="5518"/>
                    <a:pt x="2019" y="5518"/>
                  </a:cubicBezTo>
                  <a:cubicBezTo>
                    <a:pt x="2059" y="5518"/>
                    <a:pt x="2093" y="5518"/>
                    <a:pt x="2128" y="5518"/>
                  </a:cubicBezTo>
                  <a:cubicBezTo>
                    <a:pt x="2665" y="5501"/>
                    <a:pt x="3191" y="5420"/>
                    <a:pt x="3688" y="5283"/>
                  </a:cubicBezTo>
                  <a:cubicBezTo>
                    <a:pt x="5581" y="4751"/>
                    <a:pt x="7124" y="3385"/>
                    <a:pt x="7891" y="1601"/>
                  </a:cubicBezTo>
                  <a:cubicBezTo>
                    <a:pt x="8028" y="1269"/>
                    <a:pt x="8143" y="920"/>
                    <a:pt x="8228" y="566"/>
                  </a:cubicBezTo>
                  <a:cubicBezTo>
                    <a:pt x="7782" y="1080"/>
                    <a:pt x="7119" y="1412"/>
                    <a:pt x="6382" y="1412"/>
                  </a:cubicBezTo>
                </a:path>
              </a:pathLst>
            </a:custGeom>
            <a:solidFill>
              <a:srgbClr val="ABA839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75" name="Freeform 36"/>
            <p:cNvSpPr>
              <a:spLocks noChangeArrowheads="1"/>
            </p:cNvSpPr>
            <p:nvPr/>
          </p:nvSpPr>
          <p:spPr bwMode="auto">
            <a:xfrm>
              <a:off x="2076470" y="2892499"/>
              <a:ext cx="634527" cy="619183"/>
            </a:xfrm>
            <a:custGeom>
              <a:avLst/>
              <a:gdLst>
                <a:gd name="T0" fmla="*/ 2980 w 2981"/>
                <a:gd name="T1" fmla="*/ 1487 h 2974"/>
                <a:gd name="T2" fmla="*/ 2980 w 2981"/>
                <a:gd name="T3" fmla="*/ 1487 h 2974"/>
                <a:gd name="T4" fmla="*/ 1493 w 2981"/>
                <a:gd name="T5" fmla="*/ 2973 h 2974"/>
                <a:gd name="T6" fmla="*/ 0 w 2981"/>
                <a:gd name="T7" fmla="*/ 1487 h 2974"/>
                <a:gd name="T8" fmla="*/ 1493 w 2981"/>
                <a:gd name="T9" fmla="*/ 0 h 2974"/>
                <a:gd name="T10" fmla="*/ 2980 w 2981"/>
                <a:gd name="T11" fmla="*/ 1487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1" h="2974">
                  <a:moveTo>
                    <a:pt x="2980" y="1487"/>
                  </a:moveTo>
                  <a:lnTo>
                    <a:pt x="2980" y="1487"/>
                  </a:lnTo>
                  <a:cubicBezTo>
                    <a:pt x="2980" y="2305"/>
                    <a:pt x="2310" y="2973"/>
                    <a:pt x="1493" y="2973"/>
                  </a:cubicBezTo>
                  <a:cubicBezTo>
                    <a:pt x="670" y="2973"/>
                    <a:pt x="0" y="2305"/>
                    <a:pt x="0" y="1487"/>
                  </a:cubicBezTo>
                  <a:cubicBezTo>
                    <a:pt x="0" y="664"/>
                    <a:pt x="670" y="0"/>
                    <a:pt x="1493" y="0"/>
                  </a:cubicBezTo>
                  <a:cubicBezTo>
                    <a:pt x="2310" y="0"/>
                    <a:pt x="2980" y="664"/>
                    <a:pt x="2980" y="148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76" name="Freeform 37"/>
            <p:cNvSpPr>
              <a:spLocks noChangeArrowheads="1"/>
            </p:cNvSpPr>
            <p:nvPr/>
          </p:nvSpPr>
          <p:spPr bwMode="auto">
            <a:xfrm>
              <a:off x="2047371" y="4764748"/>
              <a:ext cx="634527" cy="619183"/>
            </a:xfrm>
            <a:custGeom>
              <a:avLst/>
              <a:gdLst>
                <a:gd name="T0" fmla="*/ 2979 w 2980"/>
                <a:gd name="T1" fmla="*/ 1486 h 2973"/>
                <a:gd name="T2" fmla="*/ 2979 w 2980"/>
                <a:gd name="T3" fmla="*/ 1486 h 2973"/>
                <a:gd name="T4" fmla="*/ 1493 w 2980"/>
                <a:gd name="T5" fmla="*/ 2972 h 2973"/>
                <a:gd name="T6" fmla="*/ 0 w 2980"/>
                <a:gd name="T7" fmla="*/ 1486 h 2973"/>
                <a:gd name="T8" fmla="*/ 1493 w 2980"/>
                <a:gd name="T9" fmla="*/ 0 h 2973"/>
                <a:gd name="T10" fmla="*/ 2979 w 2980"/>
                <a:gd name="T11" fmla="*/ 1486 h 2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0" h="2973">
                  <a:moveTo>
                    <a:pt x="2979" y="1486"/>
                  </a:moveTo>
                  <a:lnTo>
                    <a:pt x="2979" y="1486"/>
                  </a:lnTo>
                  <a:cubicBezTo>
                    <a:pt x="2979" y="2309"/>
                    <a:pt x="2310" y="2972"/>
                    <a:pt x="1493" y="2972"/>
                  </a:cubicBezTo>
                  <a:cubicBezTo>
                    <a:pt x="669" y="2972"/>
                    <a:pt x="0" y="2309"/>
                    <a:pt x="0" y="1486"/>
                  </a:cubicBezTo>
                  <a:cubicBezTo>
                    <a:pt x="0" y="663"/>
                    <a:pt x="669" y="0"/>
                    <a:pt x="1493" y="0"/>
                  </a:cubicBezTo>
                  <a:cubicBezTo>
                    <a:pt x="2310" y="0"/>
                    <a:pt x="2979" y="663"/>
                    <a:pt x="2979" y="14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77" name="Freeform 38"/>
            <p:cNvSpPr>
              <a:spLocks noChangeArrowheads="1"/>
            </p:cNvSpPr>
            <p:nvPr/>
          </p:nvSpPr>
          <p:spPr bwMode="auto">
            <a:xfrm>
              <a:off x="1104027" y="3801982"/>
              <a:ext cx="632651" cy="619183"/>
            </a:xfrm>
            <a:custGeom>
              <a:avLst/>
              <a:gdLst>
                <a:gd name="T0" fmla="*/ 2973 w 2974"/>
                <a:gd name="T1" fmla="*/ 1486 h 2974"/>
                <a:gd name="T2" fmla="*/ 2973 w 2974"/>
                <a:gd name="T3" fmla="*/ 1486 h 2974"/>
                <a:gd name="T4" fmla="*/ 1486 w 2974"/>
                <a:gd name="T5" fmla="*/ 2973 h 2974"/>
                <a:gd name="T6" fmla="*/ 0 w 2974"/>
                <a:gd name="T7" fmla="*/ 1486 h 2974"/>
                <a:gd name="T8" fmla="*/ 1486 w 2974"/>
                <a:gd name="T9" fmla="*/ 0 h 2974"/>
                <a:gd name="T10" fmla="*/ 2973 w 2974"/>
                <a:gd name="T11" fmla="*/ 1486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4" h="2974">
                  <a:moveTo>
                    <a:pt x="2973" y="1486"/>
                  </a:moveTo>
                  <a:lnTo>
                    <a:pt x="2973" y="1486"/>
                  </a:lnTo>
                  <a:cubicBezTo>
                    <a:pt x="2973" y="2310"/>
                    <a:pt x="2304" y="2973"/>
                    <a:pt x="1486" y="2973"/>
                  </a:cubicBezTo>
                  <a:cubicBezTo>
                    <a:pt x="663" y="2973"/>
                    <a:pt x="0" y="2310"/>
                    <a:pt x="0" y="1486"/>
                  </a:cubicBezTo>
                  <a:cubicBezTo>
                    <a:pt x="0" y="663"/>
                    <a:pt x="663" y="0"/>
                    <a:pt x="1486" y="0"/>
                  </a:cubicBezTo>
                  <a:cubicBezTo>
                    <a:pt x="2304" y="0"/>
                    <a:pt x="2973" y="663"/>
                    <a:pt x="2973" y="14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78" name="Freeform 42"/>
            <p:cNvSpPr>
              <a:spLocks noChangeArrowheads="1"/>
            </p:cNvSpPr>
            <p:nvPr/>
          </p:nvSpPr>
          <p:spPr bwMode="auto">
            <a:xfrm>
              <a:off x="3001041" y="3822193"/>
              <a:ext cx="632651" cy="619183"/>
            </a:xfrm>
            <a:custGeom>
              <a:avLst/>
              <a:gdLst>
                <a:gd name="T0" fmla="*/ 2973 w 2974"/>
                <a:gd name="T1" fmla="*/ 1486 h 2974"/>
                <a:gd name="T2" fmla="*/ 2973 w 2974"/>
                <a:gd name="T3" fmla="*/ 1486 h 2974"/>
                <a:gd name="T4" fmla="*/ 1487 w 2974"/>
                <a:gd name="T5" fmla="*/ 2973 h 2974"/>
                <a:gd name="T6" fmla="*/ 0 w 2974"/>
                <a:gd name="T7" fmla="*/ 1486 h 2974"/>
                <a:gd name="T8" fmla="*/ 1487 w 2974"/>
                <a:gd name="T9" fmla="*/ 0 h 2974"/>
                <a:gd name="T10" fmla="*/ 2973 w 2974"/>
                <a:gd name="T11" fmla="*/ 1486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4" h="2974">
                  <a:moveTo>
                    <a:pt x="2973" y="1486"/>
                  </a:moveTo>
                  <a:lnTo>
                    <a:pt x="2973" y="1486"/>
                  </a:lnTo>
                  <a:cubicBezTo>
                    <a:pt x="2973" y="2309"/>
                    <a:pt x="2310" y="2973"/>
                    <a:pt x="1487" y="2973"/>
                  </a:cubicBezTo>
                  <a:cubicBezTo>
                    <a:pt x="663" y="2973"/>
                    <a:pt x="0" y="2309"/>
                    <a:pt x="0" y="1486"/>
                  </a:cubicBezTo>
                  <a:cubicBezTo>
                    <a:pt x="0" y="663"/>
                    <a:pt x="663" y="0"/>
                    <a:pt x="1487" y="0"/>
                  </a:cubicBezTo>
                  <a:cubicBezTo>
                    <a:pt x="2310" y="0"/>
                    <a:pt x="2973" y="663"/>
                    <a:pt x="2973" y="14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79" name="Freeform 12"/>
            <p:cNvSpPr>
              <a:spLocks noChangeArrowheads="1"/>
            </p:cNvSpPr>
            <p:nvPr/>
          </p:nvSpPr>
          <p:spPr bwMode="auto">
            <a:xfrm>
              <a:off x="2301745" y="4938376"/>
              <a:ext cx="125780" cy="91866"/>
            </a:xfrm>
            <a:custGeom>
              <a:avLst/>
              <a:gdLst>
                <a:gd name="T0" fmla="*/ 588 w 589"/>
                <a:gd name="T1" fmla="*/ 441 h 442"/>
                <a:gd name="T2" fmla="*/ 0 w 589"/>
                <a:gd name="T3" fmla="*/ 441 h 442"/>
                <a:gd name="T4" fmla="*/ 0 w 589"/>
                <a:gd name="T5" fmla="*/ 0 h 442"/>
                <a:gd name="T6" fmla="*/ 588 w 589"/>
                <a:gd name="T7" fmla="*/ 0 h 442"/>
                <a:gd name="T8" fmla="*/ 588 w 589"/>
                <a:gd name="T9" fmla="*/ 44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442">
                  <a:moveTo>
                    <a:pt x="588" y="441"/>
                  </a:moveTo>
                  <a:lnTo>
                    <a:pt x="0" y="441"/>
                  </a:lnTo>
                  <a:lnTo>
                    <a:pt x="0" y="0"/>
                  </a:lnTo>
                  <a:lnTo>
                    <a:pt x="588" y="0"/>
                  </a:lnTo>
                  <a:lnTo>
                    <a:pt x="588" y="441"/>
                  </a:lnTo>
                </a:path>
              </a:pathLst>
            </a:custGeom>
            <a:noFill/>
            <a:ln w="9525" cap="flat">
              <a:solidFill>
                <a:srgbClr val="ABA839"/>
              </a:solidFill>
              <a:bevel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80" name="Freeform 13"/>
            <p:cNvSpPr>
              <a:spLocks noChangeArrowheads="1"/>
            </p:cNvSpPr>
            <p:nvPr/>
          </p:nvSpPr>
          <p:spPr bwMode="auto">
            <a:xfrm>
              <a:off x="2208819" y="4978798"/>
              <a:ext cx="37545" cy="18373"/>
            </a:xfrm>
            <a:custGeom>
              <a:avLst/>
              <a:gdLst>
                <a:gd name="T0" fmla="*/ 177 w 178"/>
                <a:gd name="T1" fmla="*/ 87 h 88"/>
                <a:gd name="T2" fmla="*/ 177 w 178"/>
                <a:gd name="T3" fmla="*/ 0 h 88"/>
                <a:gd name="T4" fmla="*/ 0 w 178"/>
                <a:gd name="T5" fmla="*/ 0 h 88"/>
                <a:gd name="T6" fmla="*/ 0 w 178"/>
                <a:gd name="T7" fmla="*/ 87 h 88"/>
                <a:gd name="T8" fmla="*/ 177 w 178"/>
                <a:gd name="T9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88">
                  <a:moveTo>
                    <a:pt x="177" y="87"/>
                  </a:moveTo>
                  <a:lnTo>
                    <a:pt x="17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7" y="87"/>
                  </a:lnTo>
                </a:path>
              </a:pathLst>
            </a:custGeom>
            <a:solidFill>
              <a:srgbClr val="990000"/>
            </a:solidFill>
            <a:ln>
              <a:solidFill>
                <a:srgbClr val="ABA839"/>
              </a:solidFill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81" name="Freeform 14"/>
            <p:cNvSpPr>
              <a:spLocks noChangeArrowheads="1"/>
            </p:cNvSpPr>
            <p:nvPr/>
          </p:nvSpPr>
          <p:spPr bwMode="auto">
            <a:xfrm>
              <a:off x="2481966" y="4978798"/>
              <a:ext cx="37545" cy="18373"/>
            </a:xfrm>
            <a:custGeom>
              <a:avLst/>
              <a:gdLst>
                <a:gd name="T0" fmla="*/ 177 w 178"/>
                <a:gd name="T1" fmla="*/ 87 h 88"/>
                <a:gd name="T2" fmla="*/ 177 w 178"/>
                <a:gd name="T3" fmla="*/ 0 h 88"/>
                <a:gd name="T4" fmla="*/ 0 w 178"/>
                <a:gd name="T5" fmla="*/ 0 h 88"/>
                <a:gd name="T6" fmla="*/ 0 w 178"/>
                <a:gd name="T7" fmla="*/ 87 h 88"/>
                <a:gd name="T8" fmla="*/ 177 w 178"/>
                <a:gd name="T9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88">
                  <a:moveTo>
                    <a:pt x="177" y="87"/>
                  </a:moveTo>
                  <a:lnTo>
                    <a:pt x="17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7" y="87"/>
                  </a:lnTo>
                </a:path>
              </a:pathLst>
            </a:custGeom>
            <a:solidFill>
              <a:srgbClr val="990000"/>
            </a:solidFill>
            <a:ln>
              <a:solidFill>
                <a:srgbClr val="ABA839"/>
              </a:solidFill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82" name="Freeform 15"/>
            <p:cNvSpPr>
              <a:spLocks noChangeArrowheads="1"/>
            </p:cNvSpPr>
            <p:nvPr/>
          </p:nvSpPr>
          <p:spPr bwMode="auto">
            <a:xfrm>
              <a:off x="2177844" y="4994414"/>
              <a:ext cx="373583" cy="237934"/>
            </a:xfrm>
            <a:custGeom>
              <a:avLst/>
              <a:gdLst>
                <a:gd name="T0" fmla="*/ 1756 w 1757"/>
                <a:gd name="T1" fmla="*/ 1143 h 1144"/>
                <a:gd name="T2" fmla="*/ 0 w 1757"/>
                <a:gd name="T3" fmla="*/ 1143 h 1144"/>
                <a:gd name="T4" fmla="*/ 0 w 1757"/>
                <a:gd name="T5" fmla="*/ 0 h 1144"/>
                <a:gd name="T6" fmla="*/ 1756 w 1757"/>
                <a:gd name="T7" fmla="*/ 0 h 1144"/>
                <a:gd name="T8" fmla="*/ 1756 w 1757"/>
                <a:gd name="T9" fmla="*/ 1143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7" h="1144">
                  <a:moveTo>
                    <a:pt x="1756" y="1143"/>
                  </a:moveTo>
                  <a:lnTo>
                    <a:pt x="0" y="1143"/>
                  </a:lnTo>
                  <a:lnTo>
                    <a:pt x="0" y="0"/>
                  </a:lnTo>
                  <a:lnTo>
                    <a:pt x="1756" y="0"/>
                  </a:lnTo>
                  <a:lnTo>
                    <a:pt x="1756" y="1143"/>
                  </a:lnTo>
                </a:path>
              </a:pathLst>
            </a:custGeom>
            <a:solidFill>
              <a:srgbClr val="ABA839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83" name="Freeform 16"/>
            <p:cNvSpPr>
              <a:spLocks noChangeArrowheads="1"/>
            </p:cNvSpPr>
            <p:nvPr/>
          </p:nvSpPr>
          <p:spPr bwMode="auto">
            <a:xfrm>
              <a:off x="1257028" y="3922327"/>
              <a:ext cx="304122" cy="400539"/>
            </a:xfrm>
            <a:custGeom>
              <a:avLst/>
              <a:gdLst>
                <a:gd name="T0" fmla="*/ 1429 w 1430"/>
                <a:gd name="T1" fmla="*/ 1921 h 1922"/>
                <a:gd name="T2" fmla="*/ 0 w 1430"/>
                <a:gd name="T3" fmla="*/ 1921 h 1922"/>
                <a:gd name="T4" fmla="*/ 0 w 1430"/>
                <a:gd name="T5" fmla="*/ 0 h 1922"/>
                <a:gd name="T6" fmla="*/ 1429 w 1430"/>
                <a:gd name="T7" fmla="*/ 0 h 1922"/>
                <a:gd name="T8" fmla="*/ 1429 w 1430"/>
                <a:gd name="T9" fmla="*/ 1921 h 1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0" h="1922">
                  <a:moveTo>
                    <a:pt x="1429" y="1921"/>
                  </a:moveTo>
                  <a:lnTo>
                    <a:pt x="0" y="1921"/>
                  </a:lnTo>
                  <a:lnTo>
                    <a:pt x="0" y="0"/>
                  </a:lnTo>
                  <a:lnTo>
                    <a:pt x="1429" y="0"/>
                  </a:lnTo>
                  <a:lnTo>
                    <a:pt x="1429" y="1921"/>
                  </a:lnTo>
                </a:path>
              </a:pathLst>
            </a:custGeom>
            <a:solidFill>
              <a:srgbClr val="595959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84" name="Freeform 17"/>
            <p:cNvSpPr>
              <a:spLocks noChangeArrowheads="1"/>
            </p:cNvSpPr>
            <p:nvPr/>
          </p:nvSpPr>
          <p:spPr bwMode="auto">
            <a:xfrm>
              <a:off x="1277677" y="3945295"/>
              <a:ext cx="264699" cy="354606"/>
            </a:xfrm>
            <a:custGeom>
              <a:avLst/>
              <a:gdLst>
                <a:gd name="T0" fmla="*/ 0 w 1242"/>
                <a:gd name="T1" fmla="*/ 1703 h 1704"/>
                <a:gd name="T2" fmla="*/ 0 w 1242"/>
                <a:gd name="T3" fmla="*/ 0 h 1704"/>
                <a:gd name="T4" fmla="*/ 1241 w 1242"/>
                <a:gd name="T5" fmla="*/ 0 h 1704"/>
                <a:gd name="T6" fmla="*/ 1241 w 1242"/>
                <a:gd name="T7" fmla="*/ 1703 h 1704"/>
                <a:gd name="T8" fmla="*/ 0 w 1242"/>
                <a:gd name="T9" fmla="*/ 1703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2" h="1704">
                  <a:moveTo>
                    <a:pt x="0" y="1703"/>
                  </a:moveTo>
                  <a:lnTo>
                    <a:pt x="0" y="0"/>
                  </a:lnTo>
                  <a:lnTo>
                    <a:pt x="1241" y="0"/>
                  </a:lnTo>
                  <a:lnTo>
                    <a:pt x="1241" y="1703"/>
                  </a:lnTo>
                  <a:lnTo>
                    <a:pt x="0" y="1703"/>
                  </a:lnTo>
                </a:path>
              </a:pathLst>
            </a:custGeom>
            <a:solidFill>
              <a:srgbClr val="6A526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85" name="Freeform 18"/>
            <p:cNvSpPr>
              <a:spLocks noChangeArrowheads="1"/>
            </p:cNvSpPr>
            <p:nvPr/>
          </p:nvSpPr>
          <p:spPr bwMode="auto">
            <a:xfrm>
              <a:off x="1333058" y="3861695"/>
              <a:ext cx="152062" cy="95541"/>
            </a:xfrm>
            <a:custGeom>
              <a:avLst/>
              <a:gdLst>
                <a:gd name="T0" fmla="*/ 525 w 715"/>
                <a:gd name="T1" fmla="*/ 206 h 458"/>
                <a:gd name="T2" fmla="*/ 525 w 715"/>
                <a:gd name="T3" fmla="*/ 206 h 458"/>
                <a:gd name="T4" fmla="*/ 525 w 715"/>
                <a:gd name="T5" fmla="*/ 172 h 458"/>
                <a:gd name="T6" fmla="*/ 359 w 715"/>
                <a:gd name="T7" fmla="*/ 0 h 458"/>
                <a:gd name="T8" fmla="*/ 188 w 715"/>
                <a:gd name="T9" fmla="*/ 166 h 458"/>
                <a:gd name="T10" fmla="*/ 188 w 715"/>
                <a:gd name="T11" fmla="*/ 206 h 458"/>
                <a:gd name="T12" fmla="*/ 102 w 715"/>
                <a:gd name="T13" fmla="*/ 206 h 458"/>
                <a:gd name="T14" fmla="*/ 0 w 715"/>
                <a:gd name="T15" fmla="*/ 309 h 458"/>
                <a:gd name="T16" fmla="*/ 0 w 715"/>
                <a:gd name="T17" fmla="*/ 457 h 458"/>
                <a:gd name="T18" fmla="*/ 714 w 715"/>
                <a:gd name="T19" fmla="*/ 457 h 458"/>
                <a:gd name="T20" fmla="*/ 714 w 715"/>
                <a:gd name="T21" fmla="*/ 309 h 458"/>
                <a:gd name="T22" fmla="*/ 611 w 715"/>
                <a:gd name="T23" fmla="*/ 206 h 458"/>
                <a:gd name="T24" fmla="*/ 525 w 715"/>
                <a:gd name="T25" fmla="*/ 206 h 458"/>
                <a:gd name="T26" fmla="*/ 359 w 715"/>
                <a:gd name="T27" fmla="*/ 86 h 458"/>
                <a:gd name="T28" fmla="*/ 359 w 715"/>
                <a:gd name="T29" fmla="*/ 86 h 458"/>
                <a:gd name="T30" fmla="*/ 400 w 715"/>
                <a:gd name="T31" fmla="*/ 132 h 458"/>
                <a:gd name="T32" fmla="*/ 359 w 715"/>
                <a:gd name="T33" fmla="*/ 177 h 458"/>
                <a:gd name="T34" fmla="*/ 314 w 715"/>
                <a:gd name="T35" fmla="*/ 132 h 458"/>
                <a:gd name="T36" fmla="*/ 359 w 715"/>
                <a:gd name="T37" fmla="*/ 86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5" h="458">
                  <a:moveTo>
                    <a:pt x="525" y="206"/>
                  </a:moveTo>
                  <a:lnTo>
                    <a:pt x="525" y="206"/>
                  </a:lnTo>
                  <a:cubicBezTo>
                    <a:pt x="525" y="172"/>
                    <a:pt x="525" y="172"/>
                    <a:pt x="525" y="172"/>
                  </a:cubicBezTo>
                  <a:cubicBezTo>
                    <a:pt x="525" y="80"/>
                    <a:pt x="451" y="0"/>
                    <a:pt x="359" y="0"/>
                  </a:cubicBezTo>
                  <a:cubicBezTo>
                    <a:pt x="268" y="0"/>
                    <a:pt x="188" y="74"/>
                    <a:pt x="188" y="166"/>
                  </a:cubicBezTo>
                  <a:cubicBezTo>
                    <a:pt x="188" y="206"/>
                    <a:pt x="188" y="206"/>
                    <a:pt x="188" y="206"/>
                  </a:cubicBezTo>
                  <a:cubicBezTo>
                    <a:pt x="102" y="206"/>
                    <a:pt x="102" y="206"/>
                    <a:pt x="102" y="206"/>
                  </a:cubicBezTo>
                  <a:cubicBezTo>
                    <a:pt x="45" y="206"/>
                    <a:pt x="0" y="252"/>
                    <a:pt x="0" y="309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714" y="457"/>
                    <a:pt x="714" y="457"/>
                    <a:pt x="714" y="457"/>
                  </a:cubicBezTo>
                  <a:cubicBezTo>
                    <a:pt x="714" y="309"/>
                    <a:pt x="714" y="309"/>
                    <a:pt x="714" y="309"/>
                  </a:cubicBezTo>
                  <a:cubicBezTo>
                    <a:pt x="714" y="252"/>
                    <a:pt x="668" y="206"/>
                    <a:pt x="611" y="206"/>
                  </a:cubicBezTo>
                  <a:lnTo>
                    <a:pt x="525" y="206"/>
                  </a:lnTo>
                  <a:close/>
                  <a:moveTo>
                    <a:pt x="359" y="86"/>
                  </a:moveTo>
                  <a:lnTo>
                    <a:pt x="359" y="86"/>
                  </a:lnTo>
                  <a:cubicBezTo>
                    <a:pt x="382" y="86"/>
                    <a:pt x="400" y="109"/>
                    <a:pt x="400" y="132"/>
                  </a:cubicBezTo>
                  <a:cubicBezTo>
                    <a:pt x="400" y="155"/>
                    <a:pt x="382" y="177"/>
                    <a:pt x="359" y="177"/>
                  </a:cubicBezTo>
                  <a:cubicBezTo>
                    <a:pt x="331" y="177"/>
                    <a:pt x="314" y="155"/>
                    <a:pt x="314" y="132"/>
                  </a:cubicBezTo>
                  <a:cubicBezTo>
                    <a:pt x="314" y="109"/>
                    <a:pt x="331" y="86"/>
                    <a:pt x="359" y="8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86" name="Line 19"/>
            <p:cNvSpPr>
              <a:spLocks noChangeShapeType="1"/>
            </p:cNvSpPr>
            <p:nvPr/>
          </p:nvSpPr>
          <p:spPr bwMode="auto">
            <a:xfrm>
              <a:off x="1316162" y="4050023"/>
              <a:ext cx="185852" cy="918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87" name="Line 20"/>
            <p:cNvSpPr>
              <a:spLocks noChangeShapeType="1"/>
            </p:cNvSpPr>
            <p:nvPr/>
          </p:nvSpPr>
          <p:spPr bwMode="auto">
            <a:xfrm>
              <a:off x="1316162" y="4082176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88" name="Line 21"/>
            <p:cNvSpPr>
              <a:spLocks noChangeShapeType="1"/>
            </p:cNvSpPr>
            <p:nvPr/>
          </p:nvSpPr>
          <p:spPr bwMode="auto">
            <a:xfrm>
              <a:off x="1316162" y="4118004"/>
              <a:ext cx="185852" cy="918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89" name="Line 22"/>
            <p:cNvSpPr>
              <a:spLocks noChangeShapeType="1"/>
            </p:cNvSpPr>
            <p:nvPr/>
          </p:nvSpPr>
          <p:spPr bwMode="auto">
            <a:xfrm>
              <a:off x="1316162" y="4151994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90" name="Line 23"/>
            <p:cNvSpPr>
              <a:spLocks noChangeShapeType="1"/>
            </p:cNvSpPr>
            <p:nvPr/>
          </p:nvSpPr>
          <p:spPr bwMode="auto">
            <a:xfrm>
              <a:off x="1316162" y="4185067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91" name="Line 24"/>
            <p:cNvSpPr>
              <a:spLocks noChangeShapeType="1"/>
            </p:cNvSpPr>
            <p:nvPr/>
          </p:nvSpPr>
          <p:spPr bwMode="auto">
            <a:xfrm>
              <a:off x="1316162" y="4219976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92" name="Freeform 25"/>
            <p:cNvSpPr>
              <a:spLocks noChangeArrowheads="1"/>
            </p:cNvSpPr>
            <p:nvPr/>
          </p:nvSpPr>
          <p:spPr bwMode="auto">
            <a:xfrm>
              <a:off x="2363696" y="3167181"/>
              <a:ext cx="176467" cy="183734"/>
            </a:xfrm>
            <a:custGeom>
              <a:avLst/>
              <a:gdLst>
                <a:gd name="T0" fmla="*/ 829 w 830"/>
                <a:gd name="T1" fmla="*/ 823 h 882"/>
                <a:gd name="T2" fmla="*/ 766 w 830"/>
                <a:gd name="T3" fmla="*/ 881 h 882"/>
                <a:gd name="T4" fmla="*/ 0 w 830"/>
                <a:gd name="T5" fmla="*/ 57 h 882"/>
                <a:gd name="T6" fmla="*/ 63 w 830"/>
                <a:gd name="T7" fmla="*/ 0 h 882"/>
                <a:gd name="T8" fmla="*/ 829 w 830"/>
                <a:gd name="T9" fmla="*/ 823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0" h="882">
                  <a:moveTo>
                    <a:pt x="829" y="823"/>
                  </a:moveTo>
                  <a:lnTo>
                    <a:pt x="766" y="881"/>
                  </a:lnTo>
                  <a:lnTo>
                    <a:pt x="0" y="57"/>
                  </a:lnTo>
                  <a:lnTo>
                    <a:pt x="63" y="0"/>
                  </a:lnTo>
                  <a:lnTo>
                    <a:pt x="829" y="823"/>
                  </a:lnTo>
                </a:path>
              </a:pathLst>
            </a:custGeom>
            <a:solidFill>
              <a:srgbClr val="990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93" name="Freeform 26"/>
            <p:cNvSpPr>
              <a:spLocks noChangeArrowheads="1"/>
            </p:cNvSpPr>
            <p:nvPr/>
          </p:nvSpPr>
          <p:spPr bwMode="auto">
            <a:xfrm>
              <a:off x="2399366" y="3205766"/>
              <a:ext cx="201810" cy="207619"/>
            </a:xfrm>
            <a:custGeom>
              <a:avLst/>
              <a:gdLst>
                <a:gd name="T0" fmla="*/ 949 w 950"/>
                <a:gd name="T1" fmla="*/ 824 h 996"/>
                <a:gd name="T2" fmla="*/ 766 w 950"/>
                <a:gd name="T3" fmla="*/ 995 h 996"/>
                <a:gd name="T4" fmla="*/ 0 w 950"/>
                <a:gd name="T5" fmla="*/ 171 h 996"/>
                <a:gd name="T6" fmla="*/ 183 w 950"/>
                <a:gd name="T7" fmla="*/ 0 h 996"/>
                <a:gd name="T8" fmla="*/ 949 w 950"/>
                <a:gd name="T9" fmla="*/ 824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0" h="996">
                  <a:moveTo>
                    <a:pt x="949" y="824"/>
                  </a:moveTo>
                  <a:lnTo>
                    <a:pt x="766" y="995"/>
                  </a:lnTo>
                  <a:lnTo>
                    <a:pt x="0" y="171"/>
                  </a:lnTo>
                  <a:lnTo>
                    <a:pt x="183" y="0"/>
                  </a:lnTo>
                  <a:lnTo>
                    <a:pt x="949" y="824"/>
                  </a:lnTo>
                </a:path>
              </a:pathLst>
            </a:custGeom>
            <a:solidFill>
              <a:srgbClr val="ABA839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94" name="Freeform 27"/>
            <p:cNvSpPr>
              <a:spLocks noChangeArrowheads="1"/>
            </p:cNvSpPr>
            <p:nvPr/>
          </p:nvSpPr>
          <p:spPr bwMode="auto">
            <a:xfrm>
              <a:off x="2208819" y="2976098"/>
              <a:ext cx="230907" cy="259476"/>
            </a:xfrm>
            <a:custGeom>
              <a:avLst/>
              <a:gdLst>
                <a:gd name="T0" fmla="*/ 240 w 1248"/>
                <a:gd name="T1" fmla="*/ 211 h 1247"/>
                <a:gd name="T2" fmla="*/ 240 w 1248"/>
                <a:gd name="T3" fmla="*/ 211 h 1247"/>
                <a:gd name="T4" fmla="*/ 212 w 1248"/>
                <a:gd name="T5" fmla="*/ 1006 h 1247"/>
                <a:gd name="T6" fmla="*/ 1006 w 1248"/>
                <a:gd name="T7" fmla="*/ 1034 h 1247"/>
                <a:gd name="T8" fmla="*/ 1035 w 1248"/>
                <a:gd name="T9" fmla="*/ 239 h 1247"/>
                <a:gd name="T10" fmla="*/ 240 w 1248"/>
                <a:gd name="T11" fmla="*/ 211 h 1247"/>
                <a:gd name="T12" fmla="*/ 892 w 1248"/>
                <a:gd name="T13" fmla="*/ 914 h 1247"/>
                <a:gd name="T14" fmla="*/ 892 w 1248"/>
                <a:gd name="T15" fmla="*/ 914 h 1247"/>
                <a:gd name="T16" fmla="*/ 332 w 1248"/>
                <a:gd name="T17" fmla="*/ 891 h 1247"/>
                <a:gd name="T18" fmla="*/ 354 w 1248"/>
                <a:gd name="T19" fmla="*/ 331 h 1247"/>
                <a:gd name="T20" fmla="*/ 915 w 1248"/>
                <a:gd name="T21" fmla="*/ 354 h 1247"/>
                <a:gd name="T22" fmla="*/ 892 w 1248"/>
                <a:gd name="T23" fmla="*/ 914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8" h="1247">
                  <a:moveTo>
                    <a:pt x="240" y="211"/>
                  </a:moveTo>
                  <a:lnTo>
                    <a:pt x="240" y="211"/>
                  </a:lnTo>
                  <a:cubicBezTo>
                    <a:pt x="12" y="423"/>
                    <a:pt x="0" y="777"/>
                    <a:pt x="212" y="1006"/>
                  </a:cubicBezTo>
                  <a:cubicBezTo>
                    <a:pt x="423" y="1235"/>
                    <a:pt x="778" y="1246"/>
                    <a:pt x="1006" y="1034"/>
                  </a:cubicBezTo>
                  <a:cubicBezTo>
                    <a:pt x="1235" y="823"/>
                    <a:pt x="1247" y="468"/>
                    <a:pt x="1035" y="239"/>
                  </a:cubicBezTo>
                  <a:cubicBezTo>
                    <a:pt x="824" y="11"/>
                    <a:pt x="469" y="0"/>
                    <a:pt x="240" y="211"/>
                  </a:cubicBezTo>
                  <a:close/>
                  <a:moveTo>
                    <a:pt x="892" y="914"/>
                  </a:moveTo>
                  <a:lnTo>
                    <a:pt x="892" y="914"/>
                  </a:lnTo>
                  <a:cubicBezTo>
                    <a:pt x="732" y="1063"/>
                    <a:pt x="480" y="1057"/>
                    <a:pt x="332" y="891"/>
                  </a:cubicBezTo>
                  <a:cubicBezTo>
                    <a:pt x="183" y="731"/>
                    <a:pt x="194" y="479"/>
                    <a:pt x="354" y="331"/>
                  </a:cubicBezTo>
                  <a:cubicBezTo>
                    <a:pt x="515" y="182"/>
                    <a:pt x="766" y="194"/>
                    <a:pt x="915" y="354"/>
                  </a:cubicBezTo>
                  <a:cubicBezTo>
                    <a:pt x="1064" y="514"/>
                    <a:pt x="1058" y="765"/>
                    <a:pt x="892" y="914"/>
                  </a:cubicBezTo>
                  <a:close/>
                </a:path>
              </a:pathLst>
            </a:custGeom>
            <a:solidFill>
              <a:srgbClr val="ABA839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95" name="Заголовок 1">
              <a:extLst>
                <a:ext uri="{FF2B5EF4-FFF2-40B4-BE49-F238E27FC236}">
                  <a16:creationId xmlns:a16="http://schemas.microsoft.com/office/drawing/2014/main" id="{96D29E9D-C7B2-4769-B2CC-F56DC7CBD65A}"/>
                </a:ext>
              </a:extLst>
            </p:cNvPr>
            <p:cNvSpPr txBox="1">
              <a:spLocks/>
            </p:cNvSpPr>
            <p:nvPr/>
          </p:nvSpPr>
          <p:spPr>
            <a:xfrm>
              <a:off x="2508928" y="4680432"/>
              <a:ext cx="1140823" cy="1669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ОБРАЗОВАНИЕ</a:t>
              </a:r>
            </a:p>
          </p:txBody>
        </p:sp>
        <p:sp>
          <p:nvSpPr>
            <p:cNvPr id="96" name="Заголовок 1">
              <a:extLst>
                <a:ext uri="{FF2B5EF4-FFF2-40B4-BE49-F238E27FC236}">
                  <a16:creationId xmlns:a16="http://schemas.microsoft.com/office/drawing/2014/main" id="{96D29E9D-C7B2-4769-B2CC-F56DC7CBD65A}"/>
                </a:ext>
              </a:extLst>
            </p:cNvPr>
            <p:cNvSpPr txBox="1">
              <a:spLocks/>
            </p:cNvSpPr>
            <p:nvPr/>
          </p:nvSpPr>
          <p:spPr>
            <a:xfrm>
              <a:off x="1037595" y="4494317"/>
              <a:ext cx="1195012" cy="2375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ПОВЫШЕНИЕ</a:t>
              </a:r>
            </a:p>
            <a:p>
              <a:r>
                <a:rPr lang="ru-RU" sz="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КВАЛИФИКАЦИИ</a:t>
              </a:r>
            </a:p>
          </p:txBody>
        </p:sp>
        <p:sp>
          <p:nvSpPr>
            <p:cNvPr id="97" name="Заголовок 1">
              <a:extLst>
                <a:ext uri="{FF2B5EF4-FFF2-40B4-BE49-F238E27FC236}">
                  <a16:creationId xmlns:a16="http://schemas.microsoft.com/office/drawing/2014/main" id="{96D29E9D-C7B2-4769-B2CC-F56DC7CBD65A}"/>
                </a:ext>
              </a:extLst>
            </p:cNvPr>
            <p:cNvSpPr txBox="1">
              <a:spLocks/>
            </p:cNvSpPr>
            <p:nvPr/>
          </p:nvSpPr>
          <p:spPr>
            <a:xfrm>
              <a:off x="1475485" y="3308615"/>
              <a:ext cx="1014461" cy="1680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НИОКР</a:t>
              </a:r>
            </a:p>
          </p:txBody>
        </p:sp>
        <p:sp>
          <p:nvSpPr>
            <p:cNvPr id="99" name="Shape 2550"/>
            <p:cNvSpPr/>
            <p:nvPr/>
          </p:nvSpPr>
          <p:spPr>
            <a:xfrm>
              <a:off x="3161080" y="3935507"/>
              <a:ext cx="361312" cy="399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7364"/>
                  </a:moveTo>
                  <a:cubicBezTo>
                    <a:pt x="20838" y="7364"/>
                    <a:pt x="20618" y="7584"/>
                    <a:pt x="20618" y="7855"/>
                  </a:cubicBezTo>
                  <a:lnTo>
                    <a:pt x="20618" y="18655"/>
                  </a:lnTo>
                  <a:cubicBezTo>
                    <a:pt x="20618" y="19739"/>
                    <a:pt x="19739" y="20618"/>
                    <a:pt x="18655" y="20618"/>
                  </a:cubicBezTo>
                  <a:lnTo>
                    <a:pt x="2945" y="20618"/>
                  </a:lnTo>
                  <a:cubicBezTo>
                    <a:pt x="1861" y="20618"/>
                    <a:pt x="982" y="19739"/>
                    <a:pt x="982" y="18655"/>
                  </a:cubicBezTo>
                  <a:lnTo>
                    <a:pt x="982" y="2945"/>
                  </a:lnTo>
                  <a:cubicBezTo>
                    <a:pt x="982" y="1861"/>
                    <a:pt x="1861" y="982"/>
                    <a:pt x="2945" y="982"/>
                  </a:cubicBezTo>
                  <a:lnTo>
                    <a:pt x="13745" y="982"/>
                  </a:lnTo>
                  <a:cubicBezTo>
                    <a:pt x="14017" y="982"/>
                    <a:pt x="14236" y="762"/>
                    <a:pt x="14236" y="491"/>
                  </a:cubicBezTo>
                  <a:cubicBezTo>
                    <a:pt x="14236" y="220"/>
                    <a:pt x="14017" y="0"/>
                    <a:pt x="13745" y="0"/>
                  </a:cubicBezTo>
                  <a:lnTo>
                    <a:pt x="2945" y="0"/>
                  </a:lnTo>
                  <a:cubicBezTo>
                    <a:pt x="1318" y="0"/>
                    <a:pt x="0" y="1319"/>
                    <a:pt x="0" y="2945"/>
                  </a:cubicBezTo>
                  <a:lnTo>
                    <a:pt x="0" y="18655"/>
                  </a:lnTo>
                  <a:cubicBezTo>
                    <a:pt x="0" y="20282"/>
                    <a:pt x="1318" y="21600"/>
                    <a:pt x="2945" y="21600"/>
                  </a:cubicBezTo>
                  <a:lnTo>
                    <a:pt x="18655" y="21600"/>
                  </a:lnTo>
                  <a:cubicBezTo>
                    <a:pt x="20282" y="21600"/>
                    <a:pt x="21600" y="20282"/>
                    <a:pt x="21600" y="18655"/>
                  </a:cubicBezTo>
                  <a:lnTo>
                    <a:pt x="21600" y="7855"/>
                  </a:lnTo>
                  <a:cubicBezTo>
                    <a:pt x="21600" y="7584"/>
                    <a:pt x="21380" y="7364"/>
                    <a:pt x="21109" y="7364"/>
                  </a:cubicBezTo>
                  <a:moveTo>
                    <a:pt x="7006" y="12764"/>
                  </a:moveTo>
                  <a:lnTo>
                    <a:pt x="8836" y="12764"/>
                  </a:lnTo>
                  <a:lnTo>
                    <a:pt x="8836" y="14594"/>
                  </a:lnTo>
                  <a:lnTo>
                    <a:pt x="6627" y="14973"/>
                  </a:lnTo>
                  <a:cubicBezTo>
                    <a:pt x="6627" y="14973"/>
                    <a:pt x="7006" y="12764"/>
                    <a:pt x="7006" y="12764"/>
                  </a:cubicBezTo>
                  <a:close/>
                  <a:moveTo>
                    <a:pt x="16775" y="2742"/>
                  </a:moveTo>
                  <a:lnTo>
                    <a:pt x="18858" y="4825"/>
                  </a:lnTo>
                  <a:lnTo>
                    <a:pt x="9818" y="13865"/>
                  </a:lnTo>
                  <a:lnTo>
                    <a:pt x="9818" y="11782"/>
                  </a:lnTo>
                  <a:lnTo>
                    <a:pt x="7736" y="11782"/>
                  </a:lnTo>
                  <a:cubicBezTo>
                    <a:pt x="7736" y="11782"/>
                    <a:pt x="16775" y="2742"/>
                    <a:pt x="16775" y="2742"/>
                  </a:cubicBezTo>
                  <a:close/>
                  <a:moveTo>
                    <a:pt x="18104" y="1414"/>
                  </a:moveTo>
                  <a:cubicBezTo>
                    <a:pt x="18371" y="1147"/>
                    <a:pt x="18739" y="982"/>
                    <a:pt x="19145" y="982"/>
                  </a:cubicBezTo>
                  <a:cubicBezTo>
                    <a:pt x="19959" y="982"/>
                    <a:pt x="20618" y="1642"/>
                    <a:pt x="20618" y="2455"/>
                  </a:cubicBezTo>
                  <a:cubicBezTo>
                    <a:pt x="20618" y="2861"/>
                    <a:pt x="20453" y="3230"/>
                    <a:pt x="20187" y="3496"/>
                  </a:cubicBezTo>
                  <a:lnTo>
                    <a:pt x="19552" y="4131"/>
                  </a:lnTo>
                  <a:lnTo>
                    <a:pt x="17469" y="2048"/>
                  </a:lnTo>
                  <a:cubicBezTo>
                    <a:pt x="17469" y="2048"/>
                    <a:pt x="18104" y="1414"/>
                    <a:pt x="18104" y="1414"/>
                  </a:cubicBezTo>
                  <a:close/>
                  <a:moveTo>
                    <a:pt x="5400" y="16200"/>
                  </a:moveTo>
                  <a:lnTo>
                    <a:pt x="9590" y="15481"/>
                  </a:lnTo>
                  <a:lnTo>
                    <a:pt x="20881" y="4190"/>
                  </a:lnTo>
                  <a:cubicBezTo>
                    <a:pt x="21325" y="3746"/>
                    <a:pt x="21600" y="3133"/>
                    <a:pt x="21600" y="2455"/>
                  </a:cubicBezTo>
                  <a:cubicBezTo>
                    <a:pt x="21600" y="1099"/>
                    <a:pt x="20501" y="0"/>
                    <a:pt x="19145" y="0"/>
                  </a:cubicBezTo>
                  <a:cubicBezTo>
                    <a:pt x="18468" y="0"/>
                    <a:pt x="17854" y="275"/>
                    <a:pt x="17410" y="719"/>
                  </a:cubicBezTo>
                  <a:lnTo>
                    <a:pt x="6119" y="12010"/>
                  </a:lnTo>
                  <a:cubicBezTo>
                    <a:pt x="6119" y="12010"/>
                    <a:pt x="5400" y="16200"/>
                    <a:pt x="5400" y="16200"/>
                  </a:cubicBezTo>
                  <a:close/>
                </a:path>
              </a:pathLst>
            </a:custGeom>
            <a:solidFill>
              <a:srgbClr val="6A5262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00">
                <a:ea typeface="Calibri" charset="0"/>
                <a:cs typeface="Calibri" charset="0"/>
              </a:endParaRPr>
            </a:p>
          </p:txBody>
        </p:sp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id="{E0EED983-B44A-4CFC-91D1-9F2089178513}"/>
                </a:ext>
              </a:extLst>
            </p:cNvPr>
            <p:cNvSpPr/>
            <p:nvPr/>
          </p:nvSpPr>
          <p:spPr>
            <a:xfrm>
              <a:off x="818516" y="2602969"/>
              <a:ext cx="3043753" cy="2345817"/>
            </a:xfrm>
            <a:prstGeom prst="rect">
              <a:avLst/>
            </a:prstGeom>
          </p:spPr>
          <p:txBody>
            <a:bodyPr wrap="none">
              <a:prstTxWarp prst="textArchUp">
                <a:avLst>
                  <a:gd name="adj" fmla="val 11109641"/>
                </a:avLst>
              </a:prstTxWarp>
              <a:spAutoFit/>
            </a:bodyPr>
            <a:lstStyle/>
            <a:p>
              <a:endParaRPr lang="ru-RU" sz="2400" dirty="0">
                <a:latin typeface="+mj-lt"/>
              </a:endParaRPr>
            </a:p>
          </p:txBody>
        </p:sp>
        <p:sp>
          <p:nvSpPr>
            <p:cNvPr id="101" name="object 2"/>
            <p:cNvSpPr/>
            <p:nvPr/>
          </p:nvSpPr>
          <p:spPr>
            <a:xfrm>
              <a:off x="2013456" y="3804809"/>
              <a:ext cx="653330" cy="671737"/>
            </a:xfrm>
            <a:prstGeom prst="rect">
              <a:avLst/>
            </a:prstGeom>
            <a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Заголовок 1">
              <a:extLst>
                <a:ext uri="{FF2B5EF4-FFF2-40B4-BE49-F238E27FC236}">
                  <a16:creationId xmlns:a16="http://schemas.microsoft.com/office/drawing/2014/main" id="{96D29E9D-C7B2-4769-B2CC-F56DC7CBD65A}"/>
                </a:ext>
              </a:extLst>
            </p:cNvPr>
            <p:cNvSpPr txBox="1">
              <a:spLocks/>
            </p:cNvSpPr>
            <p:nvPr/>
          </p:nvSpPr>
          <p:spPr>
            <a:xfrm>
              <a:off x="2594529" y="3590402"/>
              <a:ext cx="1317538" cy="2009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ПРОЕКТИРОВАНИЕ</a:t>
              </a:r>
            </a:p>
          </p:txBody>
        </p:sp>
      </p:grpSp>
      <p:sp>
        <p:nvSpPr>
          <p:cNvPr id="104" name="Полилиния: фигура 99">
            <a:extLst>
              <a:ext uri="{FF2B5EF4-FFF2-40B4-BE49-F238E27FC236}">
                <a16:creationId xmlns:a16="http://schemas.microsoft.com/office/drawing/2014/main" id="{D194049A-3970-4496-AA31-2E860BF3758B}"/>
              </a:ext>
            </a:extLst>
          </p:cNvPr>
          <p:cNvSpPr/>
          <p:nvPr/>
        </p:nvSpPr>
        <p:spPr>
          <a:xfrm rot="5400000">
            <a:off x="6821756" y="3738830"/>
            <a:ext cx="1273659" cy="1417617"/>
          </a:xfrm>
          <a:custGeom>
            <a:avLst/>
            <a:gdLst>
              <a:gd name="connsiteX0" fmla="*/ 0 w 912159"/>
              <a:gd name="connsiteY0" fmla="*/ 396789 h 793578"/>
              <a:gd name="connsiteX1" fmla="*/ 198395 w 912159"/>
              <a:gd name="connsiteY1" fmla="*/ 0 h 793578"/>
              <a:gd name="connsiteX2" fmla="*/ 713765 w 912159"/>
              <a:gd name="connsiteY2" fmla="*/ 0 h 793578"/>
              <a:gd name="connsiteX3" fmla="*/ 912159 w 912159"/>
              <a:gd name="connsiteY3" fmla="*/ 396789 h 793578"/>
              <a:gd name="connsiteX4" fmla="*/ 713765 w 912159"/>
              <a:gd name="connsiteY4" fmla="*/ 793578 h 793578"/>
              <a:gd name="connsiteX5" fmla="*/ 198395 w 912159"/>
              <a:gd name="connsiteY5" fmla="*/ 793578 h 793578"/>
              <a:gd name="connsiteX6" fmla="*/ 0 w 912159"/>
              <a:gd name="connsiteY6" fmla="*/ 396789 h 7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159" h="793578">
                <a:moveTo>
                  <a:pt x="456079" y="0"/>
                </a:moveTo>
                <a:lnTo>
                  <a:pt x="912158" y="172604"/>
                </a:lnTo>
                <a:lnTo>
                  <a:pt x="912158" y="620975"/>
                </a:lnTo>
                <a:lnTo>
                  <a:pt x="456080" y="793578"/>
                </a:lnTo>
                <a:lnTo>
                  <a:pt x="1" y="620975"/>
                </a:lnTo>
                <a:lnTo>
                  <a:pt x="1" y="172604"/>
                </a:lnTo>
                <a:lnTo>
                  <a:pt x="456079" y="0"/>
                </a:lnTo>
                <a:close/>
              </a:path>
            </a:pathLst>
          </a:custGeom>
          <a:noFill/>
          <a:ln w="57150">
            <a:solidFill>
              <a:srgbClr val="ABA839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18916" tIns="237396" rIns="218917" bIns="23739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ln>
                <a:solidFill>
                  <a:srgbClr val="D3D3D3"/>
                </a:solidFill>
              </a:ln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140394-0C65-48BB-A8D9-114D1CFA0A78}"/>
              </a:ext>
            </a:extLst>
          </p:cNvPr>
          <p:cNvSpPr/>
          <p:nvPr/>
        </p:nvSpPr>
        <p:spPr>
          <a:xfrm>
            <a:off x="1247036" y="4956101"/>
            <a:ext cx="2236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 УНИВЕРСИТЕТ </a:t>
            </a:r>
          </a:p>
          <a:p>
            <a:pPr algn="ctr"/>
            <a:r>
              <a:rPr lang="ru-RU" sz="2400" dirty="0">
                <a:latin typeface="+mj-lt"/>
              </a:rPr>
              <a:t>ПОЛНОГО ЦИКЛА</a:t>
            </a:r>
          </a:p>
        </p:txBody>
      </p:sp>
    </p:spTree>
    <p:extLst>
      <p:ext uri="{BB962C8B-B14F-4D97-AF65-F5344CB8AC3E}">
        <p14:creationId xmlns:p14="http://schemas.microsoft.com/office/powerpoint/2010/main" val="4119563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Полилиния: фигура 75">
            <a:extLst>
              <a:ext uri="{FF2B5EF4-FFF2-40B4-BE49-F238E27FC236}">
                <a16:creationId xmlns:a16="http://schemas.microsoft.com/office/drawing/2014/main" id="{C632C2C9-4E78-45FA-B29C-6C5E15078C12}"/>
              </a:ext>
            </a:extLst>
          </p:cNvPr>
          <p:cNvSpPr/>
          <p:nvPr/>
        </p:nvSpPr>
        <p:spPr>
          <a:xfrm>
            <a:off x="6073256" y="0"/>
            <a:ext cx="6118744" cy="6855713"/>
          </a:xfrm>
          <a:custGeom>
            <a:avLst/>
            <a:gdLst>
              <a:gd name="connsiteX0" fmla="*/ 0 w 6118744"/>
              <a:gd name="connsiteY0" fmla="*/ 0 h 6855713"/>
              <a:gd name="connsiteX1" fmla="*/ 6118744 w 6118744"/>
              <a:gd name="connsiteY1" fmla="*/ 0 h 6855713"/>
              <a:gd name="connsiteX2" fmla="*/ 6118744 w 6118744"/>
              <a:gd name="connsiteY2" fmla="*/ 6855713 h 6855713"/>
              <a:gd name="connsiteX3" fmla="*/ 2456802 w 6118744"/>
              <a:gd name="connsiteY3" fmla="*/ 6855713 h 6855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744" h="6855713">
                <a:moveTo>
                  <a:pt x="0" y="0"/>
                </a:moveTo>
                <a:lnTo>
                  <a:pt x="6118744" y="0"/>
                </a:lnTo>
                <a:lnTo>
                  <a:pt x="6118744" y="6855713"/>
                </a:lnTo>
                <a:lnTo>
                  <a:pt x="2456802" y="6855713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 l="-33000" r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254" y="365125"/>
            <a:ext cx="10171545" cy="1325563"/>
          </a:xfrm>
        </p:spPr>
        <p:txBody>
          <a:bodyPr/>
          <a:lstStyle/>
          <a:p>
            <a:r>
              <a:rPr lang="ru-RU" dirty="0">
                <a:solidFill>
                  <a:srgbClr val="ABA839"/>
                </a:solidFill>
              </a:rPr>
              <a:t>Образование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1502477" y="2502048"/>
            <a:ext cx="2918801" cy="2689864"/>
            <a:chOff x="993266" y="2787771"/>
            <a:chExt cx="2918801" cy="2689864"/>
          </a:xfrm>
        </p:grpSpPr>
        <p:sp>
          <p:nvSpPr>
            <p:cNvPr id="37" name="Freeform 32"/>
            <p:cNvSpPr>
              <a:spLocks noChangeArrowheads="1"/>
            </p:cNvSpPr>
            <p:nvPr/>
          </p:nvSpPr>
          <p:spPr bwMode="auto">
            <a:xfrm>
              <a:off x="993266" y="3710116"/>
              <a:ext cx="1170498" cy="1728936"/>
            </a:xfrm>
            <a:custGeom>
              <a:avLst/>
              <a:gdLst>
                <a:gd name="T0" fmla="*/ 4082 w 5501"/>
                <a:gd name="T1" fmla="*/ 6456 h 8297"/>
                <a:gd name="T2" fmla="*/ 4082 w 5501"/>
                <a:gd name="T3" fmla="*/ 6456 h 8297"/>
                <a:gd name="T4" fmla="*/ 5500 w 5501"/>
                <a:gd name="T5" fmla="*/ 4237 h 8297"/>
                <a:gd name="T6" fmla="*/ 4254 w 5501"/>
                <a:gd name="T7" fmla="*/ 3014 h 8297"/>
                <a:gd name="T8" fmla="*/ 4043 w 5501"/>
                <a:gd name="T9" fmla="*/ 2024 h 8297"/>
                <a:gd name="T10" fmla="*/ 4043 w 5501"/>
                <a:gd name="T11" fmla="*/ 2024 h 8297"/>
                <a:gd name="T12" fmla="*/ 2024 w 5501"/>
                <a:gd name="T13" fmla="*/ 0 h 8297"/>
                <a:gd name="T14" fmla="*/ 0 w 5501"/>
                <a:gd name="T15" fmla="*/ 2024 h 8297"/>
                <a:gd name="T16" fmla="*/ 0 w 5501"/>
                <a:gd name="T17" fmla="*/ 2024 h 8297"/>
                <a:gd name="T18" fmla="*/ 212 w 5501"/>
                <a:gd name="T19" fmla="*/ 3665 h 8297"/>
                <a:gd name="T20" fmla="*/ 3396 w 5501"/>
                <a:gd name="T21" fmla="*/ 7713 h 8297"/>
                <a:gd name="T22" fmla="*/ 4917 w 5501"/>
                <a:gd name="T23" fmla="*/ 8296 h 8297"/>
                <a:gd name="T24" fmla="*/ 4082 w 5501"/>
                <a:gd name="T25" fmla="*/ 6456 h 8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01" h="8297">
                  <a:moveTo>
                    <a:pt x="4082" y="6456"/>
                  </a:moveTo>
                  <a:lnTo>
                    <a:pt x="4082" y="6456"/>
                  </a:lnTo>
                  <a:cubicBezTo>
                    <a:pt x="4082" y="5478"/>
                    <a:pt x="4665" y="4626"/>
                    <a:pt x="5500" y="4237"/>
                  </a:cubicBezTo>
                  <a:cubicBezTo>
                    <a:pt x="4945" y="4003"/>
                    <a:pt x="4500" y="3563"/>
                    <a:pt x="4254" y="3014"/>
                  </a:cubicBezTo>
                  <a:cubicBezTo>
                    <a:pt x="4117" y="2710"/>
                    <a:pt x="4043" y="2379"/>
                    <a:pt x="4043" y="2024"/>
                  </a:cubicBezTo>
                  <a:lnTo>
                    <a:pt x="4043" y="2024"/>
                  </a:lnTo>
                  <a:cubicBezTo>
                    <a:pt x="4043" y="909"/>
                    <a:pt x="3139" y="0"/>
                    <a:pt x="2024" y="0"/>
                  </a:cubicBezTo>
                  <a:cubicBezTo>
                    <a:pt x="904" y="0"/>
                    <a:pt x="0" y="909"/>
                    <a:pt x="0" y="2024"/>
                  </a:cubicBezTo>
                  <a:lnTo>
                    <a:pt x="0" y="2024"/>
                  </a:lnTo>
                  <a:cubicBezTo>
                    <a:pt x="0" y="2590"/>
                    <a:pt x="74" y="3139"/>
                    <a:pt x="212" y="3665"/>
                  </a:cubicBezTo>
                  <a:cubicBezTo>
                    <a:pt x="669" y="5415"/>
                    <a:pt x="1841" y="6873"/>
                    <a:pt x="3396" y="7713"/>
                  </a:cubicBezTo>
                  <a:cubicBezTo>
                    <a:pt x="3871" y="7965"/>
                    <a:pt x="4379" y="8165"/>
                    <a:pt x="4917" y="8296"/>
                  </a:cubicBezTo>
                  <a:cubicBezTo>
                    <a:pt x="4402" y="7845"/>
                    <a:pt x="4082" y="7187"/>
                    <a:pt x="4082" y="645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38" name="Freeform 33"/>
            <p:cNvSpPr>
              <a:spLocks noChangeArrowheads="1"/>
            </p:cNvSpPr>
            <p:nvPr/>
          </p:nvSpPr>
          <p:spPr bwMode="auto">
            <a:xfrm>
              <a:off x="2582359" y="2810739"/>
              <a:ext cx="1161110" cy="1701376"/>
            </a:xfrm>
            <a:custGeom>
              <a:avLst/>
              <a:gdLst>
                <a:gd name="T0" fmla="*/ 5449 w 5456"/>
                <a:gd name="T1" fmla="*/ 6021 h 8166"/>
                <a:gd name="T2" fmla="*/ 5449 w 5456"/>
                <a:gd name="T3" fmla="*/ 6021 h 8166"/>
                <a:gd name="T4" fmla="*/ 5209 w 5456"/>
                <a:gd name="T5" fmla="*/ 4466 h 8166"/>
                <a:gd name="T6" fmla="*/ 2281 w 5456"/>
                <a:gd name="T7" fmla="*/ 681 h 8166"/>
                <a:gd name="T8" fmla="*/ 675 w 5456"/>
                <a:gd name="T9" fmla="*/ 0 h 8166"/>
                <a:gd name="T10" fmla="*/ 1469 w 5456"/>
                <a:gd name="T11" fmla="*/ 1807 h 8166"/>
                <a:gd name="T12" fmla="*/ 0 w 5456"/>
                <a:gd name="T13" fmla="*/ 4042 h 8166"/>
                <a:gd name="T14" fmla="*/ 114 w 5456"/>
                <a:gd name="T15" fmla="*/ 4100 h 8166"/>
                <a:gd name="T16" fmla="*/ 1177 w 5456"/>
                <a:gd name="T17" fmla="*/ 5204 h 8166"/>
                <a:gd name="T18" fmla="*/ 1406 w 5456"/>
                <a:gd name="T19" fmla="*/ 6141 h 8166"/>
                <a:gd name="T20" fmla="*/ 1412 w 5456"/>
                <a:gd name="T21" fmla="*/ 6141 h 8166"/>
                <a:gd name="T22" fmla="*/ 3431 w 5456"/>
                <a:gd name="T23" fmla="*/ 8165 h 8166"/>
                <a:gd name="T24" fmla="*/ 5455 w 5456"/>
                <a:gd name="T25" fmla="*/ 6181 h 8166"/>
                <a:gd name="T26" fmla="*/ 5455 w 5456"/>
                <a:gd name="T27" fmla="*/ 6141 h 8166"/>
                <a:gd name="T28" fmla="*/ 5449 w 5456"/>
                <a:gd name="T29" fmla="*/ 6021 h 8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56" h="8166">
                  <a:moveTo>
                    <a:pt x="5449" y="6021"/>
                  </a:moveTo>
                  <a:lnTo>
                    <a:pt x="5449" y="6021"/>
                  </a:lnTo>
                  <a:cubicBezTo>
                    <a:pt x="5432" y="5484"/>
                    <a:pt x="5352" y="4963"/>
                    <a:pt x="5209" y="4466"/>
                  </a:cubicBezTo>
                  <a:cubicBezTo>
                    <a:pt x="4751" y="2859"/>
                    <a:pt x="3688" y="1510"/>
                    <a:pt x="2281" y="681"/>
                  </a:cubicBezTo>
                  <a:cubicBezTo>
                    <a:pt x="1784" y="383"/>
                    <a:pt x="1246" y="155"/>
                    <a:pt x="675" y="0"/>
                  </a:cubicBezTo>
                  <a:cubicBezTo>
                    <a:pt x="1166" y="452"/>
                    <a:pt x="1469" y="1093"/>
                    <a:pt x="1469" y="1807"/>
                  </a:cubicBezTo>
                  <a:cubicBezTo>
                    <a:pt x="1469" y="2807"/>
                    <a:pt x="863" y="3665"/>
                    <a:pt x="0" y="4042"/>
                  </a:cubicBezTo>
                  <a:cubicBezTo>
                    <a:pt x="40" y="4060"/>
                    <a:pt x="80" y="4083"/>
                    <a:pt x="114" y="4100"/>
                  </a:cubicBezTo>
                  <a:cubicBezTo>
                    <a:pt x="577" y="4340"/>
                    <a:pt x="955" y="4728"/>
                    <a:pt x="1177" y="5204"/>
                  </a:cubicBezTo>
                  <a:cubicBezTo>
                    <a:pt x="1315" y="5489"/>
                    <a:pt x="1395" y="5804"/>
                    <a:pt x="1406" y="6141"/>
                  </a:cubicBezTo>
                  <a:cubicBezTo>
                    <a:pt x="1412" y="6141"/>
                    <a:pt x="1412" y="6141"/>
                    <a:pt x="1412" y="6141"/>
                  </a:cubicBezTo>
                  <a:cubicBezTo>
                    <a:pt x="1412" y="7256"/>
                    <a:pt x="2316" y="8165"/>
                    <a:pt x="3431" y="8165"/>
                  </a:cubicBezTo>
                  <a:cubicBezTo>
                    <a:pt x="4534" y="8165"/>
                    <a:pt x="5432" y="7279"/>
                    <a:pt x="5455" y="6181"/>
                  </a:cubicBezTo>
                  <a:cubicBezTo>
                    <a:pt x="5455" y="6170"/>
                    <a:pt x="5455" y="6153"/>
                    <a:pt x="5455" y="6141"/>
                  </a:cubicBezTo>
                  <a:cubicBezTo>
                    <a:pt x="5455" y="6101"/>
                    <a:pt x="5455" y="6061"/>
                    <a:pt x="5449" y="602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39" name="Freeform 34"/>
            <p:cNvSpPr>
              <a:spLocks noChangeArrowheads="1"/>
            </p:cNvSpPr>
            <p:nvPr/>
          </p:nvSpPr>
          <p:spPr bwMode="auto">
            <a:xfrm>
              <a:off x="1038321" y="2787771"/>
              <a:ext cx="1764664" cy="1139151"/>
            </a:xfrm>
            <a:custGeom>
              <a:avLst/>
              <a:gdLst>
                <a:gd name="T0" fmla="*/ 6323 w 8291"/>
                <a:gd name="T1" fmla="*/ 0 h 5467"/>
                <a:gd name="T2" fmla="*/ 6323 w 8291"/>
                <a:gd name="T3" fmla="*/ 0 h 5467"/>
                <a:gd name="T4" fmla="*/ 6312 w 8291"/>
                <a:gd name="T5" fmla="*/ 0 h 5467"/>
                <a:gd name="T6" fmla="*/ 6272 w 8291"/>
                <a:gd name="T7" fmla="*/ 0 h 5467"/>
                <a:gd name="T8" fmla="*/ 6260 w 8291"/>
                <a:gd name="T9" fmla="*/ 0 h 5467"/>
                <a:gd name="T10" fmla="*/ 6243 w 8291"/>
                <a:gd name="T11" fmla="*/ 0 h 5467"/>
                <a:gd name="T12" fmla="*/ 4643 w 8291"/>
                <a:gd name="T13" fmla="*/ 200 h 5467"/>
                <a:gd name="T14" fmla="*/ 348 w 8291"/>
                <a:gd name="T15" fmla="*/ 3825 h 5467"/>
                <a:gd name="T16" fmla="*/ 0 w 8291"/>
                <a:gd name="T17" fmla="*/ 4814 h 5467"/>
                <a:gd name="T18" fmla="*/ 1812 w 8291"/>
                <a:gd name="T19" fmla="*/ 4014 h 5467"/>
                <a:gd name="T20" fmla="*/ 4042 w 8291"/>
                <a:gd name="T21" fmla="*/ 5466 h 5467"/>
                <a:gd name="T22" fmla="*/ 5265 w 8291"/>
                <a:gd name="T23" fmla="*/ 4248 h 5467"/>
                <a:gd name="T24" fmla="*/ 6243 w 8291"/>
                <a:gd name="T25" fmla="*/ 4043 h 5467"/>
                <a:gd name="T26" fmla="*/ 6312 w 8291"/>
                <a:gd name="T27" fmla="*/ 4043 h 5467"/>
                <a:gd name="T28" fmla="*/ 6312 w 8291"/>
                <a:gd name="T29" fmla="*/ 4043 h 5467"/>
                <a:gd name="T30" fmla="*/ 8290 w 8291"/>
                <a:gd name="T31" fmla="*/ 2024 h 5467"/>
                <a:gd name="T32" fmla="*/ 6323 w 8291"/>
                <a:gd name="T33" fmla="*/ 0 h 5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91" h="5467">
                  <a:moveTo>
                    <a:pt x="6323" y="0"/>
                  </a:moveTo>
                  <a:lnTo>
                    <a:pt x="6323" y="0"/>
                  </a:lnTo>
                  <a:cubicBezTo>
                    <a:pt x="6318" y="0"/>
                    <a:pt x="6318" y="0"/>
                    <a:pt x="6312" y="0"/>
                  </a:cubicBezTo>
                  <a:cubicBezTo>
                    <a:pt x="6301" y="0"/>
                    <a:pt x="6284" y="0"/>
                    <a:pt x="6272" y="0"/>
                  </a:cubicBezTo>
                  <a:cubicBezTo>
                    <a:pt x="6266" y="0"/>
                    <a:pt x="6266" y="0"/>
                    <a:pt x="6260" y="0"/>
                  </a:cubicBezTo>
                  <a:cubicBezTo>
                    <a:pt x="6255" y="0"/>
                    <a:pt x="6249" y="0"/>
                    <a:pt x="6243" y="0"/>
                  </a:cubicBezTo>
                  <a:cubicBezTo>
                    <a:pt x="5688" y="0"/>
                    <a:pt x="5157" y="69"/>
                    <a:pt x="4643" y="200"/>
                  </a:cubicBezTo>
                  <a:cubicBezTo>
                    <a:pt x="2721" y="692"/>
                    <a:pt x="1143" y="2041"/>
                    <a:pt x="348" y="3825"/>
                  </a:cubicBezTo>
                  <a:cubicBezTo>
                    <a:pt x="205" y="4139"/>
                    <a:pt x="85" y="4471"/>
                    <a:pt x="0" y="4814"/>
                  </a:cubicBezTo>
                  <a:cubicBezTo>
                    <a:pt x="446" y="4323"/>
                    <a:pt x="1092" y="4014"/>
                    <a:pt x="1812" y="4014"/>
                  </a:cubicBezTo>
                  <a:cubicBezTo>
                    <a:pt x="2807" y="4014"/>
                    <a:pt x="3664" y="4609"/>
                    <a:pt x="4042" y="5466"/>
                  </a:cubicBezTo>
                  <a:cubicBezTo>
                    <a:pt x="4288" y="4923"/>
                    <a:pt x="4722" y="4488"/>
                    <a:pt x="5265" y="4248"/>
                  </a:cubicBezTo>
                  <a:cubicBezTo>
                    <a:pt x="5563" y="4117"/>
                    <a:pt x="5895" y="4043"/>
                    <a:pt x="6243" y="4043"/>
                  </a:cubicBezTo>
                  <a:cubicBezTo>
                    <a:pt x="6266" y="4043"/>
                    <a:pt x="6289" y="4043"/>
                    <a:pt x="6312" y="4043"/>
                  </a:cubicBezTo>
                  <a:lnTo>
                    <a:pt x="6312" y="4043"/>
                  </a:lnTo>
                  <a:cubicBezTo>
                    <a:pt x="7410" y="4020"/>
                    <a:pt x="8290" y="3122"/>
                    <a:pt x="8290" y="2024"/>
                  </a:cubicBezTo>
                  <a:cubicBezTo>
                    <a:pt x="8290" y="921"/>
                    <a:pt x="7415" y="28"/>
                    <a:pt x="6323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40" name="Freeform 35"/>
            <p:cNvSpPr>
              <a:spLocks noChangeArrowheads="1"/>
            </p:cNvSpPr>
            <p:nvPr/>
          </p:nvSpPr>
          <p:spPr bwMode="auto">
            <a:xfrm>
              <a:off x="1952568" y="4327460"/>
              <a:ext cx="1751522" cy="1150175"/>
            </a:xfrm>
            <a:custGeom>
              <a:avLst/>
              <a:gdLst>
                <a:gd name="T0" fmla="*/ 6382 w 8229"/>
                <a:gd name="T1" fmla="*/ 1412 h 5519"/>
                <a:gd name="T2" fmla="*/ 6382 w 8229"/>
                <a:gd name="T3" fmla="*/ 1412 h 5519"/>
                <a:gd name="T4" fmla="*/ 4175 w 8229"/>
                <a:gd name="T5" fmla="*/ 0 h 5519"/>
                <a:gd name="T6" fmla="*/ 2974 w 8229"/>
                <a:gd name="T7" fmla="*/ 1246 h 5519"/>
                <a:gd name="T8" fmla="*/ 2019 w 8229"/>
                <a:gd name="T9" fmla="*/ 1475 h 5519"/>
                <a:gd name="T10" fmla="*/ 2019 w 8229"/>
                <a:gd name="T11" fmla="*/ 1475 h 5519"/>
                <a:gd name="T12" fmla="*/ 0 w 8229"/>
                <a:gd name="T13" fmla="*/ 3494 h 5519"/>
                <a:gd name="T14" fmla="*/ 1991 w 8229"/>
                <a:gd name="T15" fmla="*/ 5518 h 5519"/>
                <a:gd name="T16" fmla="*/ 2019 w 8229"/>
                <a:gd name="T17" fmla="*/ 5518 h 5519"/>
                <a:gd name="T18" fmla="*/ 2128 w 8229"/>
                <a:gd name="T19" fmla="*/ 5518 h 5519"/>
                <a:gd name="T20" fmla="*/ 3688 w 8229"/>
                <a:gd name="T21" fmla="*/ 5283 h 5519"/>
                <a:gd name="T22" fmla="*/ 7891 w 8229"/>
                <a:gd name="T23" fmla="*/ 1601 h 5519"/>
                <a:gd name="T24" fmla="*/ 8228 w 8229"/>
                <a:gd name="T25" fmla="*/ 566 h 5519"/>
                <a:gd name="T26" fmla="*/ 6382 w 8229"/>
                <a:gd name="T27" fmla="*/ 1412 h 5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29" h="5519">
                  <a:moveTo>
                    <a:pt x="6382" y="1412"/>
                  </a:moveTo>
                  <a:lnTo>
                    <a:pt x="6382" y="1412"/>
                  </a:lnTo>
                  <a:cubicBezTo>
                    <a:pt x="5410" y="1412"/>
                    <a:pt x="4563" y="834"/>
                    <a:pt x="4175" y="0"/>
                  </a:cubicBezTo>
                  <a:cubicBezTo>
                    <a:pt x="3940" y="549"/>
                    <a:pt x="3511" y="995"/>
                    <a:pt x="2974" y="1246"/>
                  </a:cubicBezTo>
                  <a:cubicBezTo>
                    <a:pt x="2682" y="1383"/>
                    <a:pt x="2362" y="1464"/>
                    <a:pt x="2019" y="1475"/>
                  </a:cubicBezTo>
                  <a:lnTo>
                    <a:pt x="2019" y="1475"/>
                  </a:lnTo>
                  <a:cubicBezTo>
                    <a:pt x="904" y="1475"/>
                    <a:pt x="0" y="2379"/>
                    <a:pt x="0" y="3494"/>
                  </a:cubicBezTo>
                  <a:cubicBezTo>
                    <a:pt x="0" y="4603"/>
                    <a:pt x="887" y="5501"/>
                    <a:pt x="1991" y="5518"/>
                  </a:cubicBezTo>
                  <a:cubicBezTo>
                    <a:pt x="2002" y="5518"/>
                    <a:pt x="2008" y="5518"/>
                    <a:pt x="2019" y="5518"/>
                  </a:cubicBezTo>
                  <a:cubicBezTo>
                    <a:pt x="2059" y="5518"/>
                    <a:pt x="2093" y="5518"/>
                    <a:pt x="2128" y="5518"/>
                  </a:cubicBezTo>
                  <a:cubicBezTo>
                    <a:pt x="2665" y="5501"/>
                    <a:pt x="3191" y="5420"/>
                    <a:pt x="3688" y="5283"/>
                  </a:cubicBezTo>
                  <a:cubicBezTo>
                    <a:pt x="5581" y="4751"/>
                    <a:pt x="7124" y="3385"/>
                    <a:pt x="7891" y="1601"/>
                  </a:cubicBezTo>
                  <a:cubicBezTo>
                    <a:pt x="8028" y="1269"/>
                    <a:pt x="8143" y="920"/>
                    <a:pt x="8228" y="566"/>
                  </a:cubicBezTo>
                  <a:cubicBezTo>
                    <a:pt x="7782" y="1080"/>
                    <a:pt x="7119" y="1412"/>
                    <a:pt x="6382" y="1412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41" name="Freeform 36"/>
            <p:cNvSpPr>
              <a:spLocks noChangeArrowheads="1"/>
            </p:cNvSpPr>
            <p:nvPr/>
          </p:nvSpPr>
          <p:spPr bwMode="auto">
            <a:xfrm>
              <a:off x="2076470" y="2892499"/>
              <a:ext cx="634527" cy="619183"/>
            </a:xfrm>
            <a:custGeom>
              <a:avLst/>
              <a:gdLst>
                <a:gd name="T0" fmla="*/ 2980 w 2981"/>
                <a:gd name="T1" fmla="*/ 1487 h 2974"/>
                <a:gd name="T2" fmla="*/ 2980 w 2981"/>
                <a:gd name="T3" fmla="*/ 1487 h 2974"/>
                <a:gd name="T4" fmla="*/ 1493 w 2981"/>
                <a:gd name="T5" fmla="*/ 2973 h 2974"/>
                <a:gd name="T6" fmla="*/ 0 w 2981"/>
                <a:gd name="T7" fmla="*/ 1487 h 2974"/>
                <a:gd name="T8" fmla="*/ 1493 w 2981"/>
                <a:gd name="T9" fmla="*/ 0 h 2974"/>
                <a:gd name="T10" fmla="*/ 2980 w 2981"/>
                <a:gd name="T11" fmla="*/ 1487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1" h="2974">
                  <a:moveTo>
                    <a:pt x="2980" y="1487"/>
                  </a:moveTo>
                  <a:lnTo>
                    <a:pt x="2980" y="1487"/>
                  </a:lnTo>
                  <a:cubicBezTo>
                    <a:pt x="2980" y="2305"/>
                    <a:pt x="2310" y="2973"/>
                    <a:pt x="1493" y="2973"/>
                  </a:cubicBezTo>
                  <a:cubicBezTo>
                    <a:pt x="670" y="2973"/>
                    <a:pt x="0" y="2305"/>
                    <a:pt x="0" y="1487"/>
                  </a:cubicBezTo>
                  <a:cubicBezTo>
                    <a:pt x="0" y="664"/>
                    <a:pt x="670" y="0"/>
                    <a:pt x="1493" y="0"/>
                  </a:cubicBezTo>
                  <a:cubicBezTo>
                    <a:pt x="2310" y="0"/>
                    <a:pt x="2980" y="664"/>
                    <a:pt x="2980" y="148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42" name="Freeform 37"/>
            <p:cNvSpPr>
              <a:spLocks noChangeArrowheads="1"/>
            </p:cNvSpPr>
            <p:nvPr/>
          </p:nvSpPr>
          <p:spPr bwMode="auto">
            <a:xfrm>
              <a:off x="2047371" y="4764748"/>
              <a:ext cx="634527" cy="619183"/>
            </a:xfrm>
            <a:custGeom>
              <a:avLst/>
              <a:gdLst>
                <a:gd name="T0" fmla="*/ 2979 w 2980"/>
                <a:gd name="T1" fmla="*/ 1486 h 2973"/>
                <a:gd name="T2" fmla="*/ 2979 w 2980"/>
                <a:gd name="T3" fmla="*/ 1486 h 2973"/>
                <a:gd name="T4" fmla="*/ 1493 w 2980"/>
                <a:gd name="T5" fmla="*/ 2972 h 2973"/>
                <a:gd name="T6" fmla="*/ 0 w 2980"/>
                <a:gd name="T7" fmla="*/ 1486 h 2973"/>
                <a:gd name="T8" fmla="*/ 1493 w 2980"/>
                <a:gd name="T9" fmla="*/ 0 h 2973"/>
                <a:gd name="T10" fmla="*/ 2979 w 2980"/>
                <a:gd name="T11" fmla="*/ 1486 h 2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0" h="2973">
                  <a:moveTo>
                    <a:pt x="2979" y="1486"/>
                  </a:moveTo>
                  <a:lnTo>
                    <a:pt x="2979" y="1486"/>
                  </a:lnTo>
                  <a:cubicBezTo>
                    <a:pt x="2979" y="2309"/>
                    <a:pt x="2310" y="2972"/>
                    <a:pt x="1493" y="2972"/>
                  </a:cubicBezTo>
                  <a:cubicBezTo>
                    <a:pt x="669" y="2972"/>
                    <a:pt x="0" y="2309"/>
                    <a:pt x="0" y="1486"/>
                  </a:cubicBezTo>
                  <a:cubicBezTo>
                    <a:pt x="0" y="663"/>
                    <a:pt x="669" y="0"/>
                    <a:pt x="1493" y="0"/>
                  </a:cubicBezTo>
                  <a:cubicBezTo>
                    <a:pt x="2310" y="0"/>
                    <a:pt x="2979" y="663"/>
                    <a:pt x="2979" y="14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43" name="Freeform 38"/>
            <p:cNvSpPr>
              <a:spLocks noChangeArrowheads="1"/>
            </p:cNvSpPr>
            <p:nvPr/>
          </p:nvSpPr>
          <p:spPr bwMode="auto">
            <a:xfrm>
              <a:off x="1104027" y="3801982"/>
              <a:ext cx="632651" cy="619183"/>
            </a:xfrm>
            <a:custGeom>
              <a:avLst/>
              <a:gdLst>
                <a:gd name="T0" fmla="*/ 2973 w 2974"/>
                <a:gd name="T1" fmla="*/ 1486 h 2974"/>
                <a:gd name="T2" fmla="*/ 2973 w 2974"/>
                <a:gd name="T3" fmla="*/ 1486 h 2974"/>
                <a:gd name="T4" fmla="*/ 1486 w 2974"/>
                <a:gd name="T5" fmla="*/ 2973 h 2974"/>
                <a:gd name="T6" fmla="*/ 0 w 2974"/>
                <a:gd name="T7" fmla="*/ 1486 h 2974"/>
                <a:gd name="T8" fmla="*/ 1486 w 2974"/>
                <a:gd name="T9" fmla="*/ 0 h 2974"/>
                <a:gd name="T10" fmla="*/ 2973 w 2974"/>
                <a:gd name="T11" fmla="*/ 1486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4" h="2974">
                  <a:moveTo>
                    <a:pt x="2973" y="1486"/>
                  </a:moveTo>
                  <a:lnTo>
                    <a:pt x="2973" y="1486"/>
                  </a:lnTo>
                  <a:cubicBezTo>
                    <a:pt x="2973" y="2310"/>
                    <a:pt x="2304" y="2973"/>
                    <a:pt x="1486" y="2973"/>
                  </a:cubicBezTo>
                  <a:cubicBezTo>
                    <a:pt x="663" y="2973"/>
                    <a:pt x="0" y="2310"/>
                    <a:pt x="0" y="1486"/>
                  </a:cubicBezTo>
                  <a:cubicBezTo>
                    <a:pt x="0" y="663"/>
                    <a:pt x="663" y="0"/>
                    <a:pt x="1486" y="0"/>
                  </a:cubicBezTo>
                  <a:cubicBezTo>
                    <a:pt x="2304" y="0"/>
                    <a:pt x="2973" y="663"/>
                    <a:pt x="2973" y="14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44" name="Freeform 42"/>
            <p:cNvSpPr>
              <a:spLocks noChangeArrowheads="1"/>
            </p:cNvSpPr>
            <p:nvPr/>
          </p:nvSpPr>
          <p:spPr bwMode="auto">
            <a:xfrm>
              <a:off x="3001041" y="3822193"/>
              <a:ext cx="632651" cy="619183"/>
            </a:xfrm>
            <a:custGeom>
              <a:avLst/>
              <a:gdLst>
                <a:gd name="T0" fmla="*/ 2973 w 2974"/>
                <a:gd name="T1" fmla="*/ 1486 h 2974"/>
                <a:gd name="T2" fmla="*/ 2973 w 2974"/>
                <a:gd name="T3" fmla="*/ 1486 h 2974"/>
                <a:gd name="T4" fmla="*/ 1487 w 2974"/>
                <a:gd name="T5" fmla="*/ 2973 h 2974"/>
                <a:gd name="T6" fmla="*/ 0 w 2974"/>
                <a:gd name="T7" fmla="*/ 1486 h 2974"/>
                <a:gd name="T8" fmla="*/ 1487 w 2974"/>
                <a:gd name="T9" fmla="*/ 0 h 2974"/>
                <a:gd name="T10" fmla="*/ 2973 w 2974"/>
                <a:gd name="T11" fmla="*/ 1486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4" h="2974">
                  <a:moveTo>
                    <a:pt x="2973" y="1486"/>
                  </a:moveTo>
                  <a:lnTo>
                    <a:pt x="2973" y="1486"/>
                  </a:lnTo>
                  <a:cubicBezTo>
                    <a:pt x="2973" y="2309"/>
                    <a:pt x="2310" y="2973"/>
                    <a:pt x="1487" y="2973"/>
                  </a:cubicBezTo>
                  <a:cubicBezTo>
                    <a:pt x="663" y="2973"/>
                    <a:pt x="0" y="2309"/>
                    <a:pt x="0" y="1486"/>
                  </a:cubicBezTo>
                  <a:cubicBezTo>
                    <a:pt x="0" y="663"/>
                    <a:pt x="663" y="0"/>
                    <a:pt x="1487" y="0"/>
                  </a:cubicBezTo>
                  <a:cubicBezTo>
                    <a:pt x="2310" y="0"/>
                    <a:pt x="2973" y="663"/>
                    <a:pt x="2973" y="14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5" name="Freeform 12"/>
            <p:cNvSpPr>
              <a:spLocks noChangeArrowheads="1"/>
            </p:cNvSpPr>
            <p:nvPr/>
          </p:nvSpPr>
          <p:spPr bwMode="auto">
            <a:xfrm>
              <a:off x="2301745" y="4938376"/>
              <a:ext cx="125780" cy="91866"/>
            </a:xfrm>
            <a:custGeom>
              <a:avLst/>
              <a:gdLst>
                <a:gd name="T0" fmla="*/ 588 w 589"/>
                <a:gd name="T1" fmla="*/ 441 h 442"/>
                <a:gd name="T2" fmla="*/ 0 w 589"/>
                <a:gd name="T3" fmla="*/ 441 h 442"/>
                <a:gd name="T4" fmla="*/ 0 w 589"/>
                <a:gd name="T5" fmla="*/ 0 h 442"/>
                <a:gd name="T6" fmla="*/ 588 w 589"/>
                <a:gd name="T7" fmla="*/ 0 h 442"/>
                <a:gd name="T8" fmla="*/ 588 w 589"/>
                <a:gd name="T9" fmla="*/ 44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442">
                  <a:moveTo>
                    <a:pt x="588" y="441"/>
                  </a:moveTo>
                  <a:lnTo>
                    <a:pt x="0" y="441"/>
                  </a:lnTo>
                  <a:lnTo>
                    <a:pt x="0" y="0"/>
                  </a:lnTo>
                  <a:lnTo>
                    <a:pt x="588" y="0"/>
                  </a:lnTo>
                  <a:lnTo>
                    <a:pt x="588" y="441"/>
                  </a:lnTo>
                </a:path>
              </a:pathLst>
            </a:custGeom>
            <a:noFill/>
            <a:ln w="9525" cap="flat">
              <a:solidFill>
                <a:srgbClr val="ABA839"/>
              </a:solidFill>
              <a:bevel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46" name="Freeform 13"/>
            <p:cNvSpPr>
              <a:spLocks noChangeArrowheads="1"/>
            </p:cNvSpPr>
            <p:nvPr/>
          </p:nvSpPr>
          <p:spPr bwMode="auto">
            <a:xfrm>
              <a:off x="2208819" y="4978798"/>
              <a:ext cx="37545" cy="18373"/>
            </a:xfrm>
            <a:custGeom>
              <a:avLst/>
              <a:gdLst>
                <a:gd name="T0" fmla="*/ 177 w 178"/>
                <a:gd name="T1" fmla="*/ 87 h 88"/>
                <a:gd name="T2" fmla="*/ 177 w 178"/>
                <a:gd name="T3" fmla="*/ 0 h 88"/>
                <a:gd name="T4" fmla="*/ 0 w 178"/>
                <a:gd name="T5" fmla="*/ 0 h 88"/>
                <a:gd name="T6" fmla="*/ 0 w 178"/>
                <a:gd name="T7" fmla="*/ 87 h 88"/>
                <a:gd name="T8" fmla="*/ 177 w 178"/>
                <a:gd name="T9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88">
                  <a:moveTo>
                    <a:pt x="177" y="87"/>
                  </a:moveTo>
                  <a:lnTo>
                    <a:pt x="17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7" y="87"/>
                  </a:lnTo>
                </a:path>
              </a:pathLst>
            </a:custGeom>
            <a:solidFill>
              <a:srgbClr val="990000"/>
            </a:solidFill>
            <a:ln>
              <a:solidFill>
                <a:srgbClr val="ABA839"/>
              </a:solidFill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47" name="Freeform 14"/>
            <p:cNvSpPr>
              <a:spLocks noChangeArrowheads="1"/>
            </p:cNvSpPr>
            <p:nvPr/>
          </p:nvSpPr>
          <p:spPr bwMode="auto">
            <a:xfrm>
              <a:off x="2481966" y="4978798"/>
              <a:ext cx="37545" cy="18373"/>
            </a:xfrm>
            <a:custGeom>
              <a:avLst/>
              <a:gdLst>
                <a:gd name="T0" fmla="*/ 177 w 178"/>
                <a:gd name="T1" fmla="*/ 87 h 88"/>
                <a:gd name="T2" fmla="*/ 177 w 178"/>
                <a:gd name="T3" fmla="*/ 0 h 88"/>
                <a:gd name="T4" fmla="*/ 0 w 178"/>
                <a:gd name="T5" fmla="*/ 0 h 88"/>
                <a:gd name="T6" fmla="*/ 0 w 178"/>
                <a:gd name="T7" fmla="*/ 87 h 88"/>
                <a:gd name="T8" fmla="*/ 177 w 178"/>
                <a:gd name="T9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88">
                  <a:moveTo>
                    <a:pt x="177" y="87"/>
                  </a:moveTo>
                  <a:lnTo>
                    <a:pt x="17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7" y="87"/>
                  </a:lnTo>
                </a:path>
              </a:pathLst>
            </a:custGeom>
            <a:solidFill>
              <a:srgbClr val="990000"/>
            </a:solidFill>
            <a:ln>
              <a:solidFill>
                <a:srgbClr val="ABA839"/>
              </a:solidFill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48" name="Freeform 15"/>
            <p:cNvSpPr>
              <a:spLocks noChangeArrowheads="1"/>
            </p:cNvSpPr>
            <p:nvPr/>
          </p:nvSpPr>
          <p:spPr bwMode="auto">
            <a:xfrm>
              <a:off x="2177844" y="4994414"/>
              <a:ext cx="373583" cy="237934"/>
            </a:xfrm>
            <a:custGeom>
              <a:avLst/>
              <a:gdLst>
                <a:gd name="T0" fmla="*/ 1756 w 1757"/>
                <a:gd name="T1" fmla="*/ 1143 h 1144"/>
                <a:gd name="T2" fmla="*/ 0 w 1757"/>
                <a:gd name="T3" fmla="*/ 1143 h 1144"/>
                <a:gd name="T4" fmla="*/ 0 w 1757"/>
                <a:gd name="T5" fmla="*/ 0 h 1144"/>
                <a:gd name="T6" fmla="*/ 1756 w 1757"/>
                <a:gd name="T7" fmla="*/ 0 h 1144"/>
                <a:gd name="T8" fmla="*/ 1756 w 1757"/>
                <a:gd name="T9" fmla="*/ 1143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7" h="1144">
                  <a:moveTo>
                    <a:pt x="1756" y="1143"/>
                  </a:moveTo>
                  <a:lnTo>
                    <a:pt x="0" y="1143"/>
                  </a:lnTo>
                  <a:lnTo>
                    <a:pt x="0" y="0"/>
                  </a:lnTo>
                  <a:lnTo>
                    <a:pt x="1756" y="0"/>
                  </a:lnTo>
                  <a:lnTo>
                    <a:pt x="1756" y="1143"/>
                  </a:lnTo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49" name="Freeform 16"/>
            <p:cNvSpPr>
              <a:spLocks noChangeArrowheads="1"/>
            </p:cNvSpPr>
            <p:nvPr/>
          </p:nvSpPr>
          <p:spPr bwMode="auto">
            <a:xfrm>
              <a:off x="1257028" y="3922327"/>
              <a:ext cx="304122" cy="400539"/>
            </a:xfrm>
            <a:custGeom>
              <a:avLst/>
              <a:gdLst>
                <a:gd name="T0" fmla="*/ 1429 w 1430"/>
                <a:gd name="T1" fmla="*/ 1921 h 1922"/>
                <a:gd name="T2" fmla="*/ 0 w 1430"/>
                <a:gd name="T3" fmla="*/ 1921 h 1922"/>
                <a:gd name="T4" fmla="*/ 0 w 1430"/>
                <a:gd name="T5" fmla="*/ 0 h 1922"/>
                <a:gd name="T6" fmla="*/ 1429 w 1430"/>
                <a:gd name="T7" fmla="*/ 0 h 1922"/>
                <a:gd name="T8" fmla="*/ 1429 w 1430"/>
                <a:gd name="T9" fmla="*/ 1921 h 1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0" h="1922">
                  <a:moveTo>
                    <a:pt x="1429" y="1921"/>
                  </a:moveTo>
                  <a:lnTo>
                    <a:pt x="0" y="1921"/>
                  </a:lnTo>
                  <a:lnTo>
                    <a:pt x="0" y="0"/>
                  </a:lnTo>
                  <a:lnTo>
                    <a:pt x="1429" y="0"/>
                  </a:lnTo>
                  <a:lnTo>
                    <a:pt x="1429" y="192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50" name="Freeform 17"/>
            <p:cNvSpPr>
              <a:spLocks noChangeArrowheads="1"/>
            </p:cNvSpPr>
            <p:nvPr/>
          </p:nvSpPr>
          <p:spPr bwMode="auto">
            <a:xfrm>
              <a:off x="1277677" y="3945295"/>
              <a:ext cx="264699" cy="354606"/>
            </a:xfrm>
            <a:custGeom>
              <a:avLst/>
              <a:gdLst>
                <a:gd name="T0" fmla="*/ 0 w 1242"/>
                <a:gd name="T1" fmla="*/ 1703 h 1704"/>
                <a:gd name="T2" fmla="*/ 0 w 1242"/>
                <a:gd name="T3" fmla="*/ 0 h 1704"/>
                <a:gd name="T4" fmla="*/ 1241 w 1242"/>
                <a:gd name="T5" fmla="*/ 0 h 1704"/>
                <a:gd name="T6" fmla="*/ 1241 w 1242"/>
                <a:gd name="T7" fmla="*/ 1703 h 1704"/>
                <a:gd name="T8" fmla="*/ 0 w 1242"/>
                <a:gd name="T9" fmla="*/ 1703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2" h="1704">
                  <a:moveTo>
                    <a:pt x="0" y="1703"/>
                  </a:moveTo>
                  <a:lnTo>
                    <a:pt x="0" y="0"/>
                  </a:lnTo>
                  <a:lnTo>
                    <a:pt x="1241" y="0"/>
                  </a:lnTo>
                  <a:lnTo>
                    <a:pt x="1241" y="1703"/>
                  </a:lnTo>
                  <a:lnTo>
                    <a:pt x="0" y="170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51" name="Freeform 18"/>
            <p:cNvSpPr>
              <a:spLocks noChangeArrowheads="1"/>
            </p:cNvSpPr>
            <p:nvPr/>
          </p:nvSpPr>
          <p:spPr bwMode="auto">
            <a:xfrm>
              <a:off x="1333058" y="3861695"/>
              <a:ext cx="152062" cy="95541"/>
            </a:xfrm>
            <a:custGeom>
              <a:avLst/>
              <a:gdLst>
                <a:gd name="T0" fmla="*/ 525 w 715"/>
                <a:gd name="T1" fmla="*/ 206 h 458"/>
                <a:gd name="T2" fmla="*/ 525 w 715"/>
                <a:gd name="T3" fmla="*/ 206 h 458"/>
                <a:gd name="T4" fmla="*/ 525 w 715"/>
                <a:gd name="T5" fmla="*/ 172 h 458"/>
                <a:gd name="T6" fmla="*/ 359 w 715"/>
                <a:gd name="T7" fmla="*/ 0 h 458"/>
                <a:gd name="T8" fmla="*/ 188 w 715"/>
                <a:gd name="T9" fmla="*/ 166 h 458"/>
                <a:gd name="T10" fmla="*/ 188 w 715"/>
                <a:gd name="T11" fmla="*/ 206 h 458"/>
                <a:gd name="T12" fmla="*/ 102 w 715"/>
                <a:gd name="T13" fmla="*/ 206 h 458"/>
                <a:gd name="T14" fmla="*/ 0 w 715"/>
                <a:gd name="T15" fmla="*/ 309 h 458"/>
                <a:gd name="T16" fmla="*/ 0 w 715"/>
                <a:gd name="T17" fmla="*/ 457 h 458"/>
                <a:gd name="T18" fmla="*/ 714 w 715"/>
                <a:gd name="T19" fmla="*/ 457 h 458"/>
                <a:gd name="T20" fmla="*/ 714 w 715"/>
                <a:gd name="T21" fmla="*/ 309 h 458"/>
                <a:gd name="T22" fmla="*/ 611 w 715"/>
                <a:gd name="T23" fmla="*/ 206 h 458"/>
                <a:gd name="T24" fmla="*/ 525 w 715"/>
                <a:gd name="T25" fmla="*/ 206 h 458"/>
                <a:gd name="T26" fmla="*/ 359 w 715"/>
                <a:gd name="T27" fmla="*/ 86 h 458"/>
                <a:gd name="T28" fmla="*/ 359 w 715"/>
                <a:gd name="T29" fmla="*/ 86 h 458"/>
                <a:gd name="T30" fmla="*/ 400 w 715"/>
                <a:gd name="T31" fmla="*/ 132 h 458"/>
                <a:gd name="T32" fmla="*/ 359 w 715"/>
                <a:gd name="T33" fmla="*/ 177 h 458"/>
                <a:gd name="T34" fmla="*/ 314 w 715"/>
                <a:gd name="T35" fmla="*/ 132 h 458"/>
                <a:gd name="T36" fmla="*/ 359 w 715"/>
                <a:gd name="T37" fmla="*/ 86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5" h="458">
                  <a:moveTo>
                    <a:pt x="525" y="206"/>
                  </a:moveTo>
                  <a:lnTo>
                    <a:pt x="525" y="206"/>
                  </a:lnTo>
                  <a:cubicBezTo>
                    <a:pt x="525" y="172"/>
                    <a:pt x="525" y="172"/>
                    <a:pt x="525" y="172"/>
                  </a:cubicBezTo>
                  <a:cubicBezTo>
                    <a:pt x="525" y="80"/>
                    <a:pt x="451" y="0"/>
                    <a:pt x="359" y="0"/>
                  </a:cubicBezTo>
                  <a:cubicBezTo>
                    <a:pt x="268" y="0"/>
                    <a:pt x="188" y="74"/>
                    <a:pt x="188" y="166"/>
                  </a:cubicBezTo>
                  <a:cubicBezTo>
                    <a:pt x="188" y="206"/>
                    <a:pt x="188" y="206"/>
                    <a:pt x="188" y="206"/>
                  </a:cubicBezTo>
                  <a:cubicBezTo>
                    <a:pt x="102" y="206"/>
                    <a:pt x="102" y="206"/>
                    <a:pt x="102" y="206"/>
                  </a:cubicBezTo>
                  <a:cubicBezTo>
                    <a:pt x="45" y="206"/>
                    <a:pt x="0" y="252"/>
                    <a:pt x="0" y="309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714" y="457"/>
                    <a:pt x="714" y="457"/>
                    <a:pt x="714" y="457"/>
                  </a:cubicBezTo>
                  <a:cubicBezTo>
                    <a:pt x="714" y="309"/>
                    <a:pt x="714" y="309"/>
                    <a:pt x="714" y="309"/>
                  </a:cubicBezTo>
                  <a:cubicBezTo>
                    <a:pt x="714" y="252"/>
                    <a:pt x="668" y="206"/>
                    <a:pt x="611" y="206"/>
                  </a:cubicBezTo>
                  <a:lnTo>
                    <a:pt x="525" y="206"/>
                  </a:lnTo>
                  <a:close/>
                  <a:moveTo>
                    <a:pt x="359" y="86"/>
                  </a:moveTo>
                  <a:lnTo>
                    <a:pt x="359" y="86"/>
                  </a:lnTo>
                  <a:cubicBezTo>
                    <a:pt x="382" y="86"/>
                    <a:pt x="400" y="109"/>
                    <a:pt x="400" y="132"/>
                  </a:cubicBezTo>
                  <a:cubicBezTo>
                    <a:pt x="400" y="155"/>
                    <a:pt x="382" y="177"/>
                    <a:pt x="359" y="177"/>
                  </a:cubicBezTo>
                  <a:cubicBezTo>
                    <a:pt x="331" y="177"/>
                    <a:pt x="314" y="155"/>
                    <a:pt x="314" y="132"/>
                  </a:cubicBezTo>
                  <a:cubicBezTo>
                    <a:pt x="314" y="109"/>
                    <a:pt x="331" y="86"/>
                    <a:pt x="359" y="8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52" name="Line 19"/>
            <p:cNvSpPr>
              <a:spLocks noChangeShapeType="1"/>
            </p:cNvSpPr>
            <p:nvPr/>
          </p:nvSpPr>
          <p:spPr bwMode="auto">
            <a:xfrm>
              <a:off x="1316162" y="4050023"/>
              <a:ext cx="185852" cy="918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53" name="Line 20"/>
            <p:cNvSpPr>
              <a:spLocks noChangeShapeType="1"/>
            </p:cNvSpPr>
            <p:nvPr/>
          </p:nvSpPr>
          <p:spPr bwMode="auto">
            <a:xfrm>
              <a:off x="1316162" y="4082176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54" name="Line 21"/>
            <p:cNvSpPr>
              <a:spLocks noChangeShapeType="1"/>
            </p:cNvSpPr>
            <p:nvPr/>
          </p:nvSpPr>
          <p:spPr bwMode="auto">
            <a:xfrm>
              <a:off x="1316162" y="4118004"/>
              <a:ext cx="185852" cy="918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55" name="Line 22"/>
            <p:cNvSpPr>
              <a:spLocks noChangeShapeType="1"/>
            </p:cNvSpPr>
            <p:nvPr/>
          </p:nvSpPr>
          <p:spPr bwMode="auto">
            <a:xfrm>
              <a:off x="1316162" y="4151994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56" name="Line 23"/>
            <p:cNvSpPr>
              <a:spLocks noChangeShapeType="1"/>
            </p:cNvSpPr>
            <p:nvPr/>
          </p:nvSpPr>
          <p:spPr bwMode="auto">
            <a:xfrm>
              <a:off x="1316162" y="4185067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57" name="Line 24"/>
            <p:cNvSpPr>
              <a:spLocks noChangeShapeType="1"/>
            </p:cNvSpPr>
            <p:nvPr/>
          </p:nvSpPr>
          <p:spPr bwMode="auto">
            <a:xfrm>
              <a:off x="1316162" y="4219976"/>
              <a:ext cx="185852" cy="919"/>
            </a:xfrm>
            <a:prstGeom prst="line">
              <a:avLst/>
            </a:prstGeom>
            <a:noFill/>
            <a:ln w="612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000"/>
            </a:p>
          </p:txBody>
        </p:sp>
        <p:sp>
          <p:nvSpPr>
            <p:cNvPr id="58" name="Freeform 25"/>
            <p:cNvSpPr>
              <a:spLocks noChangeArrowheads="1"/>
            </p:cNvSpPr>
            <p:nvPr/>
          </p:nvSpPr>
          <p:spPr bwMode="auto">
            <a:xfrm>
              <a:off x="2363696" y="3167181"/>
              <a:ext cx="176467" cy="183734"/>
            </a:xfrm>
            <a:custGeom>
              <a:avLst/>
              <a:gdLst>
                <a:gd name="T0" fmla="*/ 829 w 830"/>
                <a:gd name="T1" fmla="*/ 823 h 882"/>
                <a:gd name="T2" fmla="*/ 766 w 830"/>
                <a:gd name="T3" fmla="*/ 881 h 882"/>
                <a:gd name="T4" fmla="*/ 0 w 830"/>
                <a:gd name="T5" fmla="*/ 57 h 882"/>
                <a:gd name="T6" fmla="*/ 63 w 830"/>
                <a:gd name="T7" fmla="*/ 0 h 882"/>
                <a:gd name="T8" fmla="*/ 829 w 830"/>
                <a:gd name="T9" fmla="*/ 823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0" h="882">
                  <a:moveTo>
                    <a:pt x="829" y="823"/>
                  </a:moveTo>
                  <a:lnTo>
                    <a:pt x="766" y="881"/>
                  </a:lnTo>
                  <a:lnTo>
                    <a:pt x="0" y="57"/>
                  </a:lnTo>
                  <a:lnTo>
                    <a:pt x="63" y="0"/>
                  </a:lnTo>
                  <a:lnTo>
                    <a:pt x="829" y="82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59" name="Freeform 26"/>
            <p:cNvSpPr>
              <a:spLocks noChangeArrowheads="1"/>
            </p:cNvSpPr>
            <p:nvPr/>
          </p:nvSpPr>
          <p:spPr bwMode="auto">
            <a:xfrm>
              <a:off x="2399366" y="3205766"/>
              <a:ext cx="201810" cy="207619"/>
            </a:xfrm>
            <a:custGeom>
              <a:avLst/>
              <a:gdLst>
                <a:gd name="T0" fmla="*/ 949 w 950"/>
                <a:gd name="T1" fmla="*/ 824 h 996"/>
                <a:gd name="T2" fmla="*/ 766 w 950"/>
                <a:gd name="T3" fmla="*/ 995 h 996"/>
                <a:gd name="T4" fmla="*/ 0 w 950"/>
                <a:gd name="T5" fmla="*/ 171 h 996"/>
                <a:gd name="T6" fmla="*/ 183 w 950"/>
                <a:gd name="T7" fmla="*/ 0 h 996"/>
                <a:gd name="T8" fmla="*/ 949 w 950"/>
                <a:gd name="T9" fmla="*/ 824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0" h="996">
                  <a:moveTo>
                    <a:pt x="949" y="824"/>
                  </a:moveTo>
                  <a:lnTo>
                    <a:pt x="766" y="995"/>
                  </a:lnTo>
                  <a:lnTo>
                    <a:pt x="0" y="171"/>
                  </a:lnTo>
                  <a:lnTo>
                    <a:pt x="183" y="0"/>
                  </a:lnTo>
                  <a:lnTo>
                    <a:pt x="949" y="82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/>
            </a:p>
          </p:txBody>
        </p:sp>
        <p:sp>
          <p:nvSpPr>
            <p:cNvPr id="60" name="Freeform 27"/>
            <p:cNvSpPr>
              <a:spLocks noChangeArrowheads="1"/>
            </p:cNvSpPr>
            <p:nvPr/>
          </p:nvSpPr>
          <p:spPr bwMode="auto">
            <a:xfrm>
              <a:off x="2208819" y="2976098"/>
              <a:ext cx="230907" cy="259476"/>
            </a:xfrm>
            <a:custGeom>
              <a:avLst/>
              <a:gdLst>
                <a:gd name="T0" fmla="*/ 240 w 1248"/>
                <a:gd name="T1" fmla="*/ 211 h 1247"/>
                <a:gd name="T2" fmla="*/ 240 w 1248"/>
                <a:gd name="T3" fmla="*/ 211 h 1247"/>
                <a:gd name="T4" fmla="*/ 212 w 1248"/>
                <a:gd name="T5" fmla="*/ 1006 h 1247"/>
                <a:gd name="T6" fmla="*/ 1006 w 1248"/>
                <a:gd name="T7" fmla="*/ 1034 h 1247"/>
                <a:gd name="T8" fmla="*/ 1035 w 1248"/>
                <a:gd name="T9" fmla="*/ 239 h 1247"/>
                <a:gd name="T10" fmla="*/ 240 w 1248"/>
                <a:gd name="T11" fmla="*/ 211 h 1247"/>
                <a:gd name="T12" fmla="*/ 892 w 1248"/>
                <a:gd name="T13" fmla="*/ 914 h 1247"/>
                <a:gd name="T14" fmla="*/ 892 w 1248"/>
                <a:gd name="T15" fmla="*/ 914 h 1247"/>
                <a:gd name="T16" fmla="*/ 332 w 1248"/>
                <a:gd name="T17" fmla="*/ 891 h 1247"/>
                <a:gd name="T18" fmla="*/ 354 w 1248"/>
                <a:gd name="T19" fmla="*/ 331 h 1247"/>
                <a:gd name="T20" fmla="*/ 915 w 1248"/>
                <a:gd name="T21" fmla="*/ 354 h 1247"/>
                <a:gd name="T22" fmla="*/ 892 w 1248"/>
                <a:gd name="T23" fmla="*/ 914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8" h="1247">
                  <a:moveTo>
                    <a:pt x="240" y="211"/>
                  </a:moveTo>
                  <a:lnTo>
                    <a:pt x="240" y="211"/>
                  </a:lnTo>
                  <a:cubicBezTo>
                    <a:pt x="12" y="423"/>
                    <a:pt x="0" y="777"/>
                    <a:pt x="212" y="1006"/>
                  </a:cubicBezTo>
                  <a:cubicBezTo>
                    <a:pt x="423" y="1235"/>
                    <a:pt x="778" y="1246"/>
                    <a:pt x="1006" y="1034"/>
                  </a:cubicBezTo>
                  <a:cubicBezTo>
                    <a:pt x="1235" y="823"/>
                    <a:pt x="1247" y="468"/>
                    <a:pt x="1035" y="239"/>
                  </a:cubicBezTo>
                  <a:cubicBezTo>
                    <a:pt x="824" y="11"/>
                    <a:pt x="469" y="0"/>
                    <a:pt x="240" y="211"/>
                  </a:cubicBezTo>
                  <a:close/>
                  <a:moveTo>
                    <a:pt x="892" y="914"/>
                  </a:moveTo>
                  <a:lnTo>
                    <a:pt x="892" y="914"/>
                  </a:lnTo>
                  <a:cubicBezTo>
                    <a:pt x="732" y="1063"/>
                    <a:pt x="480" y="1057"/>
                    <a:pt x="332" y="891"/>
                  </a:cubicBezTo>
                  <a:cubicBezTo>
                    <a:pt x="183" y="731"/>
                    <a:pt x="194" y="479"/>
                    <a:pt x="354" y="331"/>
                  </a:cubicBezTo>
                  <a:cubicBezTo>
                    <a:pt x="515" y="182"/>
                    <a:pt x="766" y="194"/>
                    <a:pt x="915" y="354"/>
                  </a:cubicBezTo>
                  <a:cubicBezTo>
                    <a:pt x="1064" y="514"/>
                    <a:pt x="1058" y="765"/>
                    <a:pt x="892" y="9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000" dirty="0"/>
            </a:p>
          </p:txBody>
        </p:sp>
        <p:sp>
          <p:nvSpPr>
            <p:cNvPr id="61" name="Заголовок 1">
              <a:extLst>
                <a:ext uri="{FF2B5EF4-FFF2-40B4-BE49-F238E27FC236}">
                  <a16:creationId xmlns:a16="http://schemas.microsoft.com/office/drawing/2014/main" id="{96D29E9D-C7B2-4769-B2CC-F56DC7CBD65A}"/>
                </a:ext>
              </a:extLst>
            </p:cNvPr>
            <p:cNvSpPr txBox="1">
              <a:spLocks/>
            </p:cNvSpPr>
            <p:nvPr/>
          </p:nvSpPr>
          <p:spPr>
            <a:xfrm>
              <a:off x="2508928" y="4680432"/>
              <a:ext cx="1140823" cy="1669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ОБРАЗОВАНИЕ</a:t>
              </a:r>
            </a:p>
          </p:txBody>
        </p:sp>
        <p:sp>
          <p:nvSpPr>
            <p:cNvPr id="62" name="Заголовок 1">
              <a:extLst>
                <a:ext uri="{FF2B5EF4-FFF2-40B4-BE49-F238E27FC236}">
                  <a16:creationId xmlns:a16="http://schemas.microsoft.com/office/drawing/2014/main" id="{96D29E9D-C7B2-4769-B2CC-F56DC7CBD65A}"/>
                </a:ext>
              </a:extLst>
            </p:cNvPr>
            <p:cNvSpPr txBox="1">
              <a:spLocks/>
            </p:cNvSpPr>
            <p:nvPr/>
          </p:nvSpPr>
          <p:spPr>
            <a:xfrm>
              <a:off x="1037595" y="4494317"/>
              <a:ext cx="1195012" cy="2375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ПОВЫШЕНИЕ</a:t>
              </a:r>
            </a:p>
            <a:p>
              <a:r>
                <a:rPr lang="ru-RU" sz="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КВАЛИФИКАЦИИ</a:t>
              </a:r>
            </a:p>
          </p:txBody>
        </p:sp>
        <p:sp>
          <p:nvSpPr>
            <p:cNvPr id="63" name="Заголовок 1">
              <a:extLst>
                <a:ext uri="{FF2B5EF4-FFF2-40B4-BE49-F238E27FC236}">
                  <a16:creationId xmlns:a16="http://schemas.microsoft.com/office/drawing/2014/main" id="{96D29E9D-C7B2-4769-B2CC-F56DC7CBD65A}"/>
                </a:ext>
              </a:extLst>
            </p:cNvPr>
            <p:cNvSpPr txBox="1">
              <a:spLocks/>
            </p:cNvSpPr>
            <p:nvPr/>
          </p:nvSpPr>
          <p:spPr>
            <a:xfrm>
              <a:off x="1475485" y="3308615"/>
              <a:ext cx="1014461" cy="1680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9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НИОКР</a:t>
              </a:r>
            </a:p>
          </p:txBody>
        </p:sp>
        <p:sp>
          <p:nvSpPr>
            <p:cNvPr id="64" name="Shape 2550"/>
            <p:cNvSpPr/>
            <p:nvPr/>
          </p:nvSpPr>
          <p:spPr>
            <a:xfrm>
              <a:off x="3161080" y="3935507"/>
              <a:ext cx="361312" cy="399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7364"/>
                  </a:moveTo>
                  <a:cubicBezTo>
                    <a:pt x="20838" y="7364"/>
                    <a:pt x="20618" y="7584"/>
                    <a:pt x="20618" y="7855"/>
                  </a:cubicBezTo>
                  <a:lnTo>
                    <a:pt x="20618" y="18655"/>
                  </a:lnTo>
                  <a:cubicBezTo>
                    <a:pt x="20618" y="19739"/>
                    <a:pt x="19739" y="20618"/>
                    <a:pt x="18655" y="20618"/>
                  </a:cubicBezTo>
                  <a:lnTo>
                    <a:pt x="2945" y="20618"/>
                  </a:lnTo>
                  <a:cubicBezTo>
                    <a:pt x="1861" y="20618"/>
                    <a:pt x="982" y="19739"/>
                    <a:pt x="982" y="18655"/>
                  </a:cubicBezTo>
                  <a:lnTo>
                    <a:pt x="982" y="2945"/>
                  </a:lnTo>
                  <a:cubicBezTo>
                    <a:pt x="982" y="1861"/>
                    <a:pt x="1861" y="982"/>
                    <a:pt x="2945" y="982"/>
                  </a:cubicBezTo>
                  <a:lnTo>
                    <a:pt x="13745" y="982"/>
                  </a:lnTo>
                  <a:cubicBezTo>
                    <a:pt x="14017" y="982"/>
                    <a:pt x="14236" y="762"/>
                    <a:pt x="14236" y="491"/>
                  </a:cubicBezTo>
                  <a:cubicBezTo>
                    <a:pt x="14236" y="220"/>
                    <a:pt x="14017" y="0"/>
                    <a:pt x="13745" y="0"/>
                  </a:cubicBezTo>
                  <a:lnTo>
                    <a:pt x="2945" y="0"/>
                  </a:lnTo>
                  <a:cubicBezTo>
                    <a:pt x="1318" y="0"/>
                    <a:pt x="0" y="1319"/>
                    <a:pt x="0" y="2945"/>
                  </a:cubicBezTo>
                  <a:lnTo>
                    <a:pt x="0" y="18655"/>
                  </a:lnTo>
                  <a:cubicBezTo>
                    <a:pt x="0" y="20282"/>
                    <a:pt x="1318" y="21600"/>
                    <a:pt x="2945" y="21600"/>
                  </a:cubicBezTo>
                  <a:lnTo>
                    <a:pt x="18655" y="21600"/>
                  </a:lnTo>
                  <a:cubicBezTo>
                    <a:pt x="20282" y="21600"/>
                    <a:pt x="21600" y="20282"/>
                    <a:pt x="21600" y="18655"/>
                  </a:cubicBezTo>
                  <a:lnTo>
                    <a:pt x="21600" y="7855"/>
                  </a:lnTo>
                  <a:cubicBezTo>
                    <a:pt x="21600" y="7584"/>
                    <a:pt x="21380" y="7364"/>
                    <a:pt x="21109" y="7364"/>
                  </a:cubicBezTo>
                  <a:moveTo>
                    <a:pt x="7006" y="12764"/>
                  </a:moveTo>
                  <a:lnTo>
                    <a:pt x="8836" y="12764"/>
                  </a:lnTo>
                  <a:lnTo>
                    <a:pt x="8836" y="14594"/>
                  </a:lnTo>
                  <a:lnTo>
                    <a:pt x="6627" y="14973"/>
                  </a:lnTo>
                  <a:cubicBezTo>
                    <a:pt x="6627" y="14973"/>
                    <a:pt x="7006" y="12764"/>
                    <a:pt x="7006" y="12764"/>
                  </a:cubicBezTo>
                  <a:close/>
                  <a:moveTo>
                    <a:pt x="16775" y="2742"/>
                  </a:moveTo>
                  <a:lnTo>
                    <a:pt x="18858" y="4825"/>
                  </a:lnTo>
                  <a:lnTo>
                    <a:pt x="9818" y="13865"/>
                  </a:lnTo>
                  <a:lnTo>
                    <a:pt x="9818" y="11782"/>
                  </a:lnTo>
                  <a:lnTo>
                    <a:pt x="7736" y="11782"/>
                  </a:lnTo>
                  <a:cubicBezTo>
                    <a:pt x="7736" y="11782"/>
                    <a:pt x="16775" y="2742"/>
                    <a:pt x="16775" y="2742"/>
                  </a:cubicBezTo>
                  <a:close/>
                  <a:moveTo>
                    <a:pt x="18104" y="1414"/>
                  </a:moveTo>
                  <a:cubicBezTo>
                    <a:pt x="18371" y="1147"/>
                    <a:pt x="18739" y="982"/>
                    <a:pt x="19145" y="982"/>
                  </a:cubicBezTo>
                  <a:cubicBezTo>
                    <a:pt x="19959" y="982"/>
                    <a:pt x="20618" y="1642"/>
                    <a:pt x="20618" y="2455"/>
                  </a:cubicBezTo>
                  <a:cubicBezTo>
                    <a:pt x="20618" y="2861"/>
                    <a:pt x="20453" y="3230"/>
                    <a:pt x="20187" y="3496"/>
                  </a:cubicBezTo>
                  <a:lnTo>
                    <a:pt x="19552" y="4131"/>
                  </a:lnTo>
                  <a:lnTo>
                    <a:pt x="17469" y="2048"/>
                  </a:lnTo>
                  <a:cubicBezTo>
                    <a:pt x="17469" y="2048"/>
                    <a:pt x="18104" y="1414"/>
                    <a:pt x="18104" y="1414"/>
                  </a:cubicBezTo>
                  <a:close/>
                  <a:moveTo>
                    <a:pt x="5400" y="16200"/>
                  </a:moveTo>
                  <a:lnTo>
                    <a:pt x="9590" y="15481"/>
                  </a:lnTo>
                  <a:lnTo>
                    <a:pt x="20881" y="4190"/>
                  </a:lnTo>
                  <a:cubicBezTo>
                    <a:pt x="21325" y="3746"/>
                    <a:pt x="21600" y="3133"/>
                    <a:pt x="21600" y="2455"/>
                  </a:cubicBezTo>
                  <a:cubicBezTo>
                    <a:pt x="21600" y="1099"/>
                    <a:pt x="20501" y="0"/>
                    <a:pt x="19145" y="0"/>
                  </a:cubicBezTo>
                  <a:cubicBezTo>
                    <a:pt x="18468" y="0"/>
                    <a:pt x="17854" y="275"/>
                    <a:pt x="17410" y="719"/>
                  </a:cubicBezTo>
                  <a:lnTo>
                    <a:pt x="6119" y="12010"/>
                  </a:lnTo>
                  <a:cubicBezTo>
                    <a:pt x="6119" y="12010"/>
                    <a:pt x="5400" y="16200"/>
                    <a:pt x="5400" y="162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00">
                <a:ea typeface="Calibri" charset="0"/>
                <a:cs typeface="Calibri" charset="0"/>
              </a:endParaRPr>
            </a:p>
          </p:txBody>
        </p:sp>
        <p:sp>
          <p:nvSpPr>
            <p:cNvPr id="66" name="object 2"/>
            <p:cNvSpPr/>
            <p:nvPr/>
          </p:nvSpPr>
          <p:spPr>
            <a:xfrm>
              <a:off x="2013456" y="3804809"/>
              <a:ext cx="653330" cy="671737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Заголовок 1">
              <a:extLst>
                <a:ext uri="{FF2B5EF4-FFF2-40B4-BE49-F238E27FC236}">
                  <a16:creationId xmlns:a16="http://schemas.microsoft.com/office/drawing/2014/main" id="{96D29E9D-C7B2-4769-B2CC-F56DC7CBD65A}"/>
                </a:ext>
              </a:extLst>
            </p:cNvPr>
            <p:cNvSpPr txBox="1">
              <a:spLocks/>
            </p:cNvSpPr>
            <p:nvPr/>
          </p:nvSpPr>
          <p:spPr>
            <a:xfrm>
              <a:off x="2594529" y="3590402"/>
              <a:ext cx="1317538" cy="2009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n-lt"/>
                </a:rPr>
                <a:t>ПРОЕКТИРОВАНИЕ</a:t>
              </a:r>
            </a:p>
          </p:txBody>
        </p:sp>
      </p:grpSp>
      <p:sp>
        <p:nvSpPr>
          <p:cNvPr id="77" name="Параллелограмм 76">
            <a:extLst>
              <a:ext uri="{FF2B5EF4-FFF2-40B4-BE49-F238E27FC236}">
                <a16:creationId xmlns:a16="http://schemas.microsoft.com/office/drawing/2014/main" id="{0CCA3FA7-7A27-489B-A2E7-A391683C8B53}"/>
              </a:ext>
            </a:extLst>
          </p:cNvPr>
          <p:cNvSpPr/>
          <p:nvPr/>
        </p:nvSpPr>
        <p:spPr>
          <a:xfrm flipH="1">
            <a:off x="4908272" y="0"/>
            <a:ext cx="3621786" cy="6855713"/>
          </a:xfrm>
          <a:prstGeom prst="parallelogram">
            <a:avLst>
              <a:gd name="adj" fmla="val 67834"/>
            </a:avLst>
          </a:prstGeom>
          <a:solidFill>
            <a:srgbClr val="E7D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7D6C9617-DFE9-4588-A8AE-03232C9FE455}"/>
              </a:ext>
            </a:extLst>
          </p:cNvPr>
          <p:cNvSpPr/>
          <p:nvPr/>
        </p:nvSpPr>
        <p:spPr>
          <a:xfrm>
            <a:off x="2052013" y="5406669"/>
            <a:ext cx="18197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+mj-lt"/>
              </a:rPr>
              <a:t> Университет </a:t>
            </a:r>
          </a:p>
          <a:p>
            <a:pPr algn="ctr"/>
            <a:r>
              <a:rPr lang="ru-RU" sz="2000" dirty="0">
                <a:latin typeface="+mj-lt"/>
              </a:rPr>
              <a:t>полного цикла</a:t>
            </a:r>
          </a:p>
        </p:txBody>
      </p:sp>
      <p:sp>
        <p:nvSpPr>
          <p:cNvPr id="65" name="Holder 4">
            <a:extLst>
              <a:ext uri="{FF2B5EF4-FFF2-40B4-BE49-F238E27FC236}">
                <a16:creationId xmlns:a16="http://schemas.microsoft.com/office/drawing/2014/main" id="{5D49917C-0E1F-4CDC-B93A-8666DE268965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8818A06-6781-4B02-A256-522C4C76BE52}" type="slidenum">
              <a:rPr lang="ru-RU" altLang="ru-RU">
                <a:solidFill>
                  <a:srgbClr val="ABA839"/>
                </a:solidFill>
                <a:latin typeface="Impact" panose="020B0806030902050204" pitchFamily="34" charset="0"/>
              </a:rPr>
              <a:pPr algn="r" eaLnBrk="1" hangingPunct="1"/>
              <a:t>6</a:t>
            </a:fld>
            <a:endParaRPr lang="ru-RU" altLang="ru-RU">
              <a:solidFill>
                <a:srgbClr val="ABA839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69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923951" cy="6858000"/>
            <a:chOff x="0" y="0"/>
            <a:chExt cx="7923951" cy="685800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757416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314611" y="0"/>
              <a:ext cx="3609340" cy="6858000"/>
            </a:xfrm>
            <a:custGeom>
              <a:avLst/>
              <a:gdLst/>
              <a:ahLst/>
              <a:cxnLst/>
              <a:rect l="l" t="t" r="r" b="b"/>
              <a:pathLst>
                <a:path w="3609340" h="6858000">
                  <a:moveTo>
                    <a:pt x="3608832" y="0"/>
                  </a:moveTo>
                  <a:lnTo>
                    <a:pt x="2482215" y="0"/>
                  </a:lnTo>
                  <a:lnTo>
                    <a:pt x="0" y="6857999"/>
                  </a:lnTo>
                  <a:lnTo>
                    <a:pt x="1126616" y="6857999"/>
                  </a:lnTo>
                  <a:lnTo>
                    <a:pt x="3608832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470294" y="315009"/>
            <a:ext cx="412813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4610" algn="r">
              <a:lnSpc>
                <a:spcPct val="100000"/>
              </a:lnSpc>
              <a:spcBef>
                <a:spcPts val="100"/>
              </a:spcBef>
              <a:tabLst>
                <a:tab pos="636270" algn="l"/>
                <a:tab pos="3319145" algn="l"/>
                <a:tab pos="4062095" algn="l"/>
                <a:tab pos="4140200" algn="l"/>
              </a:tabLst>
            </a:pPr>
            <a:r>
              <a:rPr lang="ru-RU" sz="4000" dirty="0">
                <a:solidFill>
                  <a:srgbClr val="876A7E"/>
                </a:solidFill>
                <a:latin typeface="Impact" panose="020B0806030902050204" pitchFamily="34" charset="0"/>
                <a:ea typeface="+mn-ea"/>
              </a:rPr>
              <a:t>КНИТУ сегодня</a:t>
            </a:r>
            <a:endParaRPr sz="4000" dirty="0">
              <a:solidFill>
                <a:srgbClr val="876A7E"/>
              </a:soli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19341" y="2521153"/>
            <a:ext cx="1964055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6A5262"/>
                </a:solidFill>
                <a:latin typeface="Impact"/>
                <a:cs typeface="Impact"/>
              </a:rPr>
              <a:t>&gt;</a:t>
            </a:r>
            <a:r>
              <a:rPr sz="4800" spc="-235" dirty="0">
                <a:solidFill>
                  <a:srgbClr val="6A5262"/>
                </a:solidFill>
                <a:latin typeface="Impact"/>
                <a:cs typeface="Impact"/>
              </a:rPr>
              <a:t> </a:t>
            </a:r>
            <a:r>
              <a:rPr sz="6600" dirty="0">
                <a:solidFill>
                  <a:srgbClr val="6A5262"/>
                </a:solidFill>
                <a:latin typeface="Impact"/>
                <a:cs typeface="Impact"/>
              </a:rPr>
              <a:t>2</a:t>
            </a:r>
            <a:r>
              <a:rPr lang="ru-RU" sz="6600" dirty="0">
                <a:solidFill>
                  <a:srgbClr val="6A5262"/>
                </a:solidFill>
                <a:latin typeface="Impact"/>
                <a:cs typeface="Impact"/>
              </a:rPr>
              <a:t>0</a:t>
            </a:r>
            <a:r>
              <a:rPr sz="6600" dirty="0">
                <a:solidFill>
                  <a:srgbClr val="6A5262"/>
                </a:solidFill>
                <a:latin typeface="Impact"/>
                <a:cs typeface="Impact"/>
              </a:rPr>
              <a:t>0</a:t>
            </a:r>
            <a:endParaRPr sz="6600" dirty="0">
              <a:latin typeface="Impact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lang="ru-RU" sz="1400" b="1" spc="-5" dirty="0">
                <a:cs typeface="Century Gothic"/>
              </a:rPr>
              <a:t>       докторов наук</a:t>
            </a:r>
            <a:endParaRPr lang="ru-RU" sz="1400" b="1" spc="-5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90409" y="4842764"/>
            <a:ext cx="2304543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6600" dirty="0">
                <a:solidFill>
                  <a:srgbClr val="6A5262"/>
                </a:solidFill>
                <a:latin typeface="Impact"/>
                <a:cs typeface="Impact"/>
              </a:rPr>
              <a:t>&gt; </a:t>
            </a:r>
            <a:r>
              <a:rPr lang="ru-RU" sz="6600" spc="70" dirty="0">
                <a:solidFill>
                  <a:srgbClr val="6A5262"/>
                </a:solidFill>
                <a:latin typeface="Impact"/>
                <a:cs typeface="Impact"/>
              </a:rPr>
              <a:t>8</a:t>
            </a:r>
            <a:r>
              <a:rPr sz="6600" spc="70" dirty="0">
                <a:solidFill>
                  <a:srgbClr val="6A5262"/>
                </a:solidFill>
                <a:latin typeface="Impact"/>
                <a:cs typeface="Impact"/>
              </a:rPr>
              <a:t>00</a:t>
            </a:r>
            <a:endParaRPr sz="6600" dirty="0">
              <a:latin typeface="Impact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lang="ru-RU" sz="1400" b="1" dirty="0">
                <a:latin typeface="Century Gothic"/>
                <a:cs typeface="Century Gothic"/>
              </a:rPr>
              <a:t>            кандидатов </a:t>
            </a:r>
            <a:r>
              <a:rPr lang="ru-RU" sz="1400" b="1" dirty="0">
                <a:cs typeface="Century Gothic"/>
              </a:rPr>
              <a:t>наук</a:t>
            </a:r>
            <a:endParaRPr sz="1400" b="1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94952" y="3512058"/>
            <a:ext cx="2429903" cy="12426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6600" spc="-35" dirty="0">
                <a:solidFill>
                  <a:srgbClr val="6A5262"/>
                </a:solidFill>
                <a:latin typeface="Impact"/>
                <a:cs typeface="Impact"/>
              </a:rPr>
              <a:t>2</a:t>
            </a:r>
            <a:r>
              <a:rPr lang="ru-RU" sz="6600" spc="-35" dirty="0">
                <a:solidFill>
                  <a:srgbClr val="6A5262"/>
                </a:solidFill>
                <a:latin typeface="Impact"/>
                <a:cs typeface="Impact"/>
              </a:rPr>
              <a:t>1 </a:t>
            </a:r>
            <a:r>
              <a:rPr sz="6600" spc="-35" dirty="0">
                <a:solidFill>
                  <a:srgbClr val="6A5262"/>
                </a:solidFill>
                <a:latin typeface="Impact"/>
                <a:cs typeface="Impact"/>
              </a:rPr>
              <a:t>000</a:t>
            </a:r>
            <a:endParaRPr sz="6600" dirty="0">
              <a:latin typeface="Impact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lang="ru-RU" sz="1400" b="1" spc="-10" dirty="0">
                <a:latin typeface="Century Gothic"/>
                <a:cs typeface="Century Gothic"/>
              </a:rPr>
              <a:t>студентов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7907BF59-7141-47A4-B778-C8A4CE313BF8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8818A06-6781-4B02-A256-522C4C76BE52}" type="slidenum">
              <a:rPr lang="ru-RU" altLang="ru-RU">
                <a:solidFill>
                  <a:srgbClr val="ABA839"/>
                </a:solidFill>
                <a:latin typeface="Impact" panose="020B0806030902050204" pitchFamily="34" charset="0"/>
              </a:rPr>
              <a:pPr algn="r" eaLnBrk="1" hangingPunct="1"/>
              <a:t>7</a:t>
            </a:fld>
            <a:endParaRPr lang="ru-RU" altLang="ru-RU">
              <a:solidFill>
                <a:srgbClr val="ABA839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179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0620" y="0"/>
            <a:ext cx="3609340" cy="6858000"/>
          </a:xfrm>
          <a:custGeom>
            <a:avLst/>
            <a:gdLst/>
            <a:ahLst/>
            <a:cxnLst/>
            <a:rect l="l" t="t" r="r" b="b"/>
            <a:pathLst>
              <a:path w="3609340" h="6858000">
                <a:moveTo>
                  <a:pt x="3608831" y="0"/>
                </a:moveTo>
                <a:lnTo>
                  <a:pt x="2482215" y="0"/>
                </a:lnTo>
                <a:lnTo>
                  <a:pt x="0" y="6857999"/>
                </a:lnTo>
                <a:lnTo>
                  <a:pt x="1126616" y="6857999"/>
                </a:lnTo>
                <a:lnTo>
                  <a:pt x="3608831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object 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57928" cy="685799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77592" y="3274567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entury Gothic"/>
                <a:cs typeface="Century Gothic"/>
              </a:rPr>
              <a:t>0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064" y="2727960"/>
            <a:ext cx="1996439" cy="2139696"/>
          </a:xfrm>
          <a:prstGeom prst="rect">
            <a:avLst/>
          </a:prstGeom>
        </p:spPr>
      </p:pic>
      <p:sp>
        <p:nvSpPr>
          <p:cNvPr id="12" name="object 5"/>
          <p:cNvSpPr txBox="1"/>
          <p:nvPr/>
        </p:nvSpPr>
        <p:spPr>
          <a:xfrm>
            <a:off x="5843753" y="4100164"/>
            <a:ext cx="2299180" cy="188419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9600" spc="-10" dirty="0">
                <a:solidFill>
                  <a:srgbClr val="6A5262"/>
                </a:solidFill>
                <a:latin typeface="Impact"/>
                <a:ea typeface="+mj-ea"/>
              </a:rPr>
              <a:t>120</a:t>
            </a:r>
          </a:p>
          <a:p>
            <a:pPr marL="12700" algn="ctr">
              <a:spcBef>
                <a:spcPts val="105"/>
              </a:spcBef>
            </a:pPr>
            <a:r>
              <a:rPr lang="ru-RU" sz="1400" b="1" spc="-10" dirty="0">
                <a:latin typeface="Century Gothic"/>
              </a:rPr>
              <a:t>Программ подготовки бакалавров</a:t>
            </a:r>
            <a:endParaRPr sz="1400" b="1" spc="-10" dirty="0">
              <a:latin typeface="Century Gothic"/>
            </a:endParaRPr>
          </a:p>
        </p:txBody>
      </p:sp>
      <p:sp>
        <p:nvSpPr>
          <p:cNvPr id="13" name="object 7"/>
          <p:cNvSpPr txBox="1"/>
          <p:nvPr/>
        </p:nvSpPr>
        <p:spPr>
          <a:xfrm>
            <a:off x="9540577" y="2100200"/>
            <a:ext cx="2402933" cy="1375410"/>
          </a:xfrm>
          <a:prstGeom prst="rect">
            <a:avLst/>
          </a:prstGeom>
        </p:spPr>
        <p:txBody>
          <a:bodyPr vert="horz" wrap="square" lIns="0" tIns="12700" rIns="0" bIns="0" rtlCol="0" anchor="t">
            <a:noAutofit/>
          </a:bodyPr>
          <a:lstStyle/>
          <a:p>
            <a:pPr algn="ctr">
              <a:spcBef>
                <a:spcPts val="100"/>
              </a:spcBef>
            </a:pPr>
            <a:r>
              <a:rPr lang="ru-RU" sz="6600" spc="-10" dirty="0">
                <a:solidFill>
                  <a:srgbClr val="ABA839"/>
                </a:solidFill>
                <a:latin typeface="Impact"/>
                <a:cs typeface="Impact"/>
              </a:rPr>
              <a:t>37</a:t>
            </a:r>
            <a:endParaRPr sz="6600" dirty="0">
              <a:solidFill>
                <a:srgbClr val="ABA839"/>
              </a:solidFill>
              <a:latin typeface="Impact"/>
              <a:cs typeface="Impact"/>
            </a:endParaRPr>
          </a:p>
          <a:p>
            <a:pPr marL="36830" marR="30480" indent="635" algn="ctr">
              <a:spcBef>
                <a:spcPts val="170"/>
              </a:spcBef>
            </a:pPr>
            <a:r>
              <a:rPr lang="ru-RU" sz="1400" b="1" spc="-10" dirty="0">
                <a:latin typeface="Century Gothic"/>
                <a:cs typeface="Century Gothic"/>
              </a:rPr>
              <a:t>Программ подготовки аспирантов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4" name="object 8"/>
          <p:cNvSpPr txBox="1"/>
          <p:nvPr/>
        </p:nvSpPr>
        <p:spPr>
          <a:xfrm>
            <a:off x="6993343" y="2100200"/>
            <a:ext cx="2438722" cy="171703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146685" algn="ctr">
              <a:spcBef>
                <a:spcPts val="100"/>
              </a:spcBef>
            </a:pPr>
            <a:r>
              <a:rPr sz="6600" spc="5" dirty="0">
                <a:solidFill>
                  <a:srgbClr val="ABA839"/>
                </a:solidFill>
                <a:latin typeface="Impact"/>
                <a:cs typeface="Impact"/>
              </a:rPr>
              <a:t>17</a:t>
            </a:r>
            <a:endParaRPr sz="6600" dirty="0">
              <a:solidFill>
                <a:srgbClr val="ABA839"/>
              </a:solidFill>
              <a:latin typeface="Impact"/>
              <a:cs typeface="Impact"/>
            </a:endParaRPr>
          </a:p>
          <a:p>
            <a:pPr marL="15240" marR="5080" indent="-3175" algn="ctr">
              <a:spcBef>
                <a:spcPts val="175"/>
              </a:spcBef>
            </a:pPr>
            <a:r>
              <a:rPr lang="ru-RU" sz="1400" b="1" spc="-15" dirty="0">
                <a:latin typeface="Century Gothic"/>
                <a:cs typeface="Century Gothic"/>
              </a:rPr>
              <a:t>Программ среднего профессионального образования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6" name="object 5"/>
          <p:cNvSpPr txBox="1"/>
          <p:nvPr/>
        </p:nvSpPr>
        <p:spPr>
          <a:xfrm>
            <a:off x="4757928" y="2100198"/>
            <a:ext cx="2299180" cy="188419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95"/>
              </a:spcBef>
            </a:pPr>
            <a:r>
              <a:rPr lang="ru-RU" sz="6600" spc="5" dirty="0">
                <a:solidFill>
                  <a:srgbClr val="ABA839"/>
                </a:solidFill>
                <a:latin typeface="Impact"/>
              </a:rPr>
              <a:t>14</a:t>
            </a:r>
          </a:p>
          <a:p>
            <a:pPr algn="ctr">
              <a:spcBef>
                <a:spcPts val="95"/>
              </a:spcBef>
            </a:pPr>
            <a:r>
              <a:rPr lang="ru-RU" sz="1400" b="1" spc="-15" dirty="0">
                <a:latin typeface="Century Gothic"/>
              </a:rPr>
              <a:t>Диссертационных советов</a:t>
            </a:r>
            <a:endParaRPr sz="1400" b="1" spc="-15" dirty="0">
              <a:latin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89630" y="293377"/>
            <a:ext cx="674997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4610">
              <a:spcBef>
                <a:spcPts val="100"/>
              </a:spcBef>
              <a:tabLst>
                <a:tab pos="636270" algn="l"/>
                <a:tab pos="3319145" algn="l"/>
                <a:tab pos="4062095" algn="l"/>
                <a:tab pos="4140200" algn="l"/>
              </a:tabLst>
            </a:pPr>
            <a:r>
              <a:rPr lang="ru-RU" sz="4000" dirty="0">
                <a:solidFill>
                  <a:srgbClr val="876A7E"/>
                </a:solidFill>
                <a:latin typeface="Impact" panose="020B0806030902050204" pitchFamily="34" charset="0"/>
              </a:rPr>
              <a:t>Основные образовательные программы</a:t>
            </a:r>
            <a:endParaRPr sz="4000" dirty="0">
              <a:solidFill>
                <a:srgbClr val="876A7E"/>
              </a:solidFill>
              <a:latin typeface="Impact" panose="020B0806030902050204" pitchFamily="34" charset="0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1A512714-D743-452F-A50F-C75ED3F2FBB8}"/>
              </a:ext>
            </a:extLst>
          </p:cNvPr>
          <p:cNvSpPr txBox="1"/>
          <p:nvPr/>
        </p:nvSpPr>
        <p:spPr>
          <a:xfrm>
            <a:off x="8442863" y="4654713"/>
            <a:ext cx="2299180" cy="188419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lnSpc>
                <a:spcPts val="1515"/>
              </a:lnSpc>
              <a:spcBef>
                <a:spcPts val="95"/>
              </a:spcBef>
            </a:pPr>
            <a:r>
              <a:rPr lang="ru-RU" sz="9600" b="1" spc="-10" dirty="0">
                <a:solidFill>
                  <a:srgbClr val="6A5262"/>
                </a:solidFill>
                <a:latin typeface="Impact"/>
                <a:ea typeface="+mj-ea"/>
              </a:rPr>
              <a:t>150</a:t>
            </a:r>
          </a:p>
          <a:p>
            <a:pPr algn="ctr">
              <a:lnSpc>
                <a:spcPts val="1515"/>
              </a:lnSpc>
              <a:spcBef>
                <a:spcPts val="95"/>
              </a:spcBef>
            </a:pPr>
            <a:endParaRPr lang="ru-RU" sz="1400" b="1" spc="-10" dirty="0">
              <a:latin typeface="Century Gothic"/>
            </a:endParaRPr>
          </a:p>
          <a:p>
            <a:pPr algn="ctr">
              <a:lnSpc>
                <a:spcPts val="1515"/>
              </a:lnSpc>
              <a:spcBef>
                <a:spcPts val="95"/>
              </a:spcBef>
            </a:pPr>
            <a:r>
              <a:rPr lang="ru-RU" sz="1400" b="1" spc="-10" dirty="0">
                <a:latin typeface="Century Gothic"/>
              </a:rPr>
              <a:t>Программ подготовки магистров</a:t>
            </a:r>
          </a:p>
        </p:txBody>
      </p:sp>
      <p:sp>
        <p:nvSpPr>
          <p:cNvPr id="19" name="Holder 4">
            <a:extLst>
              <a:ext uri="{FF2B5EF4-FFF2-40B4-BE49-F238E27FC236}">
                <a16:creationId xmlns:a16="http://schemas.microsoft.com/office/drawing/2014/main" id="{64EBDF5D-B76A-491A-923D-D589A5F8BC0E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8818A06-6781-4B02-A256-522C4C76BE52}" type="slidenum">
              <a:rPr lang="ru-RU" altLang="ru-RU">
                <a:solidFill>
                  <a:srgbClr val="ABA839"/>
                </a:solidFill>
                <a:latin typeface="Impact" panose="020B0806030902050204" pitchFamily="34" charset="0"/>
              </a:rPr>
              <a:pPr algn="r" eaLnBrk="1" hangingPunct="1"/>
              <a:t>8</a:t>
            </a:fld>
            <a:endParaRPr lang="ru-RU" altLang="ru-RU">
              <a:solidFill>
                <a:srgbClr val="ABA839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2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">
            <a:extLst>
              <a:ext uri="{FF2B5EF4-FFF2-40B4-BE49-F238E27FC236}">
                <a16:creationId xmlns:a16="http://schemas.microsoft.com/office/drawing/2014/main" id="{B9D7B41D-E1EF-4902-BFC0-03E7470ED21C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347608" y="404765"/>
            <a:ext cx="11562107" cy="348507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marL="11521" algn="ctr" defTabSz="829544">
              <a:lnSpc>
                <a:spcPct val="100000"/>
              </a:lnSpc>
              <a:spcBef>
                <a:spcPts val="91"/>
              </a:spcBef>
              <a:tabLst>
                <a:tab pos="2026621" algn="l"/>
                <a:tab pos="2768602" algn="l"/>
              </a:tabLst>
              <a:defRPr/>
            </a:pPr>
            <a:r>
              <a:rPr lang="ru-RU" sz="2903" spc="-5" dirty="0">
                <a:solidFill>
                  <a:srgbClr val="ABA839"/>
                </a:solidFill>
                <a:latin typeface="Impact"/>
                <a:ea typeface="+mn-ea"/>
              </a:rPr>
              <a:t>Институт дополнительного профессионального образования КНИТУ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FFE08413-8BDD-41BF-B889-7F4B59D12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023" y="1874869"/>
            <a:ext cx="184432" cy="36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92" tIns="45645" rIns="91292" bIns="45645" anchor="ctr">
            <a:spAutoFit/>
          </a:bodyPr>
          <a:lstStyle/>
          <a:p>
            <a:pPr defTabSz="800570"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" name="Диаграмма 11">
            <a:extLst>
              <a:ext uri="{FF2B5EF4-FFF2-40B4-BE49-F238E27FC236}">
                <a16:creationId xmlns:a16="http://schemas.microsoft.com/office/drawing/2014/main" id="{DB46BA92-B465-426A-B2A2-8DCEF6F0E31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67380" y="862185"/>
          <a:ext cx="9578666" cy="2982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199" name="TextBox 2">
            <a:extLst>
              <a:ext uri="{FF2B5EF4-FFF2-40B4-BE49-F238E27FC236}">
                <a16:creationId xmlns:a16="http://schemas.microsoft.com/office/drawing/2014/main" id="{996ED899-037F-416C-9037-18113E1FB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157" y="2033476"/>
            <a:ext cx="1306308" cy="653154"/>
          </a:xfrm>
          <a:prstGeom prst="rect">
            <a:avLst/>
          </a:prstGeom>
          <a:solidFill>
            <a:srgbClr val="906F86"/>
          </a:solidFill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altLang="ru-RU" sz="998" dirty="0">
                <a:solidFill>
                  <a:schemeClr val="bg1"/>
                </a:solidFill>
                <a:latin typeface="Impact" panose="020B0806030902050204" pitchFamily="34" charset="0"/>
              </a:rPr>
              <a:t>г/б (гранты, субсидии)</a:t>
            </a:r>
          </a:p>
        </p:txBody>
      </p:sp>
      <p:sp>
        <p:nvSpPr>
          <p:cNvPr id="8201" name="TextBox 9">
            <a:extLst>
              <a:ext uri="{FF2B5EF4-FFF2-40B4-BE49-F238E27FC236}">
                <a16:creationId xmlns:a16="http://schemas.microsoft.com/office/drawing/2014/main" id="{E02034E1-A505-4DDC-95E7-6AAEFB28F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157" y="2775779"/>
            <a:ext cx="1306308" cy="653154"/>
          </a:xfrm>
          <a:prstGeom prst="rect">
            <a:avLst/>
          </a:prstGeom>
          <a:solidFill>
            <a:srgbClr val="ABA839"/>
          </a:solidFill>
          <a:ln>
            <a:noFill/>
          </a:ln>
        </p:spPr>
        <p:txBody>
          <a:bodyPr anchor="ctr">
            <a:noAutofit/>
          </a:bodyPr>
          <a:lstStyle>
            <a:defPPr>
              <a:defRPr lang="ru-RU"/>
            </a:defPPr>
            <a:lvl1pPr algn="ctr">
              <a:defRPr sz="1400">
                <a:solidFill>
                  <a:srgbClr val="FFFFFF"/>
                </a:solidFill>
                <a:latin typeface="Impact" panose="020B0806030902050204" pitchFamily="34" charset="0"/>
              </a:defRPr>
            </a:lvl1pPr>
          </a:lstStyle>
          <a:p>
            <a:r>
              <a:rPr lang="ru-RU" altLang="ru-RU" sz="998" dirty="0">
                <a:solidFill>
                  <a:schemeClr val="bg1"/>
                </a:solidFill>
              </a:rPr>
              <a:t>в/б (договоры)</a:t>
            </a: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7B28DE59-DCD0-4A39-B590-799BBE00D0E3}"/>
              </a:ext>
            </a:extLst>
          </p:cNvPr>
          <p:cNvSpPr txBox="1">
            <a:spLocks noChangeArrowheads="1"/>
          </p:cNvSpPr>
          <p:nvPr/>
        </p:nvSpPr>
        <p:spPr>
          <a:xfrm>
            <a:off x="767379" y="3941437"/>
            <a:ext cx="4712883" cy="3485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82951" tIns="41475" rIns="82951" bIns="41475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81" algn="ctr">
              <a:lnSpc>
                <a:spcPts val="2713"/>
              </a:lnSpc>
              <a:defRPr lang="ru-RU" sz="1080" b="0" i="0" u="none" strike="noStrike" kern="1200" baseline="0" dirty="0">
                <a:solidFill>
                  <a:prstClr val="black"/>
                </a:solidFill>
                <a:latin typeface="Impact" panose="020B0806030902050204" pitchFamily="34" charset="0"/>
                <a:ea typeface="+mn-ea"/>
                <a:cs typeface="+mn-cs"/>
              </a:defRPr>
            </a:pPr>
            <a:r>
              <a:rPr lang="ru-RU" sz="980" dirty="0">
                <a:solidFill>
                  <a:srgbClr val="906F86"/>
                </a:solidFill>
                <a:latin typeface="Impact" panose="020B0806030902050204" pitchFamily="34" charset="0"/>
                <a:ea typeface="+mn-ea"/>
                <a:cs typeface="+mn-cs"/>
              </a:rPr>
              <a:t>Количество организаций, обучающихся по программам ДПО КНИТУ</a:t>
            </a:r>
          </a:p>
        </p:txBody>
      </p:sp>
      <p:graphicFrame>
        <p:nvGraphicFramePr>
          <p:cNvPr id="19" name="Диаграмма 11">
            <a:extLst>
              <a:ext uri="{FF2B5EF4-FFF2-40B4-BE49-F238E27FC236}">
                <a16:creationId xmlns:a16="http://schemas.microsoft.com/office/drawing/2014/main" id="{6AE107CB-F299-4852-8588-206FA51882A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06237" y="4173197"/>
          <a:ext cx="4435166" cy="2351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Прямоугольник 8">
            <a:extLst>
              <a:ext uri="{FF2B5EF4-FFF2-40B4-BE49-F238E27FC236}">
                <a16:creationId xmlns:a16="http://schemas.microsoft.com/office/drawing/2014/main" id="{22A58CC4-47E9-48B1-8879-7043B0FB3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425" y="4016904"/>
            <a:ext cx="4429789" cy="24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980" dirty="0">
                <a:solidFill>
                  <a:srgbClr val="906F86"/>
                </a:solidFill>
                <a:latin typeface="Impact" panose="020B0806030902050204" pitchFamily="34" charset="0"/>
              </a:rPr>
              <a:t>Слушатели ПАО «Газпром» по программам ДПО КНИТУ</a:t>
            </a: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90538F1-3D8C-4E4C-A380-3A688423E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157" y="4803078"/>
            <a:ext cx="1306308" cy="653154"/>
          </a:xfrm>
          <a:prstGeom prst="rect">
            <a:avLst/>
          </a:prstGeom>
          <a:solidFill>
            <a:srgbClr val="ABA839"/>
          </a:solidFill>
          <a:ln>
            <a:noFill/>
          </a:ln>
        </p:spPr>
        <p:txBody>
          <a:bodyPr anchor="ctr">
            <a:noAutofit/>
          </a:bodyPr>
          <a:lstStyle>
            <a:defPPr>
              <a:defRPr lang="ru-RU"/>
            </a:defPPr>
            <a:lvl1pPr algn="ctr">
              <a:defRPr sz="1400">
                <a:solidFill>
                  <a:srgbClr val="FFFFFF"/>
                </a:solidFill>
                <a:latin typeface="Impact" panose="020B0806030902050204" pitchFamily="34" charset="0"/>
              </a:defRPr>
            </a:lvl1pPr>
          </a:lstStyle>
          <a:p>
            <a:r>
              <a:rPr lang="ru-RU" altLang="ru-RU" sz="998" dirty="0">
                <a:solidFill>
                  <a:schemeClr val="bg1"/>
                </a:solidFill>
              </a:rPr>
              <a:t>Обучились бесплатно (средства субсидий, грантов)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81A75B26-8A7C-4386-9994-9AA114B25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157" y="5545381"/>
            <a:ext cx="1306308" cy="653154"/>
          </a:xfrm>
          <a:prstGeom prst="rect">
            <a:avLst/>
          </a:prstGeom>
          <a:solidFill>
            <a:srgbClr val="906F86"/>
          </a:solidFill>
          <a:ln>
            <a:noFill/>
          </a:ln>
        </p:spPr>
        <p:txBody>
          <a:bodyPr anchor="ctr">
            <a:noAutofit/>
          </a:bodyPr>
          <a:lstStyle>
            <a:defPPr>
              <a:defRPr lang="ru-RU"/>
            </a:defPPr>
            <a:lvl1pPr algn="ctr">
              <a:defRPr sz="1400">
                <a:solidFill>
                  <a:srgbClr val="FFFFFF"/>
                </a:solidFill>
                <a:latin typeface="Impact" panose="020B0806030902050204" pitchFamily="34" charset="0"/>
              </a:defRPr>
            </a:lvl1pPr>
          </a:lstStyle>
          <a:p>
            <a:r>
              <a:rPr lang="ru-RU" altLang="ru-RU" sz="998" dirty="0">
                <a:solidFill>
                  <a:schemeClr val="bg1"/>
                </a:solidFill>
              </a:rPr>
              <a:t>Обучились по в/б договорам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B463D6B-BD34-4D98-A5D9-B7AE66CEABEB}"/>
              </a:ext>
            </a:extLst>
          </p:cNvPr>
          <p:cNvGrpSpPr/>
          <p:nvPr/>
        </p:nvGrpSpPr>
        <p:grpSpPr>
          <a:xfrm>
            <a:off x="5181484" y="4312641"/>
            <a:ext cx="5147731" cy="2352254"/>
            <a:chOff x="5711775" y="4753912"/>
            <a:chExt cx="5944372" cy="2592993"/>
          </a:xfrm>
        </p:grpSpPr>
        <p:graphicFrame>
          <p:nvGraphicFramePr>
            <p:cNvPr id="21" name="Диаграмма 9">
              <a:extLst>
                <a:ext uri="{FF2B5EF4-FFF2-40B4-BE49-F238E27FC236}">
                  <a16:creationId xmlns:a16="http://schemas.microsoft.com/office/drawing/2014/main" id="{961F03B7-70FA-4293-8C57-839F7A8624B7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5711775" y="4993609"/>
            <a:ext cx="5944372" cy="23532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4" name="TextBox 1">
              <a:extLst>
                <a:ext uri="{FF2B5EF4-FFF2-40B4-BE49-F238E27FC236}">
                  <a16:creationId xmlns:a16="http://schemas.microsoft.com/office/drawing/2014/main" id="{ADC9DB39-7FC7-416B-BBB8-AC35246BEC6B}"/>
                </a:ext>
              </a:extLst>
            </p:cNvPr>
            <p:cNvSpPr txBox="1"/>
            <p:nvPr/>
          </p:nvSpPr>
          <p:spPr>
            <a:xfrm>
              <a:off x="9096152" y="4753912"/>
              <a:ext cx="576064" cy="255804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16" dirty="0">
                  <a:solidFill>
                    <a:prstClr val="black"/>
                  </a:solidFill>
                  <a:latin typeface="Impact" panose="020B0806030902050204" pitchFamily="34" charset="0"/>
                </a:rPr>
                <a:t>2473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3951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1">
      <a:majorFont>
        <a:latin typeface="Impact"/>
        <a:ea typeface=""/>
        <a:cs typeface=""/>
      </a:majorFont>
      <a:minorFont>
        <a:latin typeface="Century Gothic"/>
        <a:ea typeface=""/>
        <a:cs typeface=""/>
      </a:minorFont>
    </a:fontScheme>
    <a:fmtScheme name="Дымчатое стекло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3015</TotalTime>
  <Words>1828</Words>
  <Application>Microsoft Office PowerPoint</Application>
  <PresentationFormat>Широкоэкранный</PresentationFormat>
  <Paragraphs>420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Century Gothic</vt:lpstr>
      <vt:lpstr>Gill Sans</vt:lpstr>
      <vt:lpstr>Impact</vt:lpstr>
      <vt:lpstr>Tahoma</vt:lpstr>
      <vt:lpstr>Times New Roman</vt:lpstr>
      <vt:lpstr>Verdana</vt:lpstr>
      <vt:lpstr>Тема Office</vt:lpstr>
      <vt:lpstr>Презентация PowerPoint</vt:lpstr>
      <vt:lpstr>История КНИТУ</vt:lpstr>
      <vt:lpstr>Презентация PowerPoint</vt:lpstr>
      <vt:lpstr>КНИТУ в рейтингах</vt:lpstr>
      <vt:lpstr>Презентация PowerPoint</vt:lpstr>
      <vt:lpstr>Образование</vt:lpstr>
      <vt:lpstr>КНИТУ сегодня</vt:lpstr>
      <vt:lpstr>Презентация PowerPoint</vt:lpstr>
      <vt:lpstr>Институт дополнительного профессионального образования КНИТУ</vt:lpstr>
      <vt:lpstr>Наука</vt:lpstr>
      <vt:lpstr>Наука в КНИТУ: приоритетные направления развития </vt:lpstr>
      <vt:lpstr>Проектирование</vt:lpstr>
      <vt:lpstr>Презентация PowerPoint</vt:lpstr>
      <vt:lpstr>Проектный институт «Союзхимпромпроект»</vt:lpstr>
      <vt:lpstr>Презентация PowerPoint</vt:lpstr>
      <vt:lpstr>Презентация PowerPoint</vt:lpstr>
      <vt:lpstr>организован на базе научно-образовательного консорциума университетов</vt:lpstr>
      <vt:lpstr>Презентация PowerPoint</vt:lpstr>
      <vt:lpstr>Презентация PowerPoint</vt:lpstr>
      <vt:lpstr>Презентация PowerPoint</vt:lpstr>
      <vt:lpstr>КАЗАНСКИЙ НАЦИОНАЛЬНЫЙ ИССЛЕДОВАТЕЛЬСКИЙ ТЕХНОЛОГИЧЕСКИЙ УНИВЕРСИТЕТ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Никита Сандугей</dc:creator>
  <cp:lastModifiedBy>Max</cp:lastModifiedBy>
  <cp:revision>274</cp:revision>
  <cp:lastPrinted>2021-03-18T14:34:36Z</cp:lastPrinted>
  <dcterms:created xsi:type="dcterms:W3CDTF">2021-03-15T06:45:31Z</dcterms:created>
  <dcterms:modified xsi:type="dcterms:W3CDTF">2022-07-29T10:02:57Z</dcterms:modified>
</cp:coreProperties>
</file>