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0202"/>
    <a:srgbClr val="A80000"/>
    <a:srgbClr val="0066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57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B5531-2DAE-44D4-9BE3-7B3FA5A01206}" type="datetimeFigureOut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D6FFB-93BB-4B4F-ACEA-F196DC62F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9818E-01B7-4205-97D7-B9770DD86EEC}" type="datetimeFigureOut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CFBD7-9E11-41CC-8EB0-50DE0C197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EDA38-6ACB-48B6-BF52-761C794FC0EE}" type="datetimeFigureOut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FC5A0-8907-450D-B120-745E1B0E30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4EBC9-F16E-462E-9334-E6957AE75142}" type="datetimeFigureOut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1D44A-8B41-4DCF-9D2C-BC2A43C5A6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E8784-43B1-4F83-9932-4A38169655DB}" type="datetimeFigureOut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9E6BF-B0E4-459C-AAD4-9B6F73B4C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15AB8-90FC-4E0B-AD7A-80D10AAF8EAD}" type="datetimeFigureOut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B3183-9226-40E1-B15C-FDCFDEB98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290E0-24E8-4A61-8A12-2FC5352EE0AE}" type="datetimeFigureOut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F55-4460-4D2B-A42A-A6CC016470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6EA52-7787-48DA-BD65-47C126E7B67D}" type="datetimeFigureOut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30482-DE4B-44B1-BFBE-ED1ED22EA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336D0-586E-4709-BE7C-F1BCC5939B51}" type="datetimeFigureOut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0755E-361A-45C6-B30B-8FD279144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FD649-D5C8-45A5-A955-331A02AD0BE5}" type="datetimeFigureOut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F3C9F-BF30-4F65-ACC0-5BED5BA2E0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61884-2E5E-4719-872D-4620A081B639}" type="datetimeFigureOut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A620C-9AD6-4A6C-B249-843F0C3C67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4ACF63-6F78-42CD-94F0-C473033A59CD}" type="datetimeFigureOut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1B9641-F4EA-4789-A32F-5986CF3E25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0F1EE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6115_12974132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785926"/>
            <a:ext cx="2975476" cy="1851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188913"/>
            <a:ext cx="9144000" cy="15927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ru-RU" sz="2400" b="1" dirty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Профком </a:t>
            </a:r>
            <a:r>
              <a:rPr lang="ru-RU" sz="2400" b="1" dirty="0" smtClean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КНИТУ</a:t>
            </a:r>
          </a:p>
          <a:p>
            <a:pPr algn="ctr">
              <a:lnSpc>
                <a:spcPct val="75000"/>
              </a:lnSpc>
            </a:pPr>
            <a:r>
              <a:rPr lang="ru-RU" sz="2400" b="1" dirty="0" smtClean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совместно с ГАУЗ «Городская поликлиника №7»</a:t>
            </a:r>
            <a:endParaRPr lang="ru-RU" sz="2400" b="1" dirty="0">
              <a:solidFill>
                <a:srgbClr val="A8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75000"/>
              </a:lnSpc>
            </a:pPr>
            <a:r>
              <a:rPr lang="ru-RU" sz="2400" b="1" dirty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 организует для </a:t>
            </a:r>
            <a:r>
              <a:rPr lang="ru-RU" sz="2400" b="1" dirty="0" smtClean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работников – </a:t>
            </a:r>
            <a:r>
              <a:rPr lang="ru-RU" sz="2400" b="1" dirty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членов </a:t>
            </a:r>
            <a:r>
              <a:rPr lang="ru-RU" sz="2400" b="1" dirty="0" smtClean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профсоюза вуза</a:t>
            </a:r>
            <a:endParaRPr lang="ru-RU" sz="2400" b="1" dirty="0">
              <a:solidFill>
                <a:srgbClr val="A8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75000"/>
              </a:lnSpc>
            </a:pPr>
            <a:endParaRPr lang="ru-RU" sz="400" b="1" dirty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5000"/>
              </a:lnSpc>
            </a:pPr>
            <a:r>
              <a:rPr lang="ru-RU" sz="2700" b="1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бесплатное </a:t>
            </a:r>
            <a:r>
              <a:rPr lang="ru-RU" sz="27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комплексное обследование</a:t>
            </a:r>
          </a:p>
          <a:p>
            <a:pPr algn="ctr">
              <a:lnSpc>
                <a:spcPct val="75000"/>
              </a:lnSpc>
            </a:pPr>
            <a:r>
              <a:rPr lang="ru-RU" sz="2700" b="1" dirty="0" err="1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сердечно-сосудистой</a:t>
            </a:r>
            <a:r>
              <a:rPr lang="ru-RU" sz="27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системы</a:t>
            </a:r>
            <a:endParaRPr lang="ru-RU" sz="2700" b="1" dirty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7158" y="1857364"/>
            <a:ext cx="4141788" cy="47705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ь"/>
            </a:pPr>
            <a:r>
              <a:rPr lang="ru-RU" sz="1600" b="1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 Black" pitchFamily="34" charset="0"/>
              </a:rPr>
              <a:t>Экспресс-анализ на сахар; </a:t>
            </a:r>
            <a:endParaRPr lang="ru-RU" sz="1600" b="1" dirty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600" b="1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 Black" pitchFamily="34" charset="0"/>
              </a:rPr>
              <a:t>Биоимпедансметрия</a:t>
            </a:r>
            <a:r>
              <a:rPr lang="ru-RU" sz="1600" b="1" dirty="0" smtClean="0">
                <a:solidFill>
                  <a:srgbClr val="002060"/>
                </a:solidFill>
                <a:latin typeface="Arial Black" pitchFamily="34" charset="0"/>
              </a:rPr>
              <a:t> (исследование состава тела       на процент содержания жировой, мышечной массы, жидкости);</a:t>
            </a:r>
            <a:endParaRPr lang="ru-RU" sz="1600" b="1" dirty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600" b="1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 Black" pitchFamily="34" charset="0"/>
              </a:rPr>
              <a:t>Экспресс-оценка состояния сердца по </a:t>
            </a:r>
            <a:r>
              <a:rPr lang="ru-RU" sz="1600" b="1" dirty="0" err="1" smtClean="0">
                <a:solidFill>
                  <a:srgbClr val="002060"/>
                </a:solidFill>
                <a:latin typeface="Arial Black" pitchFamily="34" charset="0"/>
              </a:rPr>
              <a:t>ЭКГ-сигналам</a:t>
            </a:r>
            <a:r>
              <a:rPr lang="ru-RU" sz="1600" b="1" dirty="0" smtClean="0">
                <a:solidFill>
                  <a:srgbClr val="002060"/>
                </a:solidFill>
                <a:latin typeface="Arial Black" pitchFamily="34" charset="0"/>
              </a:rPr>
              <a:t>;</a:t>
            </a:r>
            <a:endParaRPr lang="ru-RU" sz="1600" b="1" dirty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600" b="1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 Black" pitchFamily="34" charset="0"/>
              </a:rPr>
              <a:t>Скрининг-оценка уровня психофизиологического              и соматического здоровья, резервов организма;</a:t>
            </a:r>
            <a:endParaRPr lang="ru-RU" sz="1600" b="1" dirty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600" b="1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 Black" pitchFamily="34" charset="0"/>
              </a:rPr>
              <a:t>Измерение систолического и </a:t>
            </a:r>
            <a:r>
              <a:rPr lang="ru-RU" sz="1600" b="1" dirty="0" err="1" smtClean="0">
                <a:solidFill>
                  <a:srgbClr val="002060"/>
                </a:solidFill>
                <a:latin typeface="Arial Black" pitchFamily="34" charset="0"/>
              </a:rPr>
              <a:t>диастолического</a:t>
            </a:r>
            <a:r>
              <a:rPr lang="ru-RU" sz="1600" b="1" dirty="0" smtClean="0">
                <a:solidFill>
                  <a:srgbClr val="002060"/>
                </a:solidFill>
                <a:latin typeface="Arial Black" pitchFamily="34" charset="0"/>
              </a:rPr>
              <a:t> артериального давления;    </a:t>
            </a:r>
            <a:endParaRPr lang="ru-RU" sz="1600" b="1" dirty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600" b="1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 Black" pitchFamily="34" charset="0"/>
              </a:rPr>
              <a:t>Определение остроты зрения, измерение внутриглазного давления;</a:t>
            </a:r>
            <a:endParaRPr lang="ru-RU" sz="1600" b="1" dirty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600" b="1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 Black" pitchFamily="34" charset="0"/>
              </a:rPr>
              <a:t>Индивидуальная беседа (врач-терапевт), рекомендации.</a:t>
            </a:r>
            <a:endParaRPr lang="ru-RU" sz="16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13323" name="TextBox 12"/>
          <p:cNvSpPr txBox="1">
            <a:spLocks noChangeArrowheads="1"/>
          </p:cNvSpPr>
          <p:nvPr/>
        </p:nvSpPr>
        <p:spPr bwMode="auto">
          <a:xfrm>
            <a:off x="4572000" y="4986718"/>
            <a:ext cx="4357686" cy="163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Запись и выдача талонов в профкоме («А» - 154) с 24 февраля 2016 г.</a:t>
            </a:r>
          </a:p>
          <a:p>
            <a:pPr algn="ctr">
              <a:lnSpc>
                <a:spcPct val="85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9.00 до 17.00.</a:t>
            </a:r>
          </a:p>
          <a:p>
            <a:pPr algn="ctr">
              <a:lnSpc>
                <a:spcPct val="85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Количество мест ограничено! </a:t>
            </a:r>
          </a:p>
          <a:p>
            <a:pPr algn="ctr">
              <a:lnSpc>
                <a:spcPct val="85000"/>
              </a:lnSpc>
            </a:pPr>
            <a:r>
              <a:rPr lang="ru-RU" sz="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</a:t>
            </a:r>
          </a:p>
          <a:p>
            <a:pPr algn="ctr">
              <a:lnSpc>
                <a:spcPct val="85000"/>
              </a:lnSpc>
            </a:pP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день обследования при себе иметь: паспорт, медицинский полис и СНИЛС. </a:t>
            </a:r>
          </a:p>
          <a:p>
            <a:pPr algn="ctr">
              <a:lnSpc>
                <a:spcPct val="85000"/>
              </a:lnSpc>
            </a:pP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 два часа до обследования не кушать!    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4071934" y="3500438"/>
            <a:ext cx="5235544" cy="150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b="1" dirty="0" smtClean="0">
                <a:solidFill>
                  <a:srgbClr val="A80000"/>
                </a:solidFill>
                <a:latin typeface="+mj-lt"/>
              </a:rPr>
              <a:t>Обследование будет проводиться</a:t>
            </a:r>
          </a:p>
          <a:p>
            <a:pPr algn="ctr">
              <a:lnSpc>
                <a:spcPct val="85000"/>
              </a:lnSpc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14 (пн.) по 31 (чт.) марта 2016 г.</a:t>
            </a:r>
          </a:p>
          <a:p>
            <a:pPr algn="ctr">
              <a:lnSpc>
                <a:spcPct val="85000"/>
              </a:lnSpc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8.30 до 12.00</a:t>
            </a:r>
          </a:p>
          <a:p>
            <a:pPr algn="ctr">
              <a:lnSpc>
                <a:spcPct val="85000"/>
              </a:lnSpc>
            </a:pPr>
            <a:r>
              <a:rPr lang="ru-RU" b="1" dirty="0" smtClean="0">
                <a:solidFill>
                  <a:srgbClr val="A80000"/>
                </a:solidFill>
                <a:latin typeface="+mj-lt"/>
              </a:rPr>
              <a:t>в санатории-профилактории вуза</a:t>
            </a:r>
          </a:p>
          <a:p>
            <a:pPr algn="ctr">
              <a:lnSpc>
                <a:spcPct val="85000"/>
              </a:lnSpc>
            </a:pPr>
            <a:r>
              <a:rPr lang="ru-RU" sz="1600" b="1" dirty="0" smtClean="0">
                <a:solidFill>
                  <a:srgbClr val="A80000"/>
                </a:solidFill>
                <a:latin typeface="+mj-lt"/>
                <a:cs typeface="Times New Roman" pitchFamily="18" charset="0"/>
              </a:rPr>
              <a:t>(ул. </a:t>
            </a:r>
            <a:r>
              <a:rPr lang="ru-RU" sz="1600" b="1" dirty="0" err="1" smtClean="0">
                <a:solidFill>
                  <a:srgbClr val="A80000"/>
                </a:solidFill>
                <a:latin typeface="+mj-lt"/>
                <a:cs typeface="Times New Roman" pitchFamily="18" charset="0"/>
              </a:rPr>
              <a:t>Кирпичникова</a:t>
            </a:r>
            <a:r>
              <a:rPr lang="ru-RU" sz="1600" b="1" dirty="0" smtClean="0">
                <a:solidFill>
                  <a:srgbClr val="A80000"/>
                </a:solidFill>
                <a:latin typeface="+mj-lt"/>
                <a:cs typeface="Times New Roman" pitchFamily="18" charset="0"/>
              </a:rPr>
              <a:t>, д. 13/12, ДАС № 3, </a:t>
            </a:r>
          </a:p>
          <a:p>
            <a:pPr algn="ctr">
              <a:lnSpc>
                <a:spcPct val="85000"/>
              </a:lnSpc>
            </a:pPr>
            <a:r>
              <a:rPr lang="ru-RU" sz="1600" b="1" dirty="0" smtClean="0">
                <a:solidFill>
                  <a:srgbClr val="A80000"/>
                </a:solidFill>
                <a:latin typeface="+mj-lt"/>
                <a:cs typeface="Times New Roman" pitchFamily="18" charset="0"/>
              </a:rPr>
              <a:t>вход со стороны ул. Попова с торца)</a:t>
            </a:r>
            <a:r>
              <a:rPr lang="ru-RU" b="1" dirty="0" smtClean="0">
                <a:solidFill>
                  <a:srgbClr val="A80000"/>
                </a:solidFill>
                <a:latin typeface="+mj-lt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3">
      <a:dk1>
        <a:srgbClr val="F5F7F3"/>
      </a:dk1>
      <a:lt1>
        <a:srgbClr val="F1F3E9"/>
      </a:lt1>
      <a:dk2>
        <a:srgbClr val="F3F5EB"/>
      </a:dk2>
      <a:lt2>
        <a:srgbClr val="F5F7F3"/>
      </a:lt2>
      <a:accent1>
        <a:srgbClr val="EDF0E9"/>
      </a:accent1>
      <a:accent2>
        <a:srgbClr val="F1F4E8"/>
      </a:accent2>
      <a:accent3>
        <a:srgbClr val="EDF0E8"/>
      </a:accent3>
      <a:accent4>
        <a:srgbClr val="EFF2E6"/>
      </a:accent4>
      <a:accent5>
        <a:srgbClr val="EDF0E9"/>
      </a:accent5>
      <a:accent6>
        <a:srgbClr val="EDF0E9"/>
      </a:accent6>
      <a:hlink>
        <a:srgbClr val="EDF0E9"/>
      </a:hlink>
      <a:folHlink>
        <a:srgbClr val="EDF0E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619</TotalTime>
  <Words>185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Profcom</cp:lastModifiedBy>
  <cp:revision>91</cp:revision>
  <dcterms:created xsi:type="dcterms:W3CDTF">2011-02-20T14:01:51Z</dcterms:created>
  <dcterms:modified xsi:type="dcterms:W3CDTF">2016-02-17T08:30:11Z</dcterms:modified>
</cp:coreProperties>
</file>