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74" r:id="rId4"/>
    <p:sldId id="269" r:id="rId5"/>
    <p:sldId id="258" r:id="rId6"/>
    <p:sldId id="260" r:id="rId7"/>
    <p:sldId id="261" r:id="rId8"/>
    <p:sldId id="262" r:id="rId9"/>
    <p:sldId id="272" r:id="rId10"/>
    <p:sldId id="263" r:id="rId11"/>
    <p:sldId id="264" r:id="rId12"/>
    <p:sldId id="265" r:id="rId13"/>
    <p:sldId id="266" r:id="rId14"/>
    <p:sldId id="267" r:id="rId15"/>
    <p:sldId id="271" r:id="rId16"/>
    <p:sldId id="273" r:id="rId17"/>
  </p:sldIdLst>
  <p:sldSz cx="9144000" cy="6858000" type="screen4x3"/>
  <p:notesSz cx="9853613" cy="67230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21825"/>
    <a:srgbClr val="FF5050"/>
    <a:srgbClr val="FF3300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5" autoAdjust="0"/>
    <p:restoredTop sz="94660"/>
  </p:normalViewPr>
  <p:slideViewPr>
    <p:cSldViewPr>
      <p:cViewPr>
        <p:scale>
          <a:sx n="100" d="100"/>
          <a:sy n="100" d="100"/>
        </p:scale>
        <p:origin x="-1944" y="-4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0" d="100"/>
          <a:sy n="120" d="100"/>
        </p:scale>
        <p:origin x="-2046" y="-90"/>
      </p:cViewPr>
      <p:guideLst>
        <p:guide orient="horz" pos="2117"/>
        <p:guide pos="310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037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81650" y="0"/>
            <a:ext cx="427037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C990F-4264-43B1-9549-B65EE6878D4D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0375" cy="334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81650" y="6386513"/>
            <a:ext cx="4270375" cy="334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3B406-5265-4250-8882-F0261A98F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0375" cy="336550"/>
          </a:xfrm>
          <a:prstGeom prst="rect">
            <a:avLst/>
          </a:prstGeom>
        </p:spPr>
        <p:txBody>
          <a:bodyPr vert="horz" lIns="90617" tIns="45309" rIns="90617" bIns="4530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81650" y="0"/>
            <a:ext cx="4270375" cy="336550"/>
          </a:xfrm>
          <a:prstGeom prst="rect">
            <a:avLst/>
          </a:prstGeom>
        </p:spPr>
        <p:txBody>
          <a:bodyPr vert="horz" lIns="90617" tIns="45309" rIns="90617" bIns="4530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D0981B-042B-41EE-945B-16A2B9575839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44850" y="503238"/>
            <a:ext cx="3363913" cy="2522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7" tIns="45309" rIns="90617" bIns="4530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4250" y="3194050"/>
            <a:ext cx="7885113" cy="3025775"/>
          </a:xfrm>
          <a:prstGeom prst="rect">
            <a:avLst/>
          </a:prstGeom>
        </p:spPr>
        <p:txBody>
          <a:bodyPr vert="horz" lIns="90617" tIns="45309" rIns="90617" bIns="4530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384925"/>
            <a:ext cx="4270375" cy="336550"/>
          </a:xfrm>
          <a:prstGeom prst="rect">
            <a:avLst/>
          </a:prstGeom>
        </p:spPr>
        <p:txBody>
          <a:bodyPr vert="horz" lIns="90617" tIns="45309" rIns="90617" bIns="4530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81650" y="6384925"/>
            <a:ext cx="4270375" cy="336550"/>
          </a:xfrm>
          <a:prstGeom prst="rect">
            <a:avLst/>
          </a:prstGeom>
        </p:spPr>
        <p:txBody>
          <a:bodyPr vert="horz" lIns="90617" tIns="45309" rIns="90617" bIns="4530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6E469D6-EC66-4013-A5B9-518C53C3C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154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FDCC6F8-EB52-4038-A2A2-687568239C7A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A40E5F-1C08-4C8D-9BB5-B6B2846D760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5" name="bk object 17"/>
          <p:cNvSpPr/>
          <p:nvPr/>
        </p:nvSpPr>
        <p:spPr>
          <a:xfrm>
            <a:off x="7894638" y="393700"/>
            <a:ext cx="855662" cy="923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 b="1" i="0">
                <a:solidFill>
                  <a:srgbClr val="8218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1800" b="1" i="0">
                <a:solidFill>
                  <a:srgbClr val="00993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6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B6B6F41-F0AF-4561-B6E2-E97B4C1A153C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8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134D1D-02B9-4D18-9282-4BD117914CF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6" name="bk object 17"/>
          <p:cNvSpPr/>
          <p:nvPr/>
        </p:nvSpPr>
        <p:spPr>
          <a:xfrm>
            <a:off x="7894638" y="393700"/>
            <a:ext cx="855662" cy="923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 b="1" i="0">
                <a:solidFill>
                  <a:srgbClr val="8218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7C78BA-9878-4C87-80AB-2403294201F8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9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DD9DF7-89A4-40AD-A3F3-1BD66CAC593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4" name="bk object 17"/>
          <p:cNvSpPr/>
          <p:nvPr/>
        </p:nvSpPr>
        <p:spPr>
          <a:xfrm>
            <a:off x="7894638" y="393700"/>
            <a:ext cx="855662" cy="923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 b="1" i="0">
                <a:solidFill>
                  <a:srgbClr val="82182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22CF39-C517-4C45-9BD6-0C941842DB2E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7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509FC5-7F47-4F55-A8B3-571A9BECB12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4662E-F1AF-4907-8754-68BC739ACABC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7EB01E-7905-4CAE-8484-4EBB1E8485F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496888" y="123825"/>
            <a:ext cx="5449887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1862138" y="1590675"/>
            <a:ext cx="541972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324198-F14A-4377-9B61-FB2EE08CF62C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6378575"/>
            <a:ext cx="2103437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48679E-D2E3-49DB-9D52-8F1307AF15A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:\+BASE+\КНИТУ\Презентация_Общая\PPT\Link\КНИТУ_Презентация_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24550"/>
            <a:ext cx="9144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107996"/>
          </a:xfrm>
        </p:spPr>
        <p:txBody>
          <a:bodyPr/>
          <a:lstStyle/>
          <a:p>
            <a:r>
              <a:rPr lang="ru-RU" sz="3600" b="1" dirty="0" smtClean="0"/>
              <a:t>Всероссийский съезд </a:t>
            </a:r>
            <a:br>
              <a:rPr lang="ru-RU" sz="3600" b="1" dirty="0" smtClean="0"/>
            </a:br>
            <a:r>
              <a:rPr lang="ru-RU" sz="3600" b="1" dirty="0" smtClean="0"/>
              <a:t>учителей и преподавателей химии</a:t>
            </a:r>
            <a:endParaRPr lang="ru-RU" sz="36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"/>
          </p:nvPr>
        </p:nvSpPr>
        <p:spPr>
          <a:xfrm>
            <a:off x="3962400" y="5029200"/>
            <a:ext cx="4114800" cy="609398"/>
          </a:xfrm>
        </p:spPr>
        <p:txBody>
          <a:bodyPr/>
          <a:lstStyle/>
          <a:p>
            <a:pPr algn="ctr"/>
            <a:r>
              <a:rPr lang="ru-RU" dirty="0" smtClean="0"/>
              <a:t>Декан ФСПО</a:t>
            </a:r>
          </a:p>
          <a:p>
            <a:pPr algn="ctr"/>
            <a:r>
              <a:rPr lang="ru-RU" dirty="0" smtClean="0"/>
              <a:t>Зимина Ирина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492443"/>
          </a:xfrm>
        </p:spPr>
        <p:txBody>
          <a:bodyPr/>
          <a:lstStyle/>
          <a:p>
            <a:r>
              <a:rPr lang="ru-RU" sz="3200" b="1" dirty="0" smtClean="0"/>
              <a:t>РЫНКИ НТИ – РЫНКИ БУДУЩЕГО.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1371600" y="1676400"/>
            <a:ext cx="6400800" cy="2271391"/>
          </a:xfrm>
        </p:spPr>
        <p:txBody>
          <a:bodyPr/>
          <a:lstStyle/>
          <a:p>
            <a:r>
              <a:rPr lang="ru-RU" dirty="0" smtClean="0"/>
              <a:t>- АВТОНЕТ                                                             -ХЕЛСНЕТ</a:t>
            </a:r>
          </a:p>
          <a:p>
            <a:endParaRPr lang="ru-RU" dirty="0" smtClean="0"/>
          </a:p>
          <a:p>
            <a:r>
              <a:rPr lang="ru-RU" dirty="0" smtClean="0"/>
              <a:t>- МАРИНЕТ                                                          - ФУДНЕТ</a:t>
            </a:r>
          </a:p>
          <a:p>
            <a:r>
              <a:rPr lang="ru-RU" dirty="0" smtClean="0"/>
              <a:t>- СЕЙФНЕТ                                                            - НЕЙРОНЕТ</a:t>
            </a:r>
          </a:p>
          <a:p>
            <a:r>
              <a:rPr lang="ru-RU" dirty="0" smtClean="0"/>
              <a:t>- ТЕХНЕТ                                                                - ФЕШЕННЕТ</a:t>
            </a:r>
          </a:p>
          <a:p>
            <a:r>
              <a:rPr lang="ru-RU" dirty="0" smtClean="0"/>
              <a:t>- ЭНЕРДЖИНЕТ                                                    - МЕДИАНЕТ</a:t>
            </a:r>
          </a:p>
          <a:p>
            <a:r>
              <a:rPr lang="ru-RU" dirty="0" smtClean="0"/>
              <a:t> - АЭРОНЕТ                                                            - ЕДУНЕТ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430887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dirty="0" smtClean="0"/>
              <a:t>МАНИФЕСТ </a:t>
            </a:r>
            <a:r>
              <a:rPr lang="en-US" sz="2800" b="1" dirty="0" smtClean="0"/>
              <a:t>EDUNET</a:t>
            </a:r>
            <a:r>
              <a:rPr lang="ru-RU" sz="2800" b="1" dirty="0" smtClean="0"/>
              <a:t> - ОБРАЗОВАНИЯ БУДУЩЕГО.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533400" y="914400"/>
            <a:ext cx="8153400" cy="5687711"/>
          </a:xfrm>
        </p:spPr>
        <p:txBody>
          <a:bodyPr/>
          <a:lstStyle/>
          <a:p>
            <a:pPr algn="just"/>
            <a:r>
              <a:rPr lang="ru-RU" dirty="0" smtClean="0"/>
              <a:t>- </a:t>
            </a:r>
            <a:r>
              <a:rPr lang="ru-RU" sz="2200" dirty="0" smtClean="0"/>
              <a:t>Готовность к изменениям, к работе с неизвестностью</a:t>
            </a:r>
          </a:p>
          <a:p>
            <a:pPr algn="just"/>
            <a:r>
              <a:rPr lang="ru-RU" sz="2200" dirty="0" smtClean="0"/>
              <a:t>- Непрерывное  обучение в течение всей жизни – </a:t>
            </a:r>
            <a:r>
              <a:rPr lang="en-US" sz="2200" b="1" dirty="0" smtClean="0">
                <a:solidFill>
                  <a:srgbClr val="821825"/>
                </a:solidFill>
              </a:rPr>
              <a:t>long life learning</a:t>
            </a:r>
            <a:endParaRPr lang="ru-RU" sz="2200" b="1" dirty="0" smtClean="0">
              <a:solidFill>
                <a:srgbClr val="821825"/>
              </a:solidFill>
            </a:endParaRPr>
          </a:p>
          <a:p>
            <a:pPr algn="just"/>
            <a:r>
              <a:rPr lang="ru-RU" sz="2200" dirty="0" smtClean="0"/>
              <a:t>- Глобальное сотворчество в образовании – </a:t>
            </a:r>
            <a:r>
              <a:rPr lang="ru-RU" sz="2200" b="1" dirty="0" smtClean="0">
                <a:solidFill>
                  <a:srgbClr val="821825"/>
                </a:solidFill>
              </a:rPr>
              <a:t>Мир без границ</a:t>
            </a:r>
          </a:p>
          <a:p>
            <a:pPr algn="just"/>
            <a:r>
              <a:rPr lang="ru-RU" sz="2200" dirty="0" smtClean="0"/>
              <a:t>- Осознанность в образовании – рефлексия обучающего и обучающегося</a:t>
            </a:r>
          </a:p>
          <a:p>
            <a:pPr algn="just"/>
            <a:r>
              <a:rPr lang="ru-RU" sz="2200" dirty="0" smtClean="0"/>
              <a:t>- Обязательный переход в деятельность</a:t>
            </a:r>
          </a:p>
          <a:p>
            <a:pPr algn="just"/>
            <a:r>
              <a:rPr lang="ru-RU" sz="2200" dirty="0" smtClean="0"/>
              <a:t>- Доступность образования – </a:t>
            </a:r>
            <a:r>
              <a:rPr lang="ru-RU" sz="2200" dirty="0" err="1" smtClean="0"/>
              <a:t>масштабированность</a:t>
            </a:r>
            <a:r>
              <a:rPr lang="ru-RU" sz="2200" dirty="0" smtClean="0"/>
              <a:t> вместо элитарности</a:t>
            </a:r>
          </a:p>
          <a:p>
            <a:pPr algn="just"/>
            <a:r>
              <a:rPr lang="ru-RU" sz="2200" dirty="0" smtClean="0"/>
              <a:t>- Адресное образование – индивидуализация и учет мотивации обучающихся</a:t>
            </a:r>
          </a:p>
          <a:p>
            <a:pPr algn="just"/>
            <a:r>
              <a:rPr lang="ru-RU" sz="2200" dirty="0" smtClean="0"/>
              <a:t>- Гармоничное развитие – системное понимание </a:t>
            </a:r>
            <a:r>
              <a:rPr lang="ru-RU" sz="2200" dirty="0" err="1" smtClean="0"/>
              <a:t>ресурсности</a:t>
            </a:r>
            <a:r>
              <a:rPr lang="ru-RU" sz="2200" dirty="0" smtClean="0"/>
              <a:t> и осознанности</a:t>
            </a:r>
          </a:p>
          <a:p>
            <a:pPr algn="just"/>
            <a:r>
              <a:rPr lang="ru-RU" sz="2200" dirty="0" smtClean="0"/>
              <a:t>- Свобода и открытость – лицензии </a:t>
            </a:r>
            <a:r>
              <a:rPr lang="en-US" sz="2200" dirty="0" smtClean="0"/>
              <a:t> </a:t>
            </a:r>
            <a:r>
              <a:rPr lang="en-US" sz="2200" b="1" dirty="0" smtClean="0">
                <a:solidFill>
                  <a:srgbClr val="821825"/>
                </a:solidFill>
              </a:rPr>
              <a:t>Creative Commons </a:t>
            </a:r>
            <a:r>
              <a:rPr lang="ru-RU" sz="2200" b="1" dirty="0" smtClean="0">
                <a:solidFill>
                  <a:srgbClr val="821825"/>
                </a:solidFill>
              </a:rPr>
              <a:t> </a:t>
            </a:r>
            <a:r>
              <a:rPr lang="ru-RU" sz="2200" dirty="0" smtClean="0"/>
              <a:t>на разработки.   </a:t>
            </a:r>
          </a:p>
          <a:p>
            <a:pPr algn="just"/>
            <a:r>
              <a:rPr lang="ru-RU" sz="2200" b="1" dirty="0" smtClean="0">
                <a:solidFill>
                  <a:srgbClr val="821825"/>
                </a:solidFill>
              </a:rPr>
              <a:t>                                                      </a:t>
            </a:r>
            <a:r>
              <a:rPr lang="en-US" sz="2200" b="1" dirty="0" smtClean="0">
                <a:solidFill>
                  <a:srgbClr val="821825"/>
                </a:solidFill>
              </a:rPr>
              <a:t>www.facebook.com\group\Edfuture.ru</a:t>
            </a:r>
            <a:endParaRPr lang="ru-RU" sz="2200" b="1" dirty="0">
              <a:solidFill>
                <a:srgbClr val="82182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7772400" cy="492443"/>
          </a:xfrm>
        </p:spPr>
        <p:txBody>
          <a:bodyPr/>
          <a:lstStyle/>
          <a:p>
            <a:r>
              <a:rPr lang="ru-RU" sz="3200" b="1" dirty="0" err="1" smtClean="0"/>
              <a:t>Цифровизация</a:t>
            </a:r>
            <a:r>
              <a:rPr lang="ru-RU" sz="3200" b="1" dirty="0" smtClean="0"/>
              <a:t> и цифровая дидактика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762000" y="1447800"/>
            <a:ext cx="7848600" cy="2954655"/>
          </a:xfrm>
        </p:spPr>
        <p:txBody>
          <a:bodyPr/>
          <a:lstStyle/>
          <a:p>
            <a:pPr algn="just"/>
            <a:r>
              <a:rPr lang="ru-RU" sz="2400" dirty="0" smtClean="0"/>
              <a:t>       Цифровая дидактика – наука  об организации процесса обучения  в условиях цифрового общества.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       Цифровое образование:</a:t>
            </a:r>
          </a:p>
          <a:p>
            <a:pPr algn="just"/>
            <a:r>
              <a:rPr lang="ru-RU" sz="2400" dirty="0" smtClean="0"/>
              <a:t>- Новая технологическая и цифровая среда</a:t>
            </a:r>
          </a:p>
          <a:p>
            <a:pPr algn="just"/>
            <a:r>
              <a:rPr lang="ru-RU" sz="2400" dirty="0" smtClean="0"/>
              <a:t>- Новые требования экономики к кадрам</a:t>
            </a:r>
          </a:p>
          <a:p>
            <a:pPr algn="just"/>
            <a:r>
              <a:rPr lang="ru-RU" sz="2400" dirty="0" smtClean="0"/>
              <a:t>- «Цифровое поколение» - новые обучающиеся.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7772400" cy="984885"/>
          </a:xfrm>
        </p:spPr>
        <p:txBody>
          <a:bodyPr/>
          <a:lstStyle/>
          <a:p>
            <a:r>
              <a:rPr lang="ru-RU" sz="3200" b="1" dirty="0" smtClean="0"/>
              <a:t>Ожидаемые результаты </a:t>
            </a:r>
            <a:r>
              <a:rPr lang="ru-RU" sz="3200" b="1" dirty="0" err="1" smtClean="0"/>
              <a:t>цифровизации</a:t>
            </a:r>
            <a:r>
              <a:rPr lang="ru-RU" sz="3200" b="1" dirty="0" smtClean="0"/>
              <a:t> образования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762000" y="1752600"/>
            <a:ext cx="7696200" cy="3360920"/>
          </a:xfrm>
        </p:spPr>
        <p:txBody>
          <a:bodyPr/>
          <a:lstStyle/>
          <a:p>
            <a:pPr algn="just"/>
            <a:r>
              <a:rPr lang="ru-RU" dirty="0" smtClean="0"/>
              <a:t>-  </a:t>
            </a:r>
            <a:r>
              <a:rPr lang="ru-RU" sz="2800" dirty="0" smtClean="0"/>
              <a:t>Уменьшение сроков освоения образовательных программ</a:t>
            </a:r>
          </a:p>
          <a:p>
            <a:pPr algn="just"/>
            <a:r>
              <a:rPr lang="ru-RU" sz="2800" dirty="0" smtClean="0"/>
              <a:t>- Обеспечение полного усвоения знаний, умений</a:t>
            </a:r>
          </a:p>
          <a:p>
            <a:pPr algn="just"/>
            <a:r>
              <a:rPr lang="ru-RU" sz="2800" dirty="0" smtClean="0"/>
              <a:t>- Освобождение педагогов от рутинных операций</a:t>
            </a:r>
          </a:p>
          <a:p>
            <a:pPr algn="just"/>
            <a:r>
              <a:rPr lang="ru-RU" sz="2800" dirty="0" smtClean="0"/>
              <a:t>- Непрерывная диагностика образовательных результатов</a:t>
            </a:r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86177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dirty="0" smtClean="0"/>
              <a:t>Как сформировать заказ от химиков системы СПО на </a:t>
            </a:r>
            <a:r>
              <a:rPr lang="ru-RU" sz="2800" b="1" dirty="0" err="1" smtClean="0"/>
              <a:t>цифровизацию</a:t>
            </a:r>
            <a:r>
              <a:rPr lang="ru-RU" sz="2800" b="1" dirty="0" smtClean="0"/>
              <a:t> ?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990600" y="1525857"/>
            <a:ext cx="7391400" cy="3447098"/>
          </a:xfrm>
        </p:spPr>
        <p:txBody>
          <a:bodyPr/>
          <a:lstStyle/>
          <a:p>
            <a:pPr algn="just"/>
            <a:r>
              <a:rPr lang="ru-RU" dirty="0" smtClean="0"/>
              <a:t>-  </a:t>
            </a:r>
            <a:r>
              <a:rPr lang="ru-RU" sz="2800" dirty="0" smtClean="0"/>
              <a:t>Процессы в образовательной организации</a:t>
            </a:r>
          </a:p>
          <a:p>
            <a:pPr algn="just"/>
            <a:r>
              <a:rPr lang="ru-RU" sz="2800" dirty="0" smtClean="0"/>
              <a:t>- </a:t>
            </a:r>
            <a:r>
              <a:rPr lang="ru-RU" sz="2800" dirty="0" err="1" smtClean="0"/>
              <a:t>Подпроцессы</a:t>
            </a:r>
            <a:r>
              <a:rPr lang="ru-RU" sz="2800" dirty="0" smtClean="0"/>
              <a:t> в образовательной организации.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Нельзя оцифровать:  </a:t>
            </a:r>
          </a:p>
          <a:p>
            <a:pPr algn="just"/>
            <a:r>
              <a:rPr lang="ru-RU" sz="2800" dirty="0" smtClean="0"/>
              <a:t>практические работы по химии;</a:t>
            </a:r>
          </a:p>
          <a:p>
            <a:pPr algn="just"/>
            <a:r>
              <a:rPr lang="ru-RU" sz="2800" dirty="0" smtClean="0"/>
              <a:t>производственную практику, наставничество, воспитательный процесс.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23825"/>
            <a:ext cx="7010400" cy="1477328"/>
          </a:xfrm>
        </p:spPr>
        <p:txBody>
          <a:bodyPr/>
          <a:lstStyle/>
          <a:p>
            <a:r>
              <a:rPr lang="ru-RU" sz="3200" dirty="0" smtClean="0"/>
              <a:t>Нормативная база по применение электронной образовательной среды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7772400" cy="4727448"/>
          </a:xfrm>
        </p:spPr>
        <p:txBody>
          <a:bodyPr/>
          <a:lstStyle/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Порядок реализации образовательных программ с применением электронной образовательной среды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Порядок нормирования образовательного процесса с применением электронной образовательной среды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Положение о стимулировании педагогических работников при использовании электронной образовательной среды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Регламент по разработке, экспертизе и использовании в образовательном процессе электронных образовательных ресурсов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Договор с автором курса на создание произведения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821825"/>
          </a:solidFill>
          <a:ln>
            <a:solidFill>
              <a:srgbClr val="82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3825"/>
            <a:ext cx="7391400" cy="1969770"/>
          </a:xfrm>
        </p:spPr>
        <p:txBody>
          <a:bodyPr/>
          <a:lstStyle/>
          <a:p>
            <a:r>
              <a:rPr lang="ru-RU" sz="3200" dirty="0" smtClean="0"/>
              <a:t>Предложение по нормированию образовательного процесса с применением электронной образовательной среды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0" y="2362200"/>
            <a:ext cx="7772400" cy="3176254"/>
          </a:xfrm>
        </p:spPr>
        <p:txBody>
          <a:bodyPr/>
          <a:lstStyle/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Объем времени, отведенный на ЛЕКЦИОННУЮ ЧАСТЬ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нормируются из расчета 0,25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бюджетирования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Оставшийся объем 0,75 бюджета направляется авторскому коллективу на разработку электронной образовательной среды.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Авторский коллектив получает отчисления от использования </a:t>
            </a:r>
            <a:r>
              <a:rPr lang="ru-RU" sz="2400" smtClean="0">
                <a:solidFill>
                  <a:schemeClr val="accent1">
                    <a:lumMod val="50000"/>
                  </a:schemeClr>
                </a:solidFill>
              </a:rPr>
              <a:t>электронной образовательной среды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821825"/>
          </a:solidFill>
          <a:ln>
            <a:solidFill>
              <a:srgbClr val="82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88" y="123825"/>
            <a:ext cx="5449887" cy="80021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725233"/>
            <a:ext cx="7391400" cy="2856167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 период  с 5 по 7 февраля 2019 года на площадке </a:t>
            </a:r>
          </a:p>
          <a:p>
            <a:pPr algn="ctr"/>
            <a:r>
              <a:rPr lang="ru-RU" sz="2800" dirty="0" smtClean="0">
                <a:solidFill>
                  <a:srgbClr val="821825"/>
                </a:solidFill>
              </a:rPr>
              <a:t>МГУ им. Ломоносова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состоялся Всероссийский съезд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учителей  и  преподавателей химии.</a:t>
            </a:r>
          </a:p>
          <a:p>
            <a:pPr algn="just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76400" y="3429000"/>
            <a:ext cx="2286000" cy="2209800"/>
          </a:xfrm>
          <a:prstGeom prst="ellipse">
            <a:avLst/>
          </a:prstGeom>
          <a:solidFill>
            <a:srgbClr val="821825"/>
          </a:solidFill>
          <a:ln>
            <a:solidFill>
              <a:srgbClr val="82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2182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3767316"/>
            <a:ext cx="1981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650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участников</a:t>
            </a: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257800" y="3429000"/>
            <a:ext cx="2286000" cy="2209800"/>
          </a:xfrm>
          <a:prstGeom prst="ellipse">
            <a:avLst/>
          </a:prstGeom>
          <a:solidFill>
            <a:srgbClr val="821825"/>
          </a:solidFill>
          <a:ln>
            <a:solidFill>
              <a:srgbClr val="82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2182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3767316"/>
            <a:ext cx="1905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78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регионов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88" y="123825"/>
            <a:ext cx="5449887" cy="80021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62000" y="2743200"/>
            <a:ext cx="2286000" cy="2209800"/>
          </a:xfrm>
          <a:prstGeom prst="ellipse">
            <a:avLst/>
          </a:prstGeom>
          <a:solidFill>
            <a:srgbClr val="821825"/>
          </a:solidFill>
          <a:ln>
            <a:solidFill>
              <a:srgbClr val="82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2182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358515"/>
            <a:ext cx="1981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  58%</a:t>
            </a:r>
            <a:endParaRPr lang="ru-RU" sz="24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828800" y="4267200"/>
            <a:ext cx="1828800" cy="1905000"/>
          </a:xfrm>
          <a:prstGeom prst="ellipse">
            <a:avLst/>
          </a:prstGeom>
          <a:solidFill>
            <a:srgbClr val="82182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2182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4778514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85%</a:t>
            </a:r>
          </a:p>
        </p:txBody>
      </p:sp>
      <p:sp>
        <p:nvSpPr>
          <p:cNvPr id="9" name="Овал 8"/>
          <p:cNvSpPr/>
          <p:nvPr/>
        </p:nvSpPr>
        <p:spPr>
          <a:xfrm>
            <a:off x="762000" y="304800"/>
            <a:ext cx="2286000" cy="2209800"/>
          </a:xfrm>
          <a:prstGeom prst="ellipse">
            <a:avLst/>
          </a:prstGeom>
          <a:solidFill>
            <a:srgbClr val="821825"/>
          </a:solidFill>
          <a:ln>
            <a:solidFill>
              <a:srgbClr val="8218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2182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996315"/>
            <a:ext cx="1981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  37%</a:t>
            </a:r>
            <a:endParaRPr lang="ru-RU" sz="24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1214735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Доля дохода в бюджете РФ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от НГХК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0" y="30480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Доля дохода в бюджете РТ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от НГХК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4948535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Доля прибыли в бюджете РТ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391400" cy="861774"/>
          </a:xfrm>
        </p:spPr>
        <p:txBody>
          <a:bodyPr/>
          <a:lstStyle/>
          <a:p>
            <a:r>
              <a:rPr lang="ru-RU" sz="2800" b="1" dirty="0" smtClean="0"/>
              <a:t>Химическое направление в системе </a:t>
            </a:r>
            <a:br>
              <a:rPr lang="ru-RU" sz="2800" b="1" dirty="0" smtClean="0"/>
            </a:br>
            <a:r>
              <a:rPr lang="ru-RU" sz="2800" b="1" dirty="0" smtClean="0"/>
              <a:t>среднего профессионального образования РФ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762000" y="1600200"/>
            <a:ext cx="7620000" cy="4579715"/>
          </a:xfrm>
        </p:spPr>
        <p:txBody>
          <a:bodyPr/>
          <a:lstStyle/>
          <a:p>
            <a:pPr algn="just"/>
            <a:r>
              <a:rPr lang="ru-RU" sz="2400" dirty="0" smtClean="0"/>
              <a:t>         В среднем профессиональном образовании РФ существует </a:t>
            </a:r>
            <a:r>
              <a:rPr lang="ru-RU" sz="2400" b="1" dirty="0" smtClean="0">
                <a:solidFill>
                  <a:srgbClr val="821825"/>
                </a:solidFill>
              </a:rPr>
              <a:t>14</a:t>
            </a:r>
            <a:r>
              <a:rPr lang="ru-RU" sz="2400" dirty="0" smtClean="0"/>
              <a:t> программ подготовки специалистов среднего звена по специальностям «Химическая технология».</a:t>
            </a:r>
          </a:p>
          <a:p>
            <a:pPr algn="just"/>
            <a:r>
              <a:rPr lang="ru-RU" sz="2400" dirty="0" smtClean="0"/>
              <a:t>         В состав 50 наиболее востребованных на рынке труда новых и перспективных профессий, требующих среднего профессионального образования, входят лишь </a:t>
            </a:r>
            <a:r>
              <a:rPr lang="ru-RU" sz="2400" b="1" dirty="0" smtClean="0">
                <a:solidFill>
                  <a:srgbClr val="821825"/>
                </a:solidFill>
              </a:rPr>
              <a:t>2</a:t>
            </a:r>
            <a:r>
              <a:rPr lang="ru-RU" sz="2400" dirty="0" smtClean="0"/>
              <a:t> химического профиля или </a:t>
            </a:r>
            <a:r>
              <a:rPr lang="ru-RU" sz="2400" b="1" dirty="0" smtClean="0">
                <a:solidFill>
                  <a:srgbClr val="821825"/>
                </a:solidFill>
              </a:rPr>
              <a:t>4 % </a:t>
            </a:r>
            <a:r>
              <a:rPr lang="ru-RU" sz="2400" dirty="0" smtClean="0"/>
              <a:t>от общего списка:  </a:t>
            </a:r>
          </a:p>
          <a:p>
            <a:pPr algn="just"/>
            <a:r>
              <a:rPr lang="ru-RU" sz="2400" dirty="0" smtClean="0"/>
              <a:t>         Из 185 специализированных центров компетенций (СЦК) в Российской Федерации </a:t>
            </a:r>
            <a:r>
              <a:rPr lang="ru-RU" sz="2400" b="1" dirty="0" smtClean="0">
                <a:solidFill>
                  <a:srgbClr val="821825"/>
                </a:solidFill>
              </a:rPr>
              <a:t>7</a:t>
            </a:r>
            <a:r>
              <a:rPr lang="ru-RU" sz="2400" dirty="0" smtClean="0"/>
              <a:t> имеют химический профиль (компетенция «Лабораторный химический анализ»).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492443"/>
          </a:xfrm>
        </p:spPr>
        <p:txBody>
          <a:bodyPr/>
          <a:lstStyle/>
          <a:p>
            <a:r>
              <a:rPr lang="ru-RU" sz="3200" b="1" dirty="0" smtClean="0"/>
              <a:t>Проблемы сетевого взаимодействия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762000" y="1447800"/>
            <a:ext cx="7543800" cy="4136517"/>
          </a:xfrm>
        </p:spPr>
        <p:txBody>
          <a:bodyPr/>
          <a:lstStyle/>
          <a:p>
            <a:pPr algn="just"/>
            <a:r>
              <a:rPr lang="ru-RU" sz="2400" dirty="0" smtClean="0"/>
              <a:t>          Использование оборудования и труда специалистов СЦК в форме сетевого взаимодействия происходит на платной основе. Расчеты между образовательными организациями необходимо осуществлять согласно Закону № ФЗ -44 на конкурсной основе, т.е. через торги .</a:t>
            </a:r>
          </a:p>
          <a:p>
            <a:pPr algn="just"/>
            <a:r>
              <a:rPr lang="ru-RU" sz="2400" dirty="0" smtClean="0"/>
              <a:t>Предложение: Внести изменения в ФЗ – 44: в целях сетевого взаимодействия взаиморасчеты между государственными образовательными организациями по аккредитованным образовательным программам осуществляются как с единственным поставщиком без установления предельных лимитов.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92443"/>
          </a:xfrm>
        </p:spPr>
        <p:txBody>
          <a:bodyPr/>
          <a:lstStyle/>
          <a:p>
            <a:r>
              <a:rPr lang="ru-RU" sz="3200" b="1" dirty="0" smtClean="0"/>
              <a:t>   УЧЕБНИКИ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990600" y="1371600"/>
            <a:ext cx="7391400" cy="4653582"/>
          </a:xfrm>
        </p:spPr>
        <p:txBody>
          <a:bodyPr/>
          <a:lstStyle/>
          <a:p>
            <a:pPr algn="just"/>
            <a:r>
              <a:rPr lang="ru-RU" sz="2400" dirty="0" smtClean="0"/>
              <a:t>        Для системы СПО учебники и учебные пособия  представлены в основном в категории общеобразовательных дисциплин.</a:t>
            </a:r>
          </a:p>
          <a:p>
            <a:pPr algn="just"/>
            <a:r>
              <a:rPr lang="ru-RU" sz="2400" dirty="0" smtClean="0"/>
              <a:t>        Практически отсутствуют новые учебники по курсам аналитической химии, физической и коллоидной химии.</a:t>
            </a:r>
          </a:p>
          <a:p>
            <a:pPr algn="just"/>
            <a:r>
              <a:rPr lang="ru-RU" sz="2400" dirty="0" smtClean="0"/>
              <a:t>        В существующих учебниках не учтена специфика различных профилей подготовки: для специальностей из области «Химическая технология» и «Биотехнология» предлагается один и тот же учебник.   </a:t>
            </a:r>
          </a:p>
          <a:p>
            <a:pPr algn="just"/>
            <a:r>
              <a:rPr lang="ru-RU" sz="2400" dirty="0" smtClean="0"/>
              <a:t>         По профессиональным модулям учебников и пособий практически нет.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37401"/>
            <a:ext cx="7772400" cy="492443"/>
          </a:xfrm>
        </p:spPr>
        <p:txBody>
          <a:bodyPr/>
          <a:lstStyle/>
          <a:p>
            <a:r>
              <a:rPr lang="ru-RU" sz="3200" b="1" dirty="0" smtClean="0"/>
              <a:t>КАДРЫ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914400" y="1295400"/>
            <a:ext cx="7467600" cy="4210383"/>
          </a:xfrm>
        </p:spPr>
        <p:txBody>
          <a:bodyPr/>
          <a:lstStyle/>
          <a:p>
            <a:pPr algn="just"/>
            <a:r>
              <a:rPr lang="ru-RU" sz="2400" dirty="0" smtClean="0"/>
              <a:t>          Не разработана модель стажировок преподавателей на предприятиях химии и нефтегазохимии, отсутствуют механизмы оплаты таких стажировок.</a:t>
            </a:r>
          </a:p>
          <a:p>
            <a:pPr algn="just"/>
            <a:r>
              <a:rPr lang="ru-RU" sz="2400" dirty="0" smtClean="0"/>
              <a:t>          Отсутствуют конкурсы профессионального мастерства для профильных преподавателей  (есть общеобразовательные и </a:t>
            </a:r>
            <a:r>
              <a:rPr lang="ru-RU" sz="2400" dirty="0" err="1" smtClean="0"/>
              <a:t>общеметодические</a:t>
            </a:r>
            <a:r>
              <a:rPr lang="ru-RU" sz="2400" dirty="0" smtClean="0"/>
              <a:t> Олимпиады и конкурсы).</a:t>
            </a:r>
          </a:p>
          <a:p>
            <a:pPr algn="just"/>
            <a:r>
              <a:rPr lang="ru-RU" sz="2400" dirty="0" smtClean="0"/>
              <a:t>          Не сформирована система профильной подготовки преподавателей среднего профессионального  образования.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84885"/>
          </a:xfrm>
        </p:spPr>
        <p:txBody>
          <a:bodyPr/>
          <a:lstStyle/>
          <a:p>
            <a:r>
              <a:rPr lang="ru-RU" sz="3200" b="1" dirty="0" smtClean="0"/>
              <a:t>Мотивационные стимулы для преподавателей.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990600" y="1663208"/>
            <a:ext cx="7467600" cy="2733056"/>
          </a:xfrm>
        </p:spPr>
        <p:txBody>
          <a:bodyPr/>
          <a:lstStyle/>
          <a:p>
            <a:pPr algn="just"/>
            <a:r>
              <a:rPr lang="ru-RU" sz="2400" dirty="0" smtClean="0"/>
              <a:t>        Преподаватели системы СПО не имеют льготного педагогического стажа; </a:t>
            </a:r>
            <a:r>
              <a:rPr lang="ru-RU" sz="2400" dirty="0" err="1" smtClean="0"/>
              <a:t>грантовой</a:t>
            </a:r>
            <a:r>
              <a:rPr lang="ru-RU" sz="2400" dirty="0" smtClean="0"/>
              <a:t> персонифицированной поддержки .</a:t>
            </a:r>
          </a:p>
          <a:p>
            <a:pPr algn="just"/>
            <a:r>
              <a:rPr lang="ru-RU" sz="2400" dirty="0" smtClean="0"/>
              <a:t>        Уровень оплаты труда – один из самых низких в системе образования: средняя зарплата учителя химии – </a:t>
            </a:r>
            <a:r>
              <a:rPr lang="ru-RU" sz="2400" b="1" dirty="0" smtClean="0">
                <a:solidFill>
                  <a:srgbClr val="821825"/>
                </a:solidFill>
              </a:rPr>
              <a:t>32,0 тыс. </a:t>
            </a:r>
            <a:r>
              <a:rPr lang="ru-RU" sz="2400" b="1" dirty="0" err="1" smtClean="0">
                <a:solidFill>
                  <a:srgbClr val="821825"/>
                </a:solidFill>
              </a:rPr>
              <a:t>руб</a:t>
            </a:r>
            <a:r>
              <a:rPr lang="ru-RU" sz="2400" dirty="0" smtClean="0"/>
              <a:t>, средняя зарплата преподавателя химии в системе СПО – </a:t>
            </a:r>
            <a:r>
              <a:rPr lang="ru-RU" sz="2400" b="1" dirty="0" smtClean="0">
                <a:solidFill>
                  <a:srgbClr val="821825"/>
                </a:solidFill>
              </a:rPr>
              <a:t>26,0 тыс.руб.</a:t>
            </a:r>
            <a:endParaRPr lang="ru-RU" sz="2400" b="1" dirty="0">
              <a:solidFill>
                <a:srgbClr val="82182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371600"/>
            <a:ext cx="6400800" cy="265919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Цифровая дидактика. 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Электронная образовательная среда. 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Подходы к нормированию образовательного процесса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3962400" y="5029200"/>
            <a:ext cx="4114800" cy="60939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82182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Декан ФСПО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82182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Зимина Ирина Владимировна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82182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182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</TotalTime>
  <Words>727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Всероссийский съезд  учителей и преподавателей химии</vt:lpstr>
      <vt:lpstr> </vt:lpstr>
      <vt:lpstr> </vt:lpstr>
      <vt:lpstr>Химическое направление в системе  среднего профессионального образования РФ.</vt:lpstr>
      <vt:lpstr>Проблемы сетевого взаимодействия</vt:lpstr>
      <vt:lpstr>   УЧЕБНИКИ</vt:lpstr>
      <vt:lpstr>КАДРЫ</vt:lpstr>
      <vt:lpstr>Мотивационные стимулы для преподавателей.</vt:lpstr>
      <vt:lpstr>Слайд 9</vt:lpstr>
      <vt:lpstr>РЫНКИ НТИ – РЫНКИ БУДУЩЕГО.</vt:lpstr>
      <vt:lpstr> МАНИФЕСТ EDUNET - ОБРАЗОВАНИЯ БУДУЩЕГО.</vt:lpstr>
      <vt:lpstr>Цифровизация и цифровая дидактика</vt:lpstr>
      <vt:lpstr>Ожидаемые результаты цифровизации образования</vt:lpstr>
      <vt:lpstr> Как сформировать заказ от химиков системы СПО на цифровизацию ?</vt:lpstr>
      <vt:lpstr>Нормативная база по применение электронной образовательной среды </vt:lpstr>
      <vt:lpstr>Предложение по нормированию образовательного процесса с применением электронной образовательной среды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КНИТУ_Презентация_Общая_.cdr</dc:title>
  <dc:creator>Design</dc:creator>
  <cp:lastModifiedBy>ITCORP 4160</cp:lastModifiedBy>
  <cp:revision>253</cp:revision>
  <dcterms:created xsi:type="dcterms:W3CDTF">2016-10-21T16:08:15Z</dcterms:created>
  <dcterms:modified xsi:type="dcterms:W3CDTF">2019-05-06T08:22:22Z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2016-10-13T00:00:00Z</vt:filetime>
  </property>
  <property fmtid="{D5CDD505-2E9C-101B-9397-08002B2CF9AE}" pid="3" name="Creator">
    <vt:lpwstr>CorelDRAW X8</vt:lpwstr>
  </property>
  <property fmtid="{D5CDD505-2E9C-101B-9397-08002B2CF9AE}" pid="4" name="LastSaved">
    <vt:filetime>2016-10-21T00:00:00Z</vt:filetime>
  </property>
</Properties>
</file>