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68" r:id="rId2"/>
    <p:sldId id="369" r:id="rId3"/>
    <p:sldId id="372" r:id="rId4"/>
    <p:sldId id="377" r:id="rId5"/>
    <p:sldId id="378" r:id="rId6"/>
    <p:sldId id="380" r:id="rId7"/>
    <p:sldId id="381" r:id="rId8"/>
    <p:sldId id="382" r:id="rId9"/>
    <p:sldId id="383" r:id="rId10"/>
    <p:sldId id="384" r:id="rId11"/>
    <p:sldId id="298" r:id="rId12"/>
    <p:sldId id="353" r:id="rId13"/>
    <p:sldId id="362" r:id="rId14"/>
    <p:sldId id="329" r:id="rId15"/>
    <p:sldId id="347" r:id="rId16"/>
    <p:sldId id="366" r:id="rId17"/>
    <p:sldId id="367" r:id="rId18"/>
    <p:sldId id="330" r:id="rId19"/>
    <p:sldId id="260" r:id="rId20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  <a:srgbClr val="ED2323"/>
    <a:srgbClr val="AC0000"/>
    <a:srgbClr val="B9230F"/>
    <a:srgbClr val="8B0B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94609" autoAdjust="0"/>
  </p:normalViewPr>
  <p:slideViewPr>
    <p:cSldViewPr>
      <p:cViewPr>
        <p:scale>
          <a:sx n="100" d="100"/>
          <a:sy n="100" d="100"/>
        </p:scale>
        <p:origin x="-1944" y="-84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6107022591359596"/>
          <c:y val="0.122098089319052"/>
          <c:w val="0.33571521267751908"/>
          <c:h val="0.76358754256062999"/>
        </c:manualLayout>
      </c:layout>
      <c:radarChart>
        <c:radarStyle val="marker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показатель по России 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1.5204249336280609E-2"/>
                  <c:y val="5.187332126495752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0408498672561323E-3"/>
                  <c:y val="3.112399275897451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571898141585726E-2"/>
                  <c:y val="3.45822141766383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7133172942470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0642974535396501E-2"/>
                  <c:y val="-4.149865701196603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5204249336280609E-2"/>
                  <c:y val="-7.95390926062681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204249336280614E-3"/>
                  <c:y val="-3.45822141766383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5204249336280609E-2"/>
                  <c:y val="-1.383288567065530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8245099203536806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0642974535396501E-2"/>
                  <c:y val="1.72911070883192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8888073738933207E-2"/>
                  <c:y val="5.87897641002852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solidFill>
                      <a:srgbClr val="0033CC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Обрабатывающая промышленность</c:v>
                </c:pt>
                <c:pt idx="1">
                  <c:v>Образование</c:v>
                </c:pt>
                <c:pt idx="2">
                  <c:v>Финансовая деятельность</c:v>
                </c:pt>
                <c:pt idx="3">
                  <c:v>Здравоохранение</c:v>
                </c:pt>
                <c:pt idx="4">
                  <c:v>Транспорт и связь</c:v>
                </c:pt>
                <c:pt idx="5">
                  <c:v>Оптовая и розничная торговля</c:v>
                </c:pt>
                <c:pt idx="6">
                  <c:v>Государственное управление </c:v>
                </c:pt>
                <c:pt idx="7">
                  <c:v>Сельское и лесное хозяйство</c:v>
                </c:pt>
                <c:pt idx="8">
                  <c:v>Строительство</c:v>
                </c:pt>
                <c:pt idx="9">
                  <c:v>Производство электроэнергии, газа и воды</c:v>
                </c:pt>
                <c:pt idx="10">
                  <c:v>Добыча полезных ископаемых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14.8</c:v>
                </c:pt>
                <c:pt idx="1">
                  <c:v>9.2000000000000011</c:v>
                </c:pt>
                <c:pt idx="2">
                  <c:v>9</c:v>
                </c:pt>
                <c:pt idx="3">
                  <c:v>7.9</c:v>
                </c:pt>
                <c:pt idx="4">
                  <c:v>9.5</c:v>
                </c:pt>
                <c:pt idx="5">
                  <c:v>18.399999999999999</c:v>
                </c:pt>
                <c:pt idx="6">
                  <c:v>7.4</c:v>
                </c:pt>
                <c:pt idx="7">
                  <c:v>7</c:v>
                </c:pt>
                <c:pt idx="8">
                  <c:v>7.6</c:v>
                </c:pt>
                <c:pt idx="9">
                  <c:v>3.2</c:v>
                </c:pt>
                <c:pt idx="10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показатель по РТ 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2.4326798938049003E-2"/>
                  <c:y val="6.57062069356128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642974535396501E-2"/>
                  <c:y val="5.87897641002852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14E-3"/>
                  <c:y val="2.420754992364680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21633994690245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8010623340701613E-2"/>
                  <c:y val="-6.916442835327675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0408498672561323E-3"/>
                  <c:y val="-3.112399275897451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9765524137164814E-2"/>
                  <c:y val="-8.64555354415959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9531048274329732E-2"/>
                  <c:y val="-5.533154268262130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0174022809726118E-2"/>
                  <c:y val="-1.037493655389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0642974535396501E-2"/>
                  <c:y val="3.458221417663832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7.6021246681403226E-3"/>
                  <c:y val="6.9164428353276743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rgbClr val="ED2323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Обрабатывающая промышленность</c:v>
                </c:pt>
                <c:pt idx="1">
                  <c:v>Образование</c:v>
                </c:pt>
                <c:pt idx="2">
                  <c:v>Финансовая деятельность</c:v>
                </c:pt>
                <c:pt idx="3">
                  <c:v>Здравоохранение</c:v>
                </c:pt>
                <c:pt idx="4">
                  <c:v>Транспорт и связь</c:v>
                </c:pt>
                <c:pt idx="5">
                  <c:v>Оптовая и розничная торговля</c:v>
                </c:pt>
                <c:pt idx="6">
                  <c:v>Государственное управление </c:v>
                </c:pt>
                <c:pt idx="7">
                  <c:v>Сельское и лесное хозяйство</c:v>
                </c:pt>
                <c:pt idx="8">
                  <c:v>Строительство</c:v>
                </c:pt>
                <c:pt idx="9">
                  <c:v>Производство электроэнергии, газа и воды</c:v>
                </c:pt>
                <c:pt idx="10">
                  <c:v>Добыча полезных ископаемых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22.5</c:v>
                </c:pt>
                <c:pt idx="1">
                  <c:v>15.8</c:v>
                </c:pt>
                <c:pt idx="2">
                  <c:v>10.9</c:v>
                </c:pt>
                <c:pt idx="3">
                  <c:v>9.4</c:v>
                </c:pt>
                <c:pt idx="4">
                  <c:v>8.7000000000000011</c:v>
                </c:pt>
                <c:pt idx="5">
                  <c:v>8.6</c:v>
                </c:pt>
                <c:pt idx="6">
                  <c:v>7</c:v>
                </c:pt>
                <c:pt idx="7">
                  <c:v>5.4</c:v>
                </c:pt>
                <c:pt idx="8">
                  <c:v>4.5999999999999996</c:v>
                </c:pt>
                <c:pt idx="9">
                  <c:v>3.7</c:v>
                </c:pt>
                <c:pt idx="10">
                  <c:v>3.2</c:v>
                </c:pt>
              </c:numCache>
            </c:numRef>
          </c:val>
        </c:ser>
        <c:axId val="88236416"/>
        <c:axId val="88237952"/>
      </c:radarChart>
      <c:catAx>
        <c:axId val="88236416"/>
        <c:scaling>
          <c:orientation val="minMax"/>
        </c:scaling>
        <c:axPos val="b"/>
        <c:majorGridlines/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8237952"/>
        <c:crosses val="autoZero"/>
        <c:auto val="1"/>
        <c:lblAlgn val="ctr"/>
        <c:lblOffset val="100"/>
      </c:catAx>
      <c:valAx>
        <c:axId val="8823795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8236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95329829252718"/>
          <c:y val="0.34867580156881822"/>
          <c:w val="0.25047480356588714"/>
          <c:h val="0.2961355420443349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323010862566142"/>
          <c:y val="7.521209060587551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1481191149434909E-2"/>
          <c:y val="0.32327028446725914"/>
          <c:w val="0.41569472829586512"/>
          <c:h val="0.534357290194186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22,7 тыс. специалистов</c:v>
                </c:pt>
              </c:strCache>
            </c:strRef>
          </c:tx>
          <c:explosion val="13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mr-IN" smtClean="0">
                        <a:solidFill>
                          <a:schemeClr val="bg1"/>
                        </a:solidFill>
                      </a:rPr>
                      <a:t>28,6%</a:t>
                    </a:r>
                    <a:endParaRPr lang="mr-IN"/>
                  </a:p>
                </c:rich>
              </c:tx>
              <c:dLblPos val="ct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mr-IN" smtClean="0">
                        <a:solidFill>
                          <a:schemeClr val="bg1"/>
                        </a:solidFill>
                      </a:rPr>
                      <a:t>22,5%</a:t>
                    </a:r>
                    <a:endParaRPr lang="mr-IN"/>
                  </a:p>
                </c:rich>
              </c:tx>
              <c:dLblPos val="ct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mr-IN" smtClean="0">
                        <a:solidFill>
                          <a:schemeClr val="bg1"/>
                        </a:solidFill>
                      </a:rPr>
                      <a:t>31,3%</a:t>
                    </a:r>
                    <a:endParaRPr lang="mr-IN"/>
                  </a:p>
                </c:rich>
              </c:tx>
              <c:dLblPos val="ct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mr-IN" smtClean="0">
                        <a:solidFill>
                          <a:schemeClr val="bg1"/>
                        </a:solidFill>
                      </a:rPr>
                      <a:t>17,6%</a:t>
                    </a:r>
                    <a:endParaRPr lang="mr-IN"/>
                  </a:p>
                </c:rich>
              </c:tx>
              <c:dLblPos val="ct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специалисты по ускоренной подготовке кадров</c:v>
                </c:pt>
                <c:pt idx="1">
                  <c:v>квалифицированные рабочие среднего профессионального образования</c:v>
                </c:pt>
                <c:pt idx="2">
                  <c:v>специалисты среднего звена среднего профессионального образования </c:v>
                </c:pt>
                <c:pt idx="3">
                  <c:v>специалисты с высшим образованием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28.634361233480188</c:v>
                </c:pt>
                <c:pt idx="1">
                  <c:v>22.466960352422895</c:v>
                </c:pt>
                <c:pt idx="2">
                  <c:v>31.277533039647579</c:v>
                </c:pt>
                <c:pt idx="3">
                  <c:v>17.621145374449334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48183809737114713"/>
          <c:y val="0.28273471431560909"/>
          <c:w val="0.50770446634377642"/>
          <c:h val="0.65271644665758544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8085A-876B-4CC6-BFAA-ECE7FF5E4C86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8DF3F-126B-40BE-AEC6-D709BF4CE2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4184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99422-820C-4377-AB03-06F3F035ECEC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E67B9-77B1-4C11-BEE1-8AA638CB2E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7344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175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478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6756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23" y="266330"/>
            <a:ext cx="9140952" cy="4877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6625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18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338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128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980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630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710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607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980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F4AC8-2DF2-42D0-9360-14AD310448D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75A9B-826D-43B3-84E0-68C85FB5CE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914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20538"/>
            <a:ext cx="914220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6" y="451596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ЗАО </a:t>
            </a:r>
            <a:r>
              <a:rPr lang="en-US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“</a:t>
            </a:r>
            <a:r>
              <a:rPr lang="ru-RU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Инновационно-производственный  Технопарк </a:t>
            </a:r>
            <a:r>
              <a:rPr lang="en-US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“</a:t>
            </a:r>
            <a:r>
              <a:rPr lang="ru-RU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Идея</a:t>
            </a:r>
            <a:r>
              <a:rPr lang="en-US" dirty="0" smtClean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”</a:t>
            </a:r>
            <a:endParaRPr lang="ru-RU" dirty="0" smtClean="0">
              <a:solidFill>
                <a:schemeClr val="bg1"/>
              </a:solidFill>
              <a:latin typeface="Roboto Lt" pitchFamily="2" charset="0"/>
              <a:ea typeface="Roboto Lt" pitchFamily="2" charset="0"/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latin typeface="Roboto Lt" pitchFamily="2" charset="0"/>
                <a:ea typeface="Roboto Lt" pitchFamily="2" charset="0"/>
              </a:rPr>
              <a:t>420107, г. Казань, ул. Петербургская, дом 50, корпус 5, офис 5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25972" y="411510"/>
            <a:ext cx="7092056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Региональный рынок труда. 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Становление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национальной системы квалификаций в </a:t>
            </a: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Татарстане.</a:t>
            </a:r>
          </a:p>
        </p:txBody>
      </p:sp>
    </p:spTree>
    <p:extLst>
      <p:ext uri="{BB962C8B-B14F-4D97-AF65-F5344CB8AC3E}">
        <p14:creationId xmlns="" xmlns:p14="http://schemas.microsoft.com/office/powerpoint/2010/main" val="114767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38"/>
            <a:ext cx="9180512" cy="516505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195486"/>
            <a:ext cx="7488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Мероприятия </a:t>
            </a:r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по</a:t>
            </a:r>
            <a:r>
              <a:rPr lang="ru-RU" sz="2400" dirty="0" smtClean="0">
                <a:solidFill>
                  <a:srgbClr val="FF0000"/>
                </a:solidFill>
                <a:ea typeface="Roboto Bk" pitchFamily="2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развитию НСК </a:t>
            </a:r>
            <a:r>
              <a:rPr lang="ru-RU" sz="2400" dirty="0" smtClean="0">
                <a:solidFill>
                  <a:srgbClr val="C00000"/>
                </a:solidFill>
              </a:rPr>
              <a:t>в регионах</a:t>
            </a:r>
            <a:endParaRPr lang="ru-RU" sz="2400" dirty="0">
              <a:solidFill>
                <a:srgbClr val="C00000"/>
              </a:solidFill>
              <a:ea typeface="Roboto Bk" pitchFamily="2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051720" y="1090354"/>
            <a:ext cx="68407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sz="2000" dirty="0" smtClean="0"/>
              <a:t>НСК в федеральных и </a:t>
            </a:r>
            <a:r>
              <a:rPr lang="ru-RU" sz="2000" dirty="0"/>
              <a:t>региональных </a:t>
            </a:r>
            <a:r>
              <a:rPr lang="ru-RU" sz="2000" dirty="0" smtClean="0"/>
              <a:t>СМИ</a:t>
            </a:r>
            <a:endParaRPr lang="ru-RU" sz="2000" dirty="0"/>
          </a:p>
          <a:p>
            <a:pPr marL="342900" lvl="0" indent="-342900" algn="just" eaLnBrk="0" fontAlgn="base" hangingPunct="0">
              <a:buFont typeface="Wingdings" panose="05000000000000000000" pitchFamily="2" charset="2"/>
              <a:buChar char="Ø"/>
            </a:pPr>
            <a:r>
              <a:rPr lang="ru-RU" sz="2000" dirty="0" smtClean="0"/>
              <a:t>Программа мероприятий </a:t>
            </a:r>
            <a:r>
              <a:rPr lang="ru-RU" sz="2000" dirty="0"/>
              <a:t>по вопросам </a:t>
            </a:r>
            <a:r>
              <a:rPr lang="ru-RU" sz="2000" dirty="0" smtClean="0"/>
              <a:t>развития системы </a:t>
            </a:r>
            <a:r>
              <a:rPr lang="ru-RU" sz="2000" dirty="0"/>
              <a:t>оценки ПК </a:t>
            </a:r>
            <a:r>
              <a:rPr lang="ru-RU" sz="2000" dirty="0" smtClean="0"/>
              <a:t>и </a:t>
            </a:r>
            <a:r>
              <a:rPr lang="ru-RU" sz="2000" dirty="0"/>
              <a:t>распространения опыта </a:t>
            </a:r>
            <a:r>
              <a:rPr lang="ru-RU" sz="2000" dirty="0" smtClean="0"/>
              <a:t>внедрения ПС на предприятиях </a:t>
            </a:r>
            <a:endParaRPr lang="ru-RU" sz="2000" dirty="0"/>
          </a:p>
          <a:p>
            <a:pPr marL="342900" indent="-342900" algn="just" eaLnBrk="0" fontAlgn="base" hangingPunct="0">
              <a:buFont typeface="Wingdings" panose="05000000000000000000" pitchFamily="2" charset="2"/>
              <a:buChar char="Ø"/>
            </a:pPr>
            <a:r>
              <a:rPr lang="ru-RU" sz="2000" dirty="0" smtClean="0"/>
              <a:t>Внедрение в рейтинг </a:t>
            </a:r>
            <a:r>
              <a:rPr lang="ru-RU" sz="2000" dirty="0"/>
              <a:t>ВУЗов и СПО </a:t>
            </a:r>
            <a:r>
              <a:rPr lang="ru-RU" sz="2000" dirty="0" smtClean="0"/>
              <a:t>показателя «Количество выпускников успешно сдавших квалификационный экзамен»</a:t>
            </a:r>
          </a:p>
          <a:p>
            <a:pPr marL="342900" indent="-342900" algn="just" eaLnBrk="0" fontAlgn="base" hangingPunct="0">
              <a:buFont typeface="Wingdings" panose="05000000000000000000" pitchFamily="2" charset="2"/>
              <a:buChar char="Ø"/>
            </a:pPr>
            <a:r>
              <a:rPr lang="ru-RU" sz="2000" dirty="0" smtClean="0"/>
              <a:t>Популяризация НСК среди подростков и молодежи,</a:t>
            </a:r>
          </a:p>
          <a:p>
            <a:pPr marL="342900" indent="-342900" algn="just" eaLnBrk="0" fontAlgn="base" hangingPunct="0">
              <a:buFont typeface="Wingdings" panose="05000000000000000000" pitchFamily="2" charset="2"/>
              <a:buChar char="Ø"/>
            </a:pPr>
            <a:r>
              <a:rPr lang="ru-RU" sz="2000" dirty="0" smtClean="0"/>
              <a:t>Стимулирующие меры для предприятий, внедряющих ПС</a:t>
            </a:r>
          </a:p>
          <a:p>
            <a:pPr marL="342900" indent="-342900" algn="just" eaLnBrk="0" fontAlgn="base" hangingPunct="0">
              <a:buFont typeface="Wingdings" panose="05000000000000000000" pitchFamily="2" charset="2"/>
              <a:buChar char="Ø"/>
            </a:pPr>
            <a:r>
              <a:rPr lang="ru-RU" sz="2000" dirty="0" smtClean="0"/>
              <a:t>Возможность </a:t>
            </a:r>
            <a:r>
              <a:rPr lang="ru-RU" sz="2000" dirty="0"/>
              <a:t>прохождения соискателем пробного Онлайн </a:t>
            </a:r>
            <a:r>
              <a:rPr lang="ru-RU" sz="2000" dirty="0" smtClean="0"/>
              <a:t>экзамена</a:t>
            </a:r>
            <a:endParaRPr lang="ru-RU" sz="2000" dirty="0"/>
          </a:p>
        </p:txBody>
      </p:sp>
      <p:pic>
        <p:nvPicPr>
          <p:cNvPr id="2050" name="Picture 2" descr="https://pcuniverses.files.wordpress.com/2018/12/7c90c498-becd-41b5-9ef6-bb5eca704214.jpg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6401"/>
          <a:stretch/>
        </p:blipFill>
        <p:spPr bwMode="auto">
          <a:xfrm>
            <a:off x="251520" y="1694977"/>
            <a:ext cx="1529655" cy="222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2431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" y="0"/>
            <a:ext cx="914220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3" y="188226"/>
            <a:ext cx="8714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  <a:ea typeface="Roboto Bk" pitchFamily="2" charset="0"/>
              </a:rPr>
              <a:t>ЦЕНТР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a typeface="Roboto Bk" pitchFamily="2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ea typeface="Roboto Bk" pitchFamily="2" charset="0"/>
              </a:rPr>
              <a:t>ОЦЕНКИ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a typeface="Roboto Bk" pitchFamily="2" charset="0"/>
              </a:rPr>
              <a:t>КВАЛИФИКАЦИЙ В НАНОИНДУСТРИИ </a:t>
            </a:r>
          </a:p>
          <a:p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В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РЕСПУБЛИКЕ ТАТАРСТАН</a:t>
            </a:r>
          </a:p>
        </p:txBody>
      </p:sp>
      <p:pic>
        <p:nvPicPr>
          <p:cNvPr id="14" name="Picture 2" descr="Фонд инфраструктурных и образовательных программ, логотип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1270"/>
          <a:stretch/>
        </p:blipFill>
        <p:spPr bwMode="auto">
          <a:xfrm>
            <a:off x="677494" y="3537829"/>
            <a:ext cx="1118964" cy="811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 Некоммерческое партнерство «Межотраслевое объединение наноиндустрии», НП &quot;МОН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13" y="3773320"/>
            <a:ext cx="1677855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39952" y="931976"/>
            <a:ext cx="4968552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Roboto Bk" pitchFamily="2" charset="0"/>
                <a:ea typeface="Roboto Bk" pitchFamily="2" charset="0"/>
              </a:rPr>
              <a:t>Инфраструктура</a:t>
            </a:r>
            <a:r>
              <a:rPr lang="ru-RU" dirty="0" smtClean="0">
                <a:latin typeface="Roboto Bk" pitchFamily="2" charset="0"/>
                <a:ea typeface="Roboto Bk" pitchFamily="2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экзаменационные центры – </a:t>
            </a:r>
            <a:r>
              <a:rPr lang="ru-RU" sz="2800" dirty="0" smtClean="0">
                <a:latin typeface="Roboto Bk" pitchFamily="2" charset="0"/>
                <a:ea typeface="Roboto Bk" pitchFamily="2" charset="0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численность сотрудников - </a:t>
            </a:r>
            <a:r>
              <a:rPr lang="ru-RU" sz="2800" dirty="0" smtClean="0">
                <a:latin typeface="Roboto Bk" pitchFamily="2" charset="0"/>
                <a:ea typeface="Roboto Bk" pitchFamily="2" charset="0"/>
              </a:rPr>
              <a:t>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пул экспертов – </a:t>
            </a:r>
            <a:r>
              <a:rPr lang="ru-RU" sz="2800" dirty="0" smtClean="0">
                <a:latin typeface="Roboto Bk" pitchFamily="2" charset="0"/>
                <a:ea typeface="Roboto Bk" pitchFamily="2" charset="0"/>
              </a:rPr>
              <a:t>23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независимая оценка в соответствии с аттестатом деятельности - </a:t>
            </a:r>
            <a:r>
              <a:rPr lang="ru-RU" sz="2800" dirty="0" smtClean="0">
                <a:latin typeface="Roboto Bk" pitchFamily="2" charset="0"/>
                <a:ea typeface="Roboto Bk" pitchFamily="2" charset="0"/>
              </a:rPr>
              <a:t>35</a:t>
            </a:r>
            <a:r>
              <a:rPr lang="ru-RU" dirty="0" smtClean="0">
                <a:latin typeface="Roboto Bk" pitchFamily="2" charset="0"/>
                <a:ea typeface="Roboto Bk" pitchFamily="2" charset="0"/>
              </a:rPr>
              <a:t> квалификаций наноиндустрии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проведено </a:t>
            </a:r>
            <a:r>
              <a:rPr lang="ru-RU" sz="2800" dirty="0">
                <a:latin typeface="Roboto Bk" pitchFamily="2" charset="0"/>
                <a:ea typeface="Roboto Bk" pitchFamily="2" charset="0"/>
              </a:rPr>
              <a:t>13</a:t>
            </a:r>
            <a:r>
              <a:rPr lang="ru-RU" dirty="0">
                <a:latin typeface="Roboto Bk" pitchFamily="2" charset="0"/>
                <a:ea typeface="Roboto Bk" pitchFamily="2" charset="0"/>
              </a:rPr>
              <a:t> профессиональных экзаменов </a:t>
            </a:r>
            <a:endParaRPr lang="ru-RU" dirty="0" smtClean="0">
              <a:latin typeface="Roboto Bk" pitchFamily="2" charset="0"/>
              <a:ea typeface="Roboto Bk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в </a:t>
            </a:r>
            <a:r>
              <a:rPr lang="ru-RU" dirty="0">
                <a:latin typeface="Roboto Bk" pitchFamily="2" charset="0"/>
                <a:ea typeface="Roboto Bk" pitchFamily="2" charset="0"/>
              </a:rPr>
              <a:t>процедуре </a:t>
            </a:r>
            <a:r>
              <a:rPr lang="ru-RU" dirty="0" smtClean="0">
                <a:latin typeface="Roboto Bk" pitchFamily="2" charset="0"/>
                <a:ea typeface="Roboto Bk" pitchFamily="2" charset="0"/>
              </a:rPr>
              <a:t>НОК приняли </a:t>
            </a:r>
            <a:r>
              <a:rPr lang="ru-RU" dirty="0">
                <a:latin typeface="Roboto Bk" pitchFamily="2" charset="0"/>
                <a:ea typeface="Roboto Bk" pitchFamily="2" charset="0"/>
              </a:rPr>
              <a:t>участие - </a:t>
            </a:r>
            <a:r>
              <a:rPr lang="ru-RU" sz="2800" dirty="0">
                <a:latin typeface="Roboto Bk" pitchFamily="2" charset="0"/>
                <a:ea typeface="Roboto Bk" pitchFamily="2" charset="0"/>
              </a:rPr>
              <a:t>77</a:t>
            </a:r>
            <a:r>
              <a:rPr lang="ru-RU" dirty="0">
                <a:latin typeface="Roboto Bk" pitchFamily="2" charset="0"/>
                <a:ea typeface="Roboto Bk" pitchFamily="2" charset="0"/>
              </a:rPr>
              <a:t> </a:t>
            </a:r>
            <a:r>
              <a:rPr lang="ru-RU" dirty="0" smtClean="0">
                <a:latin typeface="Roboto Bk" pitchFamily="2" charset="0"/>
                <a:ea typeface="Roboto Bk" pitchFamily="2" charset="0"/>
              </a:rPr>
              <a:t>чел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Roboto Bk" pitchFamily="2" charset="0"/>
                <a:ea typeface="Roboto Bk" pitchFamily="2" charset="0"/>
              </a:rPr>
              <a:t> выдано - </a:t>
            </a:r>
            <a:r>
              <a:rPr lang="ru-RU" sz="2800" dirty="0">
                <a:latin typeface="Roboto Bk" pitchFamily="2" charset="0"/>
                <a:ea typeface="Roboto Bk" pitchFamily="2" charset="0"/>
              </a:rPr>
              <a:t>38</a:t>
            </a:r>
            <a:r>
              <a:rPr lang="ru-RU" dirty="0">
                <a:latin typeface="Roboto Bk" pitchFamily="2" charset="0"/>
                <a:ea typeface="Roboto Bk" pitchFamily="2" charset="0"/>
              </a:rPr>
              <a:t> </a:t>
            </a:r>
            <a:r>
              <a:rPr lang="ru-RU" dirty="0" smtClean="0">
                <a:latin typeface="Roboto Bk" pitchFamily="2" charset="0"/>
                <a:ea typeface="Roboto Bk" pitchFamily="2" charset="0"/>
              </a:rPr>
              <a:t>свидетельств</a:t>
            </a:r>
            <a:endParaRPr lang="ru-RU" dirty="0">
              <a:latin typeface="Roboto Bk" pitchFamily="2" charset="0"/>
              <a:ea typeface="Roboto Bk" pitchFamily="2" charset="0"/>
            </a:endParaRPr>
          </a:p>
        </p:txBody>
      </p:sp>
      <p:pic>
        <p:nvPicPr>
          <p:cNvPr id="19" name="Рисунок 18" descr="В Казани открылся Центр оценки квалификаций в наноиндустрии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94" y="1195874"/>
            <a:ext cx="2879725" cy="192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8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p.userapi.com/c624723/v624723622/30c84/c2qMG-gcE9I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236" b="10236"/>
          <a:stretch/>
        </p:blipFill>
        <p:spPr bwMode="auto">
          <a:xfrm>
            <a:off x="-36512" y="6902"/>
            <a:ext cx="9180513" cy="51365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19872" y="2499742"/>
            <a:ext cx="5472608" cy="182865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2"/>
          <p:cNvSpPr txBox="1"/>
          <p:nvPr/>
        </p:nvSpPr>
        <p:spPr>
          <a:xfrm>
            <a:off x="3419872" y="2499742"/>
            <a:ext cx="5472608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7790" indent="-85090">
              <a:lnSpc>
                <a:spcPct val="100000"/>
              </a:lnSpc>
              <a:spcBef>
                <a:spcPts val="600"/>
              </a:spcBef>
              <a:buChar char="•"/>
              <a:tabLst>
                <a:tab pos="98425" algn="l"/>
              </a:tabLst>
            </a:pPr>
            <a:r>
              <a:rPr lang="ru-RU" sz="2000" spc="5" dirty="0" smtClean="0">
                <a:cs typeface="Trebuchet MS"/>
              </a:rPr>
              <a:t> Всего</a:t>
            </a:r>
            <a:r>
              <a:rPr sz="2000" spc="-90" dirty="0" smtClean="0">
                <a:cs typeface="Trebuchet MS"/>
              </a:rPr>
              <a:t> </a:t>
            </a:r>
            <a:r>
              <a:rPr sz="2000" spc="10" dirty="0">
                <a:cs typeface="Trebuchet MS"/>
              </a:rPr>
              <a:t>компаний</a:t>
            </a:r>
            <a:r>
              <a:rPr sz="2000" spc="-125" dirty="0">
                <a:cs typeface="Trebuchet MS"/>
              </a:rPr>
              <a:t> </a:t>
            </a:r>
            <a:r>
              <a:rPr sz="2000" spc="10" dirty="0">
                <a:cs typeface="Trebuchet MS"/>
              </a:rPr>
              <a:t>на</a:t>
            </a:r>
            <a:r>
              <a:rPr sz="2000" spc="-90" dirty="0">
                <a:cs typeface="Trebuchet MS"/>
              </a:rPr>
              <a:t> </a:t>
            </a:r>
            <a:r>
              <a:rPr sz="2000" dirty="0">
                <a:cs typeface="Trebuchet MS"/>
              </a:rPr>
              <a:t>территории</a:t>
            </a:r>
            <a:r>
              <a:rPr sz="2000" spc="-120" dirty="0">
                <a:cs typeface="Trebuchet MS"/>
              </a:rPr>
              <a:t> </a:t>
            </a:r>
            <a:r>
              <a:rPr sz="2000" dirty="0">
                <a:cs typeface="Trebuchet MS"/>
              </a:rPr>
              <a:t>Технопарка</a:t>
            </a:r>
            <a:r>
              <a:rPr sz="2000" spc="-85" dirty="0">
                <a:cs typeface="Trebuchet MS"/>
              </a:rPr>
              <a:t> </a:t>
            </a:r>
            <a:r>
              <a:rPr sz="2000" spc="60" dirty="0">
                <a:cs typeface="Trebuchet MS"/>
              </a:rPr>
              <a:t>-</a:t>
            </a:r>
            <a:r>
              <a:rPr sz="2000" spc="-80" dirty="0">
                <a:cs typeface="Trebuchet MS"/>
              </a:rPr>
              <a:t> </a:t>
            </a:r>
            <a:r>
              <a:rPr lang="ru-RU" sz="2000" spc="40" dirty="0" smtClean="0">
                <a:cs typeface="Trebuchet MS"/>
              </a:rPr>
              <a:t>95</a:t>
            </a:r>
            <a:endParaRPr sz="2000" dirty="0">
              <a:cs typeface="Trebuchet MS"/>
            </a:endParaRPr>
          </a:p>
          <a:p>
            <a:pPr marL="97790" indent="-85090">
              <a:lnSpc>
                <a:spcPct val="100000"/>
              </a:lnSpc>
              <a:spcBef>
                <a:spcPts val="600"/>
              </a:spcBef>
              <a:buChar char="•"/>
              <a:tabLst>
                <a:tab pos="98425" algn="l"/>
              </a:tabLst>
            </a:pPr>
            <a:r>
              <a:rPr lang="ru-RU" sz="2000" spc="10" dirty="0" smtClean="0">
                <a:cs typeface="Trebuchet MS"/>
              </a:rPr>
              <a:t> Численность</a:t>
            </a:r>
            <a:r>
              <a:rPr sz="2000" spc="-110" dirty="0" smtClean="0">
                <a:cs typeface="Trebuchet MS"/>
              </a:rPr>
              <a:t> </a:t>
            </a:r>
            <a:r>
              <a:rPr sz="2000" spc="10" dirty="0">
                <a:cs typeface="Trebuchet MS"/>
              </a:rPr>
              <a:t>сотрудников</a:t>
            </a:r>
            <a:r>
              <a:rPr sz="2000" spc="-100" dirty="0">
                <a:cs typeface="Trebuchet MS"/>
              </a:rPr>
              <a:t> </a:t>
            </a:r>
            <a:r>
              <a:rPr sz="2000" spc="385" dirty="0">
                <a:cs typeface="Trebuchet MS"/>
              </a:rPr>
              <a:t>–</a:t>
            </a:r>
            <a:r>
              <a:rPr sz="2000" spc="-75" dirty="0">
                <a:cs typeface="Trebuchet MS"/>
              </a:rPr>
              <a:t> </a:t>
            </a:r>
            <a:r>
              <a:rPr sz="2000" spc="35" dirty="0">
                <a:cs typeface="Trebuchet MS"/>
              </a:rPr>
              <a:t>2</a:t>
            </a:r>
            <a:r>
              <a:rPr sz="2000" spc="-80" dirty="0">
                <a:cs typeface="Trebuchet MS"/>
              </a:rPr>
              <a:t> </a:t>
            </a:r>
            <a:r>
              <a:rPr lang="ru-RU" sz="2000" spc="35" dirty="0" smtClean="0">
                <a:cs typeface="Trebuchet MS"/>
              </a:rPr>
              <a:t>000</a:t>
            </a:r>
            <a:endParaRPr sz="2000" dirty="0">
              <a:cs typeface="Trebuchet MS"/>
            </a:endParaRPr>
          </a:p>
          <a:p>
            <a:pPr marL="97790" indent="-85090">
              <a:lnSpc>
                <a:spcPct val="100000"/>
              </a:lnSpc>
              <a:spcBef>
                <a:spcPts val="600"/>
              </a:spcBef>
              <a:buChar char="•"/>
              <a:tabLst>
                <a:tab pos="98425" algn="l"/>
              </a:tabLst>
            </a:pPr>
            <a:r>
              <a:rPr lang="ru-RU" sz="2000" spc="-5" dirty="0" smtClean="0">
                <a:cs typeface="Trebuchet MS"/>
              </a:rPr>
              <a:t> Средний</a:t>
            </a:r>
            <a:r>
              <a:rPr sz="2000" spc="-114" dirty="0" smtClean="0">
                <a:cs typeface="Trebuchet MS"/>
              </a:rPr>
              <a:t> </a:t>
            </a:r>
            <a:r>
              <a:rPr sz="2000" spc="35" dirty="0">
                <a:cs typeface="Trebuchet MS"/>
              </a:rPr>
              <a:t>возраст</a:t>
            </a:r>
            <a:r>
              <a:rPr sz="2000" spc="-100" dirty="0">
                <a:cs typeface="Trebuchet MS"/>
              </a:rPr>
              <a:t> </a:t>
            </a:r>
            <a:r>
              <a:rPr sz="2000" spc="10" dirty="0">
                <a:cs typeface="Trebuchet MS"/>
              </a:rPr>
              <a:t>сотрудников</a:t>
            </a:r>
            <a:r>
              <a:rPr sz="2000" spc="-95" dirty="0">
                <a:cs typeface="Trebuchet MS"/>
              </a:rPr>
              <a:t> </a:t>
            </a:r>
            <a:r>
              <a:rPr sz="2000" spc="60" dirty="0">
                <a:cs typeface="Trebuchet MS"/>
              </a:rPr>
              <a:t>-</a:t>
            </a:r>
            <a:r>
              <a:rPr sz="2000" spc="-90" dirty="0">
                <a:cs typeface="Trebuchet MS"/>
              </a:rPr>
              <a:t> </a:t>
            </a:r>
            <a:r>
              <a:rPr sz="2000" spc="35" dirty="0">
                <a:cs typeface="Trebuchet MS"/>
              </a:rPr>
              <a:t>28</a:t>
            </a:r>
            <a:r>
              <a:rPr sz="2000" spc="-80" dirty="0">
                <a:cs typeface="Trebuchet MS"/>
              </a:rPr>
              <a:t> </a:t>
            </a:r>
            <a:r>
              <a:rPr sz="2000" spc="5" dirty="0">
                <a:cs typeface="Trebuchet MS"/>
              </a:rPr>
              <a:t>лет</a:t>
            </a:r>
            <a:endParaRPr sz="2000" dirty="0">
              <a:cs typeface="Trebuchet MS"/>
            </a:endParaRPr>
          </a:p>
          <a:p>
            <a:pPr marL="97790" indent="-85090">
              <a:lnSpc>
                <a:spcPct val="100000"/>
              </a:lnSpc>
              <a:spcBef>
                <a:spcPts val="600"/>
              </a:spcBef>
              <a:buChar char="•"/>
              <a:tabLst>
                <a:tab pos="98425" algn="l"/>
              </a:tabLst>
            </a:pPr>
            <a:r>
              <a:rPr lang="ru-RU" sz="2000" spc="25" dirty="0" smtClean="0">
                <a:cs typeface="Trebuchet MS"/>
              </a:rPr>
              <a:t> Бюджетный</a:t>
            </a:r>
            <a:r>
              <a:rPr lang="ru-RU" sz="2000" spc="-100" dirty="0" smtClean="0">
                <a:cs typeface="Trebuchet MS"/>
              </a:rPr>
              <a:t> </a:t>
            </a:r>
            <a:r>
              <a:rPr lang="ru-RU" sz="2000" spc="55" dirty="0" smtClean="0">
                <a:cs typeface="Trebuchet MS"/>
              </a:rPr>
              <a:t>эффект</a:t>
            </a:r>
            <a:r>
              <a:rPr lang="ru-RU" sz="2000" spc="-80" dirty="0" smtClean="0">
                <a:cs typeface="Trebuchet MS"/>
              </a:rPr>
              <a:t> </a:t>
            </a:r>
            <a:r>
              <a:rPr lang="ru-RU" sz="2000" spc="30" dirty="0" smtClean="0">
                <a:cs typeface="Trebuchet MS"/>
              </a:rPr>
              <a:t>2018</a:t>
            </a:r>
            <a:r>
              <a:rPr sz="2000" spc="-55" dirty="0" smtClean="0">
                <a:cs typeface="Trebuchet MS"/>
              </a:rPr>
              <a:t> </a:t>
            </a:r>
            <a:r>
              <a:rPr sz="2000" spc="385" dirty="0" smtClean="0">
                <a:cs typeface="Trebuchet MS"/>
              </a:rPr>
              <a:t>–</a:t>
            </a:r>
            <a:r>
              <a:rPr sz="2000" spc="-75" dirty="0" smtClean="0">
                <a:cs typeface="Trebuchet MS"/>
              </a:rPr>
              <a:t> </a:t>
            </a:r>
            <a:r>
              <a:rPr lang="ru-RU" sz="2000" spc="35" dirty="0" smtClean="0">
                <a:cs typeface="Trebuchet MS"/>
              </a:rPr>
              <a:t>500</a:t>
            </a:r>
            <a:r>
              <a:rPr sz="2000" spc="-105" dirty="0" smtClean="0">
                <a:cs typeface="Trebuchet MS"/>
              </a:rPr>
              <a:t> </a:t>
            </a:r>
            <a:r>
              <a:rPr lang="ru-RU" sz="2000" spc="-25" dirty="0" smtClean="0">
                <a:cs typeface="Trebuchet MS"/>
              </a:rPr>
              <a:t>млн.</a:t>
            </a:r>
            <a:r>
              <a:rPr lang="ru-RU" sz="2000" spc="-114" dirty="0" smtClean="0">
                <a:cs typeface="Trebuchet MS"/>
              </a:rPr>
              <a:t> </a:t>
            </a:r>
            <a:r>
              <a:rPr lang="ru-RU" sz="2000" spc="-40" dirty="0" err="1" smtClean="0">
                <a:cs typeface="Trebuchet MS"/>
              </a:rPr>
              <a:t>руб</a:t>
            </a:r>
            <a:r>
              <a:rPr sz="2000" spc="-40" dirty="0" smtClean="0">
                <a:cs typeface="Trebuchet MS"/>
              </a:rPr>
              <a:t>.</a:t>
            </a:r>
            <a:endParaRPr sz="2000" dirty="0">
              <a:cs typeface="Trebuchet MS"/>
            </a:endParaRPr>
          </a:p>
          <a:p>
            <a:pPr marL="97790" indent="-85090">
              <a:lnSpc>
                <a:spcPct val="100000"/>
              </a:lnSpc>
              <a:spcBef>
                <a:spcPts val="600"/>
              </a:spcBef>
              <a:buChar char="•"/>
              <a:tabLst>
                <a:tab pos="98425" algn="l"/>
              </a:tabLst>
            </a:pPr>
            <a:r>
              <a:rPr lang="ru-RU" sz="2000" spc="25" dirty="0" smtClean="0">
                <a:cs typeface="Trebuchet MS"/>
              </a:rPr>
              <a:t> Бюджетный</a:t>
            </a:r>
            <a:r>
              <a:rPr lang="ru-RU" sz="2000" spc="-100" dirty="0" smtClean="0">
                <a:cs typeface="Trebuchet MS"/>
              </a:rPr>
              <a:t> </a:t>
            </a:r>
            <a:r>
              <a:rPr lang="ru-RU" sz="2000" spc="55" dirty="0" smtClean="0">
                <a:cs typeface="Trebuchet MS"/>
              </a:rPr>
              <a:t>эффект</a:t>
            </a:r>
            <a:r>
              <a:rPr lang="ru-RU" sz="2000" spc="-80" dirty="0" smtClean="0">
                <a:cs typeface="Trebuchet MS"/>
              </a:rPr>
              <a:t> </a:t>
            </a:r>
            <a:r>
              <a:rPr sz="2000" spc="35" dirty="0" smtClean="0">
                <a:cs typeface="Trebuchet MS"/>
              </a:rPr>
              <a:t>2004-201</a:t>
            </a:r>
            <a:r>
              <a:rPr lang="ru-RU" sz="2000" spc="35" dirty="0" smtClean="0">
                <a:cs typeface="Trebuchet MS"/>
              </a:rPr>
              <a:t>8</a:t>
            </a:r>
            <a:r>
              <a:rPr sz="2000" spc="-75" dirty="0" smtClean="0">
                <a:cs typeface="Trebuchet MS"/>
              </a:rPr>
              <a:t> </a:t>
            </a:r>
            <a:r>
              <a:rPr sz="2000" spc="-65" dirty="0">
                <a:cs typeface="Trebuchet MS"/>
              </a:rPr>
              <a:t>гг.</a:t>
            </a:r>
            <a:r>
              <a:rPr sz="2000" spc="-75" dirty="0">
                <a:cs typeface="Trebuchet MS"/>
              </a:rPr>
              <a:t> </a:t>
            </a:r>
            <a:r>
              <a:rPr sz="2000" spc="60" dirty="0">
                <a:cs typeface="Trebuchet MS"/>
              </a:rPr>
              <a:t>-</a:t>
            </a:r>
            <a:r>
              <a:rPr sz="2000" spc="-90" dirty="0">
                <a:cs typeface="Trebuchet MS"/>
              </a:rPr>
              <a:t> </a:t>
            </a:r>
            <a:r>
              <a:rPr lang="ru-RU" sz="2000" spc="-45" dirty="0" smtClean="0">
                <a:cs typeface="Trebuchet MS"/>
              </a:rPr>
              <a:t>3</a:t>
            </a:r>
            <a:r>
              <a:rPr sz="2000" spc="-45" dirty="0" smtClean="0">
                <a:cs typeface="Trebuchet MS"/>
              </a:rPr>
              <a:t>,</a:t>
            </a:r>
            <a:r>
              <a:rPr lang="ru-RU" sz="2000" spc="-45" dirty="0" smtClean="0">
                <a:cs typeface="Trebuchet MS"/>
              </a:rPr>
              <a:t>5</a:t>
            </a:r>
            <a:r>
              <a:rPr sz="2000" spc="-110" dirty="0" smtClean="0">
                <a:cs typeface="Trebuchet MS"/>
              </a:rPr>
              <a:t> </a:t>
            </a:r>
            <a:r>
              <a:rPr sz="2000" spc="-20" dirty="0">
                <a:cs typeface="Trebuchet MS"/>
              </a:rPr>
              <a:t>млрд.</a:t>
            </a:r>
            <a:r>
              <a:rPr sz="2000" spc="-110" dirty="0">
                <a:cs typeface="Trebuchet MS"/>
              </a:rPr>
              <a:t> </a:t>
            </a:r>
            <a:r>
              <a:rPr sz="2000" spc="-40" dirty="0">
                <a:cs typeface="Trebuchet MS"/>
              </a:rPr>
              <a:t>руб.</a:t>
            </a:r>
            <a:endParaRPr sz="2000" dirty="0"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19604" y="3579862"/>
            <a:ext cx="696853" cy="6480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65091" y="4660391"/>
            <a:ext cx="813815" cy="48310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9590" y="2139702"/>
            <a:ext cx="1296144" cy="4354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0562" y="2787774"/>
            <a:ext cx="814201" cy="59303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Box 10"/>
          <p:cNvSpPr txBox="1"/>
          <p:nvPr/>
        </p:nvSpPr>
        <p:spPr>
          <a:xfrm>
            <a:off x="998002" y="1563638"/>
            <a:ext cx="11400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Акционеры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3" y="188226"/>
            <a:ext cx="8714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Bk" pitchFamily="2" charset="0"/>
              </a:rPr>
              <a:t>ИНФРАСТРУКТУРА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ea typeface="Roboto Bk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40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195486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Перспективные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технологические направления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НОК ЦОК технопарка «Идея»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907704" y="1021849"/>
            <a:ext cx="712879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</a:rPr>
              <a:t>Подготовка </a:t>
            </a:r>
            <a:r>
              <a:rPr lang="ru-RU" dirty="0">
                <a:solidFill>
                  <a:prstClr val="black"/>
                </a:solidFill>
              </a:rPr>
              <a:t>и эксплуатация оборудования для производства </a:t>
            </a:r>
            <a:r>
              <a:rPr lang="ru-RU" dirty="0" err="1">
                <a:solidFill>
                  <a:prstClr val="black"/>
                </a:solidFill>
              </a:rPr>
              <a:t>наноструктурированной</a:t>
            </a:r>
            <a:r>
              <a:rPr lang="ru-RU" dirty="0">
                <a:solidFill>
                  <a:prstClr val="black"/>
                </a:solidFill>
              </a:rPr>
              <a:t> фармацевтической продукции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Контроль и проведение испытаний качества </a:t>
            </a:r>
            <a:r>
              <a:rPr lang="ru-RU" dirty="0" err="1">
                <a:solidFill>
                  <a:prstClr val="black"/>
                </a:solidFill>
              </a:rPr>
              <a:t>наноструктурированной</a:t>
            </a:r>
            <a:r>
              <a:rPr lang="ru-RU" dirty="0">
                <a:solidFill>
                  <a:prstClr val="black"/>
                </a:solidFill>
              </a:rPr>
              <a:t> фармацевтической продукции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Разработка рецептур </a:t>
            </a:r>
            <a:r>
              <a:rPr lang="ru-RU" dirty="0" err="1">
                <a:solidFill>
                  <a:prstClr val="black"/>
                </a:solidFill>
              </a:rPr>
              <a:t>наноструктурированной</a:t>
            </a:r>
            <a:r>
              <a:rPr lang="ru-RU" dirty="0">
                <a:solidFill>
                  <a:prstClr val="black"/>
                </a:solidFill>
              </a:rPr>
              <a:t> фармацевтической продукции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Анализ, разработка, испытания и производство </a:t>
            </a:r>
            <a:r>
              <a:rPr lang="ru-RU" dirty="0" err="1">
                <a:solidFill>
                  <a:prstClr val="black"/>
                </a:solidFill>
              </a:rPr>
              <a:t>наноструктурированных</a:t>
            </a:r>
            <a:r>
              <a:rPr lang="ru-RU" dirty="0">
                <a:solidFill>
                  <a:prstClr val="black"/>
                </a:solidFill>
              </a:rPr>
              <a:t> лаков и красок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Производство шинных материалов с применением </a:t>
            </a:r>
            <a:r>
              <a:rPr lang="ru-RU" dirty="0" err="1">
                <a:solidFill>
                  <a:prstClr val="black"/>
                </a:solidFill>
              </a:rPr>
              <a:t>нанотехнологий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Анализ, разработка, испытания и производство бетонов с </a:t>
            </a:r>
            <a:r>
              <a:rPr lang="ru-RU" dirty="0" err="1" smtClean="0"/>
              <a:t>наноструктурирующими</a:t>
            </a:r>
            <a:r>
              <a:rPr lang="ru-RU" dirty="0" smtClean="0"/>
              <a:t> компонентами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Сварка деталей и упрочнение сварного шва металлических труб с использованием </a:t>
            </a:r>
            <a:r>
              <a:rPr lang="ru-RU" dirty="0" err="1" smtClean="0"/>
              <a:t>наноструктурированных</a:t>
            </a:r>
            <a:r>
              <a:rPr lang="ru-RU" dirty="0" smtClean="0"/>
              <a:t> материалов</a:t>
            </a:r>
          </a:p>
        </p:txBody>
      </p:sp>
      <p:pic>
        <p:nvPicPr>
          <p:cNvPr id="2050" name="Picture 2" descr="https://png.pngtree.com/element_origin_min_pic/16/12/05/954faec96177d28aa1241fd5b57f316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6663"/>
            <a:ext cx="1540541" cy="20572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9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Стратегия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ЦОК технопарка «Идея»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051720" y="838041"/>
            <a:ext cx="68407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smtClean="0">
                <a:solidFill>
                  <a:prstClr val="black"/>
                </a:solidFill>
              </a:rPr>
              <a:t>Реализация </a:t>
            </a:r>
            <a:r>
              <a:rPr lang="ru-RU" dirty="0">
                <a:solidFill>
                  <a:prstClr val="black"/>
                </a:solidFill>
              </a:rPr>
              <a:t>пилотных проектов по проведению ИГА выпускников с использованием адаптированных оценочных </a:t>
            </a:r>
            <a:r>
              <a:rPr lang="ru-RU" dirty="0" smtClean="0">
                <a:solidFill>
                  <a:prstClr val="black"/>
                </a:solidFill>
              </a:rPr>
              <a:t>средств 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>
                <a:solidFill>
                  <a:prstClr val="black"/>
                </a:solidFill>
              </a:rPr>
              <a:t>Развитие кадрового потенциала предприятий наноиндустрии и предприятий смежных высокотехнологичных </a:t>
            </a:r>
            <a:r>
              <a:rPr lang="ru-RU" dirty="0" smtClean="0">
                <a:solidFill>
                  <a:prstClr val="black"/>
                </a:solidFill>
              </a:rPr>
              <a:t>отраслей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>
                <a:solidFill>
                  <a:prstClr val="black"/>
                </a:solidFill>
              </a:rPr>
              <a:t>Разработка проектов наименований ПК и ОС 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>
                <a:solidFill>
                  <a:prstClr val="black"/>
                </a:solidFill>
              </a:rPr>
              <a:t>Привлечение </a:t>
            </a:r>
            <a:r>
              <a:rPr lang="ru-RU" dirty="0" smtClean="0">
                <a:solidFill>
                  <a:prstClr val="black"/>
                </a:solidFill>
              </a:rPr>
              <a:t>экспертов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 smtClean="0">
                <a:solidFill>
                  <a:prstClr val="black"/>
                </a:solidFill>
              </a:rPr>
              <a:t>Повышение </a:t>
            </a:r>
            <a:r>
              <a:rPr lang="ru-RU" dirty="0">
                <a:solidFill>
                  <a:prstClr val="black"/>
                </a:solidFill>
              </a:rPr>
              <a:t>квалификации сотрудников </a:t>
            </a:r>
            <a:r>
              <a:rPr lang="ru-RU" dirty="0" smtClean="0">
                <a:solidFill>
                  <a:prstClr val="black"/>
                </a:solidFill>
              </a:rPr>
              <a:t>ЦОК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>
                <a:solidFill>
                  <a:prstClr val="black"/>
                </a:solidFill>
              </a:rPr>
              <a:t>Расширение сети Экзаменационных </a:t>
            </a:r>
            <a:r>
              <a:rPr lang="ru-RU" dirty="0" smtClean="0">
                <a:solidFill>
                  <a:prstClr val="black"/>
                </a:solidFill>
              </a:rPr>
              <a:t>центров</a:t>
            </a:r>
            <a:endParaRPr lang="ru-RU" dirty="0">
              <a:solidFill>
                <a:prstClr val="black"/>
              </a:solidFill>
            </a:endParaRP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>
                <a:solidFill>
                  <a:prstClr val="black"/>
                </a:solidFill>
              </a:rPr>
              <a:t>Мониторинг рынка </a:t>
            </a:r>
            <a:r>
              <a:rPr lang="ru-RU" dirty="0" smtClean="0">
                <a:solidFill>
                  <a:prstClr val="black"/>
                </a:solidFill>
              </a:rPr>
              <a:t>труда </a:t>
            </a:r>
            <a:endParaRPr lang="ru-RU" dirty="0">
              <a:solidFill>
                <a:prstClr val="black"/>
              </a:solidFill>
            </a:endParaRPr>
          </a:p>
          <a:p>
            <a:pPr marL="285750" lvl="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 smtClean="0">
                <a:solidFill>
                  <a:prstClr val="black"/>
                </a:solidFill>
              </a:rPr>
              <a:t>Проведение </a:t>
            </a:r>
            <a:r>
              <a:rPr lang="ru-RU" dirty="0">
                <a:solidFill>
                  <a:prstClr val="black"/>
                </a:solidFill>
              </a:rPr>
              <a:t>мероприятий по внедрению </a:t>
            </a:r>
            <a:r>
              <a:rPr lang="ru-RU" dirty="0" smtClean="0">
                <a:solidFill>
                  <a:prstClr val="black"/>
                </a:solidFill>
              </a:rPr>
              <a:t>ПС на </a:t>
            </a:r>
            <a:r>
              <a:rPr lang="ru-RU" dirty="0">
                <a:solidFill>
                  <a:prstClr val="black"/>
                </a:solidFill>
              </a:rPr>
              <a:t>предприятиях высокотехнологичных секторов </a:t>
            </a:r>
            <a:r>
              <a:rPr lang="ru-RU" dirty="0" smtClean="0">
                <a:solidFill>
                  <a:prstClr val="black"/>
                </a:solidFill>
              </a:rPr>
              <a:t>экономики </a:t>
            </a:r>
            <a:endParaRPr lang="ru-RU" dirty="0">
              <a:solidFill>
                <a:prstClr val="black"/>
              </a:solidFill>
            </a:endParaRPr>
          </a:p>
          <a:p>
            <a:pPr marL="285750" lvl="0" indent="-285750" algn="just" eaLnBrk="0" fontAlgn="base" hangingPunct="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ru-RU" dirty="0" smtClean="0">
                <a:solidFill>
                  <a:prstClr val="black"/>
                </a:solidFill>
              </a:rPr>
              <a:t>Создание многофункционального ЦОК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4" name="Picture 2" descr="http://www.gearserp.com/Company/media/Assets/Profile/3D%20People/analysis.jpg?width=500&amp;height=500&amp;ext=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882" r="16531"/>
          <a:stretch/>
        </p:blipFill>
        <p:spPr bwMode="auto">
          <a:xfrm>
            <a:off x="251521" y="1563638"/>
            <a:ext cx="1656184" cy="2450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97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pic>
        <p:nvPicPr>
          <p:cNvPr id="1026" name="Picture 2" descr="https://theergonomicexpert.com/wp-content/uploads/2018/07/productiv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763" y="2061826"/>
            <a:ext cx="4599539" cy="2742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3" y="237877"/>
            <a:ext cx="8208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ЦОК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ЗАО «ИПТ «Идея»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843558"/>
            <a:ext cx="2739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solidFill>
                  <a:srgbClr val="002060"/>
                </a:solidFill>
              </a:rPr>
              <a:t>Высокотехнологичные 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2000" dirty="0" smtClean="0">
                <a:solidFill>
                  <a:srgbClr val="002060"/>
                </a:solidFill>
              </a:rPr>
              <a:t>предприятия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419622"/>
            <a:ext cx="3600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Многофункциональный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ЦОК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2465093"/>
            <a:ext cx="3145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Среднее профессиональное и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Высшее образование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19872" y="2067694"/>
            <a:ext cx="1872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Квалификация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3147814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Переподготовка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1482338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Карьера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67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" y="0"/>
            <a:ext cx="9142208" cy="51640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6412" y="206328"/>
            <a:ext cx="8712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latin typeface="Roboto Bk" pitchFamily="2" charset="0"/>
                <a:ea typeface="Roboto Bk" pitchFamily="2" charset="0"/>
              </a:rPr>
              <a:t>ИНТЕГРАЦИЯ НЕАЗАВИСИМОЙ ОЦЕНКИ </a:t>
            </a:r>
            <a:endParaRPr lang="ru-RU" sz="2400" dirty="0" smtClean="0">
              <a:solidFill>
                <a:prstClr val="white">
                  <a:lumMod val="50000"/>
                </a:prstClr>
              </a:solidFill>
              <a:latin typeface="Roboto Bk" pitchFamily="2" charset="0"/>
              <a:ea typeface="Roboto Bk" pitchFamily="2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Roboto Bk" pitchFamily="2" charset="0"/>
                <a:ea typeface="Roboto Bk" pitchFamily="2" charset="0"/>
              </a:rPr>
              <a:t>В ОБРАЗОВАТЕЛЬНЫЕ ПРОГРАММЫ</a:t>
            </a:r>
            <a:endParaRPr lang="ru-RU" sz="2400" dirty="0">
              <a:solidFill>
                <a:srgbClr val="C00000"/>
              </a:solidFill>
              <a:latin typeface="Roboto Bk" pitchFamily="2" charset="0"/>
              <a:ea typeface="Roboto Bk" pitchFamily="2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62" y="4661089"/>
            <a:ext cx="814677" cy="482411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72" y="1347614"/>
            <a:ext cx="5509507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spcBef>
                <a:spcPts val="600"/>
              </a:spcBef>
              <a:defRPr sz="1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1800" b="0" dirty="0">
                <a:solidFill>
                  <a:prstClr val="black"/>
                </a:solidFill>
                <a:latin typeface="+mn-lt"/>
                <a:cs typeface="+mn-cs"/>
              </a:rPr>
              <a:t>Одним из инновационных подходов в развитии образовательных программ и улучшении качества трудовых ресурсов стало применение положений профессиональных стандартов в процесс обучения специалистов</a:t>
            </a:r>
            <a:r>
              <a:rPr lang="ru-RU" sz="1800" b="0" dirty="0" smtClean="0">
                <a:solidFill>
                  <a:prstClr val="black"/>
                </a:solidFill>
                <a:latin typeface="+mn-lt"/>
                <a:cs typeface="+mn-cs"/>
              </a:rPr>
              <a:t>.</a:t>
            </a:r>
            <a:endParaRPr lang="en-US" sz="1800" b="0" dirty="0">
              <a:solidFill>
                <a:prstClr val="black"/>
              </a:solidFill>
              <a:latin typeface="+mn-lt"/>
              <a:cs typeface="+mn-cs"/>
            </a:endParaRPr>
          </a:p>
          <a:p>
            <a:r>
              <a:rPr lang="ru-RU" sz="1800" b="0" dirty="0">
                <a:solidFill>
                  <a:prstClr val="black"/>
                </a:solidFill>
                <a:latin typeface="+mn-lt"/>
                <a:cs typeface="+mn-cs"/>
              </a:rPr>
              <a:t>Технопарк </a:t>
            </a:r>
            <a:r>
              <a:rPr lang="ru-RU" sz="1800" b="0" dirty="0" smtClean="0">
                <a:solidFill>
                  <a:prstClr val="black"/>
                </a:solidFill>
                <a:latin typeface="+mn-lt"/>
                <a:cs typeface="+mn-cs"/>
              </a:rPr>
              <a:t>ФГБОУ </a:t>
            </a:r>
            <a:r>
              <a:rPr lang="ru-RU" sz="1800" b="0" dirty="0">
                <a:solidFill>
                  <a:prstClr val="black"/>
                </a:solidFill>
                <a:latin typeface="+mn-lt"/>
                <a:cs typeface="+mn-cs"/>
              </a:rPr>
              <a:t>ВО «КНИТУ» совместно с </a:t>
            </a:r>
            <a:r>
              <a:rPr lang="ru-RU" sz="1800" b="0" dirty="0" err="1" smtClean="0">
                <a:solidFill>
                  <a:prstClr val="black"/>
                </a:solidFill>
                <a:latin typeface="+mn-lt"/>
                <a:cs typeface="+mn-cs"/>
              </a:rPr>
              <a:t>ЗАО«ИПТ«Идея</a:t>
            </a:r>
            <a:r>
              <a:rPr lang="ru-RU" sz="1800" b="0" dirty="0">
                <a:solidFill>
                  <a:prstClr val="black"/>
                </a:solidFill>
                <a:latin typeface="+mn-lt"/>
                <a:cs typeface="+mn-cs"/>
              </a:rPr>
              <a:t>» интегрировали процедуру профессионального экзамена в программу повышения квалификации «Производство полипропилена по технологии </a:t>
            </a:r>
            <a:r>
              <a:rPr lang="en-US" sz="1800" b="0" dirty="0" err="1">
                <a:solidFill>
                  <a:prstClr val="black"/>
                </a:solidFill>
                <a:latin typeface="+mn-lt"/>
                <a:cs typeface="+mn-cs"/>
              </a:rPr>
              <a:t>Spheripol</a:t>
            </a:r>
            <a:r>
              <a:rPr lang="ru-RU" sz="1800" b="0" dirty="0">
                <a:solidFill>
                  <a:prstClr val="black"/>
                </a:solidFill>
                <a:latin typeface="+mn-lt"/>
                <a:cs typeface="+mn-cs"/>
              </a:rPr>
              <a:t>». </a:t>
            </a:r>
          </a:p>
        </p:txBody>
      </p:sp>
      <p:pic>
        <p:nvPicPr>
          <p:cNvPr id="2050" name="Picture 2" descr="ÐÐ°ÑÑÐ¸Ð½ÐºÐ¸ Ð¿Ð¾ Ð·Ð°Ð¿ÑÐ¾ÑÑ ÑÐµÐ»Ð¾Ð²ÐµÑÐµÐº Ð´Ð»Ñ Ð¿ÑÐµÐ·ÐµÐ½ÑÐ°ÑÐ¸Ð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22" y="1419622"/>
            <a:ext cx="2952017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lh3.googleusercontent.com/TM3RA3rJ0OYyMNUJcU6Ze6msvkdEJqaKfnp3x-Xej59hGZvds3XYwr0TDtCWi6RNO5u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2047"/>
            <a:ext cx="841530" cy="841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0053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" y="0"/>
            <a:ext cx="9142208" cy="5164038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</a:rPr>
              <a:t>РЕАЛИЗАЦИЯ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</a:rPr>
              <a:t>ПРОГРАММЫ </a:t>
            </a:r>
            <a:r>
              <a:rPr lang="ru-RU" sz="2400" dirty="0">
                <a:solidFill>
                  <a:srgbClr val="C00000"/>
                </a:solidFill>
                <a:latin typeface="Roboto Bk" pitchFamily="2" charset="0"/>
                <a:ea typeface="Roboto Bk" pitchFamily="2" charset="0"/>
              </a:rPr>
              <a:t>«</a:t>
            </a:r>
            <a:r>
              <a:rPr lang="ru-RU" sz="2400" dirty="0" smtClean="0">
                <a:solidFill>
                  <a:srgbClr val="C00000"/>
                </a:solidFill>
                <a:latin typeface="Roboto Bk" pitchFamily="2" charset="0"/>
                <a:ea typeface="Roboto Bk" pitchFamily="2" charset="0"/>
              </a:rPr>
              <a:t>Вход в профессию»</a:t>
            </a:r>
            <a:endParaRPr lang="ru-RU" sz="2400" dirty="0">
              <a:solidFill>
                <a:srgbClr val="C00000"/>
              </a:solidFill>
              <a:latin typeface="Roboto Bk" pitchFamily="2" charset="0"/>
              <a:ea typeface="Roboto Bk" pitchFamily="2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121272" y="1057835"/>
            <a:ext cx="38351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</a:rPr>
              <a:t>Внедрение элементов профессиональных экзаменов в Государственную Итоговую Аттестацию</a:t>
            </a:r>
          </a:p>
          <a:p>
            <a:pPr lvl="0" algn="just"/>
            <a:endParaRPr lang="ru-RU" sz="2000" dirty="0" smtClean="0">
              <a:solidFill>
                <a:prstClr val="black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</a:rPr>
              <a:t>Выдача сертификата «Вход в профессию» выпускникам СПО и ВУЗов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prstClr val="black"/>
              </a:solidFill>
            </a:endParaRPr>
          </a:p>
        </p:txBody>
      </p:sp>
      <p:pic>
        <p:nvPicPr>
          <p:cNvPr id="5122" name="Picture 2" descr="http://www.santehnika-lux.com/upload/iblock/d74/d742e856e2372f31a74e3a4cf182e26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267" r="10751"/>
          <a:stretch/>
        </p:blipFill>
        <p:spPr bwMode="auto">
          <a:xfrm>
            <a:off x="683568" y="1566293"/>
            <a:ext cx="2978444" cy="2025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025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Направления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диверсификации деятельности ЦОК</a:t>
            </a:r>
            <a:endParaRPr lang="ru-RU" sz="800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101211" y="904532"/>
            <a:ext cx="686327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Реализация дополнительных образовательных модулей по НОК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Консультации соискателей к прохождению профессионального экзамена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Сопровождение внедрения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ПС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предприятии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Разработка и актуализация  ОС, в том числе для смежных СПК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Консалтинг смежных СПК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Участие в международных исследовательских проектах по тематике НОК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Предоставление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Экзаменационных площадок Центрам оценки квалификаций смежных отраслей в рамках соглашений о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сотрудничестве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</a:pPr>
            <a:r>
              <a:rPr lang="ru-RU" dirty="0">
                <a:ea typeface="Calibri" pitchFamily="34" charset="0"/>
                <a:cs typeface="Times New Roman" pitchFamily="18" charset="0"/>
              </a:rPr>
              <a:t>Внедрение положений ПС в образовательные программы</a:t>
            </a:r>
          </a:p>
          <a:p>
            <a:pPr marL="285750" indent="-285750" algn="just" eaLnBrk="0" fontAlgn="base" hangingPunct="0">
              <a:buFont typeface="Wingdings" panose="05000000000000000000" pitchFamily="2" charset="2"/>
              <a:buChar char="Ø"/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НОК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в системе переподготовки, повышения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квалификации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s://agro-trade.org/wp-content/uploads/2018/07/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1" y="1779662"/>
            <a:ext cx="1849380" cy="1849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97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012"/>
            <a:ext cx="9180512" cy="516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8722" y="2256055"/>
            <a:ext cx="316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СПАСИБО ЗА </a:t>
            </a:r>
            <a:r>
              <a:rPr lang="ru-RU" b="1" dirty="0" smtClean="0">
                <a:solidFill>
                  <a:srgbClr val="C00000"/>
                </a:solidFill>
                <a:latin typeface="Roboto Bk" pitchFamily="2" charset="0"/>
                <a:ea typeface="Roboto Bk" pitchFamily="2" charset="0"/>
                <a:cs typeface="Arial" charset="0"/>
              </a:rPr>
              <a:t>ВНИМАНИЕ</a:t>
            </a:r>
            <a:endParaRPr lang="ru-RU" dirty="0">
              <a:solidFill>
                <a:srgbClr val="C00000"/>
              </a:solidFill>
              <a:latin typeface="Roboto Bk" pitchFamily="2" charset="0"/>
              <a:ea typeface="Roboto Bk" pitchFamily="2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33194"/>
            <a:ext cx="936104" cy="1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633870"/>
            <a:ext cx="936104" cy="1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62" y="4661089"/>
            <a:ext cx="814677" cy="482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3675677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Arial" charset="0"/>
              </a:rPr>
              <a:t>Оксана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Arial" charset="0"/>
              </a:rPr>
              <a:t>Лампси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Arial" charset="0"/>
              </a:rPr>
              <a:t>,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Arial" charset="0"/>
              </a:rPr>
              <a:t>руководитель ЦОК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WEB-SITE:       </a:t>
            </a:r>
            <a:r>
              <a:rPr lang="en-US" dirty="0" smtClean="0">
                <a:solidFill>
                  <a:srgbClr val="C00000"/>
                </a:solidFill>
                <a:latin typeface="Roboto Lt" pitchFamily="2" charset="0"/>
                <a:ea typeface="Roboto Lt" pitchFamily="2" charset="0"/>
                <a:cs typeface="Arial" charset="0"/>
              </a:rPr>
              <a:t>WWW.TPIDEA.RU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E-MAIL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: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           </a:t>
            </a:r>
            <a:r>
              <a:rPr lang="en-US" dirty="0" smtClean="0">
                <a:solidFill>
                  <a:srgbClr val="C00000"/>
                </a:solidFill>
                <a:latin typeface="Roboto Lt" pitchFamily="2" charset="0"/>
                <a:ea typeface="Roboto Lt" pitchFamily="2" charset="0"/>
                <a:cs typeface="Arial" charset="0"/>
              </a:rPr>
              <a:t>INFO@TPIDEA.RU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ТЕЛ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/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ФАКС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: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Roboto Bk" pitchFamily="2" charset="0"/>
                <a:ea typeface="Roboto Bk" pitchFamily="2" charset="0"/>
                <a:cs typeface="Arial" charset="0"/>
              </a:rPr>
              <a:t>    </a:t>
            </a:r>
            <a:r>
              <a:rPr lang="ru-RU" dirty="0" smtClean="0">
                <a:solidFill>
                  <a:srgbClr val="C00000"/>
                </a:solidFill>
                <a:latin typeface="Roboto Lt" pitchFamily="2" charset="0"/>
                <a:ea typeface="Roboto Lt" pitchFamily="2" charset="0"/>
                <a:cs typeface="Arial" charset="0"/>
              </a:rPr>
              <a:t>+7 (927) 249 11 00</a:t>
            </a:r>
            <a:endParaRPr lang="ru-RU" dirty="0">
              <a:solidFill>
                <a:srgbClr val="C00000"/>
              </a:solidFill>
              <a:latin typeface="Roboto Lt" pitchFamily="2" charset="0"/>
              <a:ea typeface="Roboto Lt" pitchFamily="2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41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386" y="169297"/>
            <a:ext cx="8714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Территориальное</a:t>
            </a:r>
            <a:r>
              <a:rPr lang="ru-RU" sz="2400" dirty="0" smtClean="0">
                <a:ea typeface="Roboto Bk" pitchFamily="2" charset="0"/>
              </a:rPr>
              <a:t> </a:t>
            </a:r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распределение отраслей экономики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республики Татарстан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283" y="1653869"/>
            <a:ext cx="34539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 smtClean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000" dirty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ru-RU" sz="1000" dirty="0">
              <a:solidFill>
                <a:prstClr val="white"/>
              </a:solidFill>
              <a:latin typeface="Roboto Bk" pitchFamily="2" charset="0"/>
              <a:ea typeface="Roboto Bk" pitchFamily="2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67544" y="771550"/>
            <a:ext cx="7632847" cy="4371949"/>
            <a:chOff x="3591393" y="1596521"/>
            <a:chExt cx="3753025" cy="252027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ED2323">
                  <a:tint val="45000"/>
                  <a:satMod val="400000"/>
                </a:srgb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1393" y="1596521"/>
              <a:ext cx="3753025" cy="25202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643634" y="2159702"/>
              <a:ext cx="143268" cy="216024"/>
            </a:xfrm>
            <a:custGeom>
              <a:avLst/>
              <a:gdLst>
                <a:gd name="T0" fmla="*/ 189 w 189"/>
                <a:gd name="T1" fmla="*/ 95 h 283"/>
                <a:gd name="T2" fmla="*/ 95 w 189"/>
                <a:gd name="T3" fmla="*/ 0 h 283"/>
                <a:gd name="T4" fmla="*/ 0 w 189"/>
                <a:gd name="T5" fmla="*/ 94 h 283"/>
                <a:gd name="T6" fmla="*/ 13 w 189"/>
                <a:gd name="T7" fmla="*/ 142 h 283"/>
                <a:gd name="T8" fmla="*/ 13 w 189"/>
                <a:gd name="T9" fmla="*/ 142 h 283"/>
                <a:gd name="T10" fmla="*/ 94 w 189"/>
                <a:gd name="T11" fmla="*/ 283 h 283"/>
                <a:gd name="T12" fmla="*/ 176 w 189"/>
                <a:gd name="T13" fmla="*/ 142 h 283"/>
                <a:gd name="T14" fmla="*/ 176 w 189"/>
                <a:gd name="T15" fmla="*/ 142 h 283"/>
                <a:gd name="T16" fmla="*/ 189 w 189"/>
                <a:gd name="T17" fmla="*/ 95 h 283"/>
                <a:gd name="T18" fmla="*/ 94 w 189"/>
                <a:gd name="T19" fmla="*/ 173 h 283"/>
                <a:gd name="T20" fmla="*/ 16 w 189"/>
                <a:gd name="T21" fmla="*/ 94 h 283"/>
                <a:gd name="T22" fmla="*/ 95 w 189"/>
                <a:gd name="T23" fmla="*/ 16 h 283"/>
                <a:gd name="T24" fmla="*/ 173 w 189"/>
                <a:gd name="T25" fmla="*/ 95 h 283"/>
                <a:gd name="T26" fmla="*/ 94 w 189"/>
                <a:gd name="T27" fmla="*/ 17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283">
                  <a:moveTo>
                    <a:pt x="189" y="95"/>
                  </a:moveTo>
                  <a:cubicBezTo>
                    <a:pt x="189" y="43"/>
                    <a:pt x="147" y="0"/>
                    <a:pt x="95" y="0"/>
                  </a:cubicBezTo>
                  <a:cubicBezTo>
                    <a:pt x="43" y="0"/>
                    <a:pt x="0" y="42"/>
                    <a:pt x="0" y="94"/>
                  </a:cubicBezTo>
                  <a:cubicBezTo>
                    <a:pt x="0" y="112"/>
                    <a:pt x="5" y="128"/>
                    <a:pt x="13" y="142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84" y="128"/>
                    <a:pt x="189" y="112"/>
                    <a:pt x="189" y="95"/>
                  </a:cubicBezTo>
                  <a:close/>
                  <a:moveTo>
                    <a:pt x="94" y="173"/>
                  </a:moveTo>
                  <a:cubicBezTo>
                    <a:pt x="51" y="173"/>
                    <a:pt x="16" y="138"/>
                    <a:pt x="16" y="94"/>
                  </a:cubicBezTo>
                  <a:cubicBezTo>
                    <a:pt x="16" y="51"/>
                    <a:pt x="51" y="16"/>
                    <a:pt x="95" y="16"/>
                  </a:cubicBezTo>
                  <a:cubicBezTo>
                    <a:pt x="138" y="16"/>
                    <a:pt x="173" y="52"/>
                    <a:pt x="173" y="95"/>
                  </a:cubicBezTo>
                  <a:cubicBezTo>
                    <a:pt x="173" y="138"/>
                    <a:pt x="138" y="173"/>
                    <a:pt x="94" y="1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76066" y="2157299"/>
              <a:ext cx="1633749" cy="21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u="sng" dirty="0" smtClean="0">
                  <a:latin typeface="Roboto Bk" pitchFamily="2" charset="0"/>
                  <a:ea typeface="Roboto Bk" pitchFamily="2" charset="0"/>
                  <a:cs typeface="Arial" pitchFamily="34" charset="0"/>
                </a:rPr>
                <a:t>Казань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62" y="4661089"/>
            <a:ext cx="814676" cy="48241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4860032" y="3147814"/>
            <a:ext cx="2656436" cy="7920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u="sng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Альметьевск</a:t>
            </a:r>
            <a:endParaRPr lang="ru-RU" sz="1400" u="sng" dirty="0">
              <a:solidFill>
                <a:schemeClr val="tx1"/>
              </a:solidFill>
              <a:latin typeface="Roboto Bk" pitchFamily="2" charset="0"/>
              <a:ea typeface="Roboto Bk" pitchFamily="2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77680" y="2002102"/>
            <a:ext cx="2016224" cy="43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400" u="sng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Елабуга</a:t>
            </a:r>
            <a:r>
              <a:rPr lang="ru-RU" sz="1600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2439475"/>
            <a:ext cx="2376263" cy="708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u="sng" dirty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Набережные </a:t>
            </a:r>
            <a:r>
              <a:rPr lang="ru-RU" sz="1400" u="sng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челны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91062" y="2736878"/>
            <a:ext cx="1776551" cy="230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u="sng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Нижнекамс</a:t>
            </a:r>
            <a:r>
              <a:rPr lang="ru-RU" sz="1400" dirty="0" smtClean="0">
                <a:solidFill>
                  <a:schemeClr val="tx1"/>
                </a:solidFill>
                <a:latin typeface="Roboto Bk" pitchFamily="2" charset="0"/>
                <a:ea typeface="Roboto Bk" pitchFamily="2" charset="0"/>
                <a:cs typeface="Arial" pitchFamily="34" charset="0"/>
              </a:rPr>
              <a:t>к</a:t>
            </a: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9513" y="904317"/>
            <a:ext cx="2088231" cy="2053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prstClr val="white">
                  <a:lumMod val="50000"/>
                </a:prstClr>
              </a:solidFill>
              <a:latin typeface="Roboto Bk" pitchFamily="2" charset="0"/>
              <a:ea typeface="Roboto Bk" pitchFamily="2" charset="0"/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pPr algn="r"/>
            <a:r>
              <a:rPr lang="ru-RU" sz="1200" dirty="0" smtClean="0">
                <a:solidFill>
                  <a:srgbClr val="002060"/>
                </a:solidFill>
              </a:rPr>
              <a:t>машиностроение,</a:t>
            </a:r>
          </a:p>
          <a:p>
            <a:pPr algn="r"/>
            <a:r>
              <a:rPr lang="ru-RU" sz="1200" dirty="0" smtClean="0">
                <a:solidFill>
                  <a:srgbClr val="002060"/>
                </a:solidFill>
              </a:rPr>
              <a:t>химическая и нефтехимическая промышленность,,</a:t>
            </a:r>
          </a:p>
          <a:p>
            <a:pPr algn="r"/>
            <a:r>
              <a:rPr lang="ru-RU" sz="1200" dirty="0">
                <a:solidFill>
                  <a:srgbClr val="002060"/>
                </a:solidFill>
              </a:rPr>
              <a:t>н</a:t>
            </a:r>
            <a:r>
              <a:rPr lang="ru-RU" sz="1200" dirty="0" smtClean="0">
                <a:solidFill>
                  <a:srgbClr val="002060"/>
                </a:solidFill>
              </a:rPr>
              <a:t>аноиндустрия,</a:t>
            </a:r>
          </a:p>
          <a:p>
            <a:pPr algn="r"/>
            <a:r>
              <a:rPr lang="ru-RU" sz="1200" dirty="0">
                <a:solidFill>
                  <a:srgbClr val="002060"/>
                </a:solidFill>
              </a:rPr>
              <a:t>м</a:t>
            </a:r>
            <a:r>
              <a:rPr lang="ru-RU" sz="1200" dirty="0" smtClean="0">
                <a:solidFill>
                  <a:srgbClr val="002060"/>
                </a:solidFill>
              </a:rPr>
              <a:t>едицина и фармацевтика, биотехнологии, робототехника, лазерные и информационные технологии, строительная индустрия</a:t>
            </a:r>
          </a:p>
          <a:p>
            <a:pPr algn="r"/>
            <a:endParaRPr lang="ru-RU" sz="1200" b="1" dirty="0">
              <a:solidFill>
                <a:schemeClr val="tx1"/>
              </a:solidFill>
            </a:endParaRPr>
          </a:p>
          <a:p>
            <a:pPr algn="r"/>
            <a:r>
              <a:rPr lang="ru-RU" sz="1200" b="1" dirty="0" smtClean="0">
                <a:solidFill>
                  <a:srgbClr val="ED2323"/>
                </a:solidFill>
              </a:rPr>
              <a:t>Экономическая зона «Иннополис</a:t>
            </a:r>
            <a:r>
              <a:rPr lang="ru-RU" sz="1200" dirty="0" smtClean="0">
                <a:solidFill>
                  <a:srgbClr val="ED2323"/>
                </a:solidFill>
              </a:rPr>
              <a:t>»</a:t>
            </a:r>
            <a:endParaRPr lang="ru-RU" sz="1200" dirty="0">
              <a:solidFill>
                <a:srgbClr val="ED2323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5867613" y="757621"/>
            <a:ext cx="720612" cy="152609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516216" y="757621"/>
            <a:ext cx="2377427" cy="293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машиностроение</a:t>
            </a:r>
            <a:endParaRPr lang="ru-RU" sz="1200" dirty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rgbClr val="ED2323"/>
                </a:solidFill>
              </a:rPr>
              <a:t>Экономическая зона «</a:t>
            </a:r>
            <a:r>
              <a:rPr lang="ru-RU" sz="1400" b="1" dirty="0" err="1">
                <a:solidFill>
                  <a:srgbClr val="ED2323"/>
                </a:solidFill>
              </a:rPr>
              <a:t>Алабуга</a:t>
            </a:r>
            <a:r>
              <a:rPr lang="ru-RU" sz="1400" b="1" dirty="0">
                <a:solidFill>
                  <a:srgbClr val="ED2323"/>
                </a:solidFill>
              </a:rPr>
              <a:t>»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091062" y="603724"/>
            <a:ext cx="1872738" cy="793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н</a:t>
            </a:r>
            <a:r>
              <a:rPr lang="ru-RU" sz="1200" dirty="0" smtClean="0">
                <a:solidFill>
                  <a:srgbClr val="002060"/>
                </a:solidFill>
              </a:rPr>
              <a:t>ефтехимическая промышленность</a:t>
            </a:r>
            <a:endParaRPr lang="ru-RU" sz="12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4410272" y="1019223"/>
            <a:ext cx="161728" cy="171765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Прямая соединительная линия 1028"/>
          <p:cNvCxnSpPr/>
          <p:nvPr/>
        </p:nvCxnSpPr>
        <p:spPr>
          <a:xfrm>
            <a:off x="2123728" y="1275606"/>
            <a:ext cx="775224" cy="72649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единительная линия 1033"/>
          <p:cNvCxnSpPr/>
          <p:nvPr/>
        </p:nvCxnSpPr>
        <p:spPr>
          <a:xfrm flipH="1">
            <a:off x="2123728" y="2002102"/>
            <a:ext cx="775224" cy="143374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Прямая соединительная линия 1046"/>
          <p:cNvCxnSpPr/>
          <p:nvPr/>
        </p:nvCxnSpPr>
        <p:spPr>
          <a:xfrm flipH="1">
            <a:off x="5867613" y="1131590"/>
            <a:ext cx="720611" cy="115212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0" name="Прямоугольник 1049"/>
          <p:cNvSpPr/>
          <p:nvPr/>
        </p:nvSpPr>
        <p:spPr>
          <a:xfrm>
            <a:off x="7516468" y="2439475"/>
            <a:ext cx="1520028" cy="1284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</a:rPr>
              <a:t>м</a:t>
            </a:r>
            <a:r>
              <a:rPr lang="ru-RU" sz="1200" dirty="0" smtClean="0">
                <a:solidFill>
                  <a:srgbClr val="002060"/>
                </a:solidFill>
              </a:rPr>
              <a:t>ашиностроение, электроэнергетика</a:t>
            </a:r>
            <a:endParaRPr lang="ru-RU" sz="1200" dirty="0">
              <a:solidFill>
                <a:srgbClr val="002060"/>
              </a:solidFill>
            </a:endParaRPr>
          </a:p>
        </p:txBody>
      </p:sp>
      <p:cxnSp>
        <p:nvCxnSpPr>
          <p:cNvPr id="1052" name="Прямая соединительная линия 1051"/>
          <p:cNvCxnSpPr/>
          <p:nvPr/>
        </p:nvCxnSpPr>
        <p:spPr>
          <a:xfrm>
            <a:off x="5963800" y="2736878"/>
            <a:ext cx="1552667" cy="28785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4" name="Прямоугольник 1073"/>
          <p:cNvSpPr/>
          <p:nvPr/>
        </p:nvSpPr>
        <p:spPr>
          <a:xfrm>
            <a:off x="6696235" y="3723879"/>
            <a:ext cx="1923094" cy="7920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н</a:t>
            </a:r>
            <a:r>
              <a:rPr lang="ru-RU" sz="1200" dirty="0" smtClean="0">
                <a:solidFill>
                  <a:srgbClr val="002060"/>
                </a:solidFill>
              </a:rPr>
              <a:t>ефтехимическая промышленность</a:t>
            </a:r>
            <a:endParaRPr lang="ru-RU" sz="1200" dirty="0">
              <a:solidFill>
                <a:srgbClr val="002060"/>
              </a:solidFill>
            </a:endParaRPr>
          </a:p>
        </p:txBody>
      </p:sp>
      <p:cxnSp>
        <p:nvCxnSpPr>
          <p:cNvPr id="1076" name="Прямая соединительная линия 1075"/>
          <p:cNvCxnSpPr/>
          <p:nvPr/>
        </p:nvCxnSpPr>
        <p:spPr>
          <a:xfrm>
            <a:off x="5796136" y="3634261"/>
            <a:ext cx="1245840" cy="57606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2583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3" y="237877"/>
            <a:ext cx="8678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Структура производства валового регионального продукта </a:t>
            </a:r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республики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Татарстан по видам экономической деятельности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43657" t="13229" r="14671" b="15333"/>
          <a:stretch>
            <a:fillRect/>
          </a:stretch>
        </p:blipFill>
        <p:spPr bwMode="auto">
          <a:xfrm>
            <a:off x="611560" y="1275606"/>
            <a:ext cx="3571900" cy="338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44724" y="1571618"/>
            <a:ext cx="3371692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smtClean="0"/>
              <a:t>Добыча полезных ископаемых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Обрабатывающие производства</a:t>
            </a:r>
          </a:p>
          <a:p>
            <a:r>
              <a:rPr lang="ru-RU" dirty="0" smtClean="0"/>
              <a:t>Производства и распределение </a:t>
            </a:r>
          </a:p>
          <a:p>
            <a:r>
              <a:rPr lang="ru-RU" dirty="0" smtClean="0"/>
              <a:t>электроэнергии, газа и воды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Сельское хозяйство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Строительство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Оптовая и розничная торговля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Транспортная связь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86964" y="1714494"/>
            <a:ext cx="144000" cy="14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86964" y="2000246"/>
            <a:ext cx="144000" cy="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86964" y="2499188"/>
            <a:ext cx="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86964" y="3000378"/>
            <a:ext cx="144000" cy="14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86964" y="3357568"/>
            <a:ext cx="144000" cy="14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586964" y="3714758"/>
            <a:ext cx="144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586964" y="4071948"/>
            <a:ext cx="144000" cy="14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597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3" y="1002090"/>
            <a:ext cx="878497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342461611"/>
              </p:ext>
            </p:extLst>
          </p:nvPr>
        </p:nvGraphicFramePr>
        <p:xfrm>
          <a:off x="323528" y="1002160"/>
          <a:ext cx="8352928" cy="3900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6754" y="270859"/>
            <a:ext cx="8280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Средний показатель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занятости населения по России </a:t>
            </a:r>
            <a:endParaRPr lang="ru-RU" sz="2400" dirty="0" smtClean="0">
              <a:solidFill>
                <a:srgbClr val="C00000"/>
              </a:solidFill>
              <a:ea typeface="Roboto Bk" pitchFamily="2" charset="0"/>
            </a:endParaRPr>
          </a:p>
          <a:p>
            <a:r>
              <a:rPr lang="ru-RU" sz="2400" dirty="0" smtClean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(</a:t>
            </a:r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доля работников, %)</a:t>
            </a:r>
          </a:p>
        </p:txBody>
      </p:sp>
    </p:spTree>
    <p:extLst>
      <p:ext uri="{BB962C8B-B14F-4D97-AF65-F5344CB8AC3E}">
        <p14:creationId xmlns="" xmlns:p14="http://schemas.microsoft.com/office/powerpoint/2010/main" val="39919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3" y="1002090"/>
            <a:ext cx="878497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3" y="237877"/>
            <a:ext cx="8607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Потребность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в кадрах </a:t>
            </a:r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республики Татарстан</a:t>
            </a:r>
            <a:endParaRPr lang="ru-RU" sz="2400" dirty="0">
              <a:solidFill>
                <a:srgbClr val="C00000"/>
              </a:solidFill>
              <a:ea typeface="Roboto Bk" pitchFamily="2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="" xmlns:p14="http://schemas.microsoft.com/office/powerpoint/2010/main" val="906031644"/>
              </p:ext>
            </p:extLst>
          </p:nvPr>
        </p:nvGraphicFramePr>
        <p:xfrm>
          <a:off x="285720" y="857238"/>
          <a:ext cx="8572560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9788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Национальная система квалификаций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в республике Татарстан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32430" y="1013040"/>
            <a:ext cx="364719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b="1" dirty="0" smtClean="0"/>
              <a:t>СПК: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жилищно-коммунальном </a:t>
            </a:r>
            <a:r>
              <a:rPr lang="ru-RU" dirty="0" smtClean="0"/>
              <a:t>хозяйстве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наноиндустрии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строительстве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области </a:t>
            </a:r>
            <a:r>
              <a:rPr lang="ru-RU" dirty="0" smtClean="0"/>
              <a:t>сварки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лифтовой </a:t>
            </a:r>
            <a:r>
              <a:rPr lang="ru-RU" dirty="0" smtClean="0"/>
              <a:t>отрасли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сфере подъемных сооружений и вертикального </a:t>
            </a:r>
            <a:r>
              <a:rPr lang="ru-RU" dirty="0" smtClean="0"/>
              <a:t>транспорта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нефтегазовом </a:t>
            </a:r>
            <a:r>
              <a:rPr lang="ru-RU" dirty="0" smtClean="0"/>
              <a:t>комплексе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автомобилестроении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финансового рынка </a:t>
            </a:r>
            <a:endParaRPr lang="ru-RU" dirty="0"/>
          </a:p>
        </p:txBody>
      </p:sp>
      <p:pic>
        <p:nvPicPr>
          <p:cNvPr id="9" name="Picture 4" descr="https://pp.userapi.com/c630317/v630317574/9eb9/RnVWHlBkeeU.jpg?ava=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836" t="11339" r="18938" b="16208"/>
          <a:stretch/>
        </p:blipFill>
        <p:spPr bwMode="auto">
          <a:xfrm>
            <a:off x="2060993" y="3286201"/>
            <a:ext cx="782815" cy="9417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22069" y="2573491"/>
            <a:ext cx="28153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Кадровый комитет Ассоциации «</a:t>
            </a:r>
            <a:r>
              <a:rPr lang="ru-RU" b="1" dirty="0" err="1"/>
              <a:t>Иннокам</a:t>
            </a:r>
            <a:r>
              <a:rPr lang="ru-RU" b="1" dirty="0"/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9582"/>
            <a:ext cx="3924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Региональный методический центр по развитию НСК в </a:t>
            </a:r>
            <a:r>
              <a:rPr lang="ru-RU" b="1" dirty="0" smtClean="0"/>
              <a:t>РТ</a:t>
            </a:r>
            <a:endParaRPr lang="ru-RU" b="1" dirty="0"/>
          </a:p>
        </p:txBody>
      </p:sp>
      <p:pic>
        <p:nvPicPr>
          <p:cNvPr id="1026" name="Picture 2" descr="https://pp.userapi.com/c639725/v639725414/2b1b/Cj9MrF1_bZ8.jpg?ava=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245" y="1734709"/>
            <a:ext cx="765033" cy="7650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3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156577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Конкурс по внедрению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профессиональных стандартов в деятельность организации, 2018 г. 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pic>
        <p:nvPicPr>
          <p:cNvPr id="3074" name="Picture 2" descr="https://image.newsru.com/v2/01/2016/11/7/7a281a2c24295424e3671a5c4d7b77e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31" y="3855121"/>
            <a:ext cx="1074624" cy="8800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067945" y="1037535"/>
            <a:ext cx="48245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Победители</a:t>
            </a:r>
            <a:r>
              <a:rPr lang="ru-RU" dirty="0" smtClean="0"/>
              <a:t> </a:t>
            </a:r>
            <a:r>
              <a:rPr lang="ru-RU" dirty="0"/>
              <a:t>в номинации </a:t>
            </a:r>
            <a:r>
              <a:rPr lang="ru-RU" i="1" dirty="0"/>
              <a:t>«Лучшая производственная компания по внедрению профессиональных стандартов»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dirty="0" smtClean="0">
                <a:solidFill>
                  <a:srgbClr val="ED2323"/>
                </a:solidFill>
              </a:rPr>
              <a:t>ПАО </a:t>
            </a:r>
            <a:r>
              <a:rPr lang="ru-RU" b="1" dirty="0">
                <a:solidFill>
                  <a:srgbClr val="ED2323"/>
                </a:solidFill>
              </a:rPr>
              <a:t>«КАМАЗ» и ПАО «Татнефть</a:t>
            </a:r>
            <a:r>
              <a:rPr lang="ru-RU" b="1" dirty="0" smtClean="0">
                <a:solidFill>
                  <a:srgbClr val="ED2323"/>
                </a:solidFill>
              </a:rPr>
              <a:t>»</a:t>
            </a:r>
            <a:endParaRPr lang="ru-RU" b="1" dirty="0">
              <a:solidFill>
                <a:srgbClr val="ED2323"/>
              </a:solidFill>
            </a:endParaRPr>
          </a:p>
        </p:txBody>
      </p:sp>
      <p:pic>
        <p:nvPicPr>
          <p:cNvPr id="3078" name="Picture 6" descr="http://www.orael.ru/wp-content/uploads/2016/12/NatsAgenstvoRazvitiyaKvalifikatsij-800x16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56" y="3435846"/>
            <a:ext cx="1963312" cy="411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56724" y="3147814"/>
            <a:ext cx="63357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Дипломанты</a:t>
            </a:r>
            <a:r>
              <a:rPr lang="ru-RU" dirty="0" smtClean="0"/>
              <a:t> </a:t>
            </a:r>
            <a:endParaRPr lang="ru-RU" dirty="0"/>
          </a:p>
          <a:p>
            <a:pPr algn="just"/>
            <a:r>
              <a:rPr lang="ru-RU" dirty="0" smtClean="0"/>
              <a:t>5 Комплексных центров </a:t>
            </a:r>
            <a:r>
              <a:rPr lang="ru-RU" dirty="0"/>
              <a:t>социального обслуживания населения </a:t>
            </a:r>
            <a:r>
              <a:rPr lang="ru-RU" dirty="0" smtClean="0"/>
              <a:t>«Доброе </a:t>
            </a:r>
            <a:r>
              <a:rPr lang="ru-RU" dirty="0"/>
              <a:t>сердце</a:t>
            </a:r>
            <a:r>
              <a:rPr lang="ru-RU" dirty="0" smtClean="0"/>
              <a:t>», «Город </a:t>
            </a:r>
            <a:r>
              <a:rPr lang="ru-RU" dirty="0"/>
              <a:t>Казань</a:t>
            </a:r>
            <a:r>
              <a:rPr lang="ru-RU" dirty="0" smtClean="0"/>
              <a:t>», «Радость», «Радуга», </a:t>
            </a:r>
            <a:r>
              <a:rPr lang="ru-RU" dirty="0"/>
              <a:t>«</a:t>
            </a:r>
            <a:r>
              <a:rPr lang="ru-RU" dirty="0" err="1"/>
              <a:t>Балкыш</a:t>
            </a:r>
            <a:r>
              <a:rPr lang="ru-RU" dirty="0" smtClean="0"/>
              <a:t>», ГКУ </a:t>
            </a:r>
            <a:r>
              <a:rPr lang="ru-RU" dirty="0"/>
              <a:t>«Республиканский ресурсный центр</a:t>
            </a:r>
            <a:r>
              <a:rPr lang="ru-RU" dirty="0" smtClean="0"/>
              <a:t>», ГАПОУ </a:t>
            </a:r>
            <a:r>
              <a:rPr lang="ru-RU" dirty="0"/>
              <a:t>«Камский государственный автомеханический техникум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2" name="Рисунок 11" descr="https://nark.ru/upload/medialibrary/624/Logo-iskhodnik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58" y="3855121"/>
            <a:ext cx="889010" cy="880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i.wheelsage.org/image/format/picture/picture-gallery/kamaz/logotypes/autowp.ru_kamaz_logo_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524" r="19991"/>
          <a:stretch/>
        </p:blipFill>
        <p:spPr bwMode="auto">
          <a:xfrm>
            <a:off x="683568" y="1037535"/>
            <a:ext cx="923743" cy="1126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bs.twimg.com/media/CrqufDkXgAAh4gd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963" b="36527"/>
          <a:stretch/>
        </p:blipFill>
        <p:spPr bwMode="auto">
          <a:xfrm>
            <a:off x="2075797" y="1443638"/>
            <a:ext cx="1488091" cy="4616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2211710"/>
            <a:ext cx="5328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Лауреат</a:t>
            </a:r>
            <a:r>
              <a:rPr lang="ru-RU" dirty="0" smtClean="0"/>
              <a:t> конкурса </a:t>
            </a:r>
            <a:r>
              <a:rPr lang="ru-RU" b="1" dirty="0" smtClean="0">
                <a:solidFill>
                  <a:srgbClr val="ED2323"/>
                </a:solidFill>
              </a:rPr>
              <a:t>ПАО </a:t>
            </a:r>
            <a:r>
              <a:rPr lang="ru-RU" b="1" dirty="0">
                <a:solidFill>
                  <a:srgbClr val="ED2323"/>
                </a:solidFill>
              </a:rPr>
              <a:t>«Нижнекамскнефтехим»</a:t>
            </a:r>
            <a:r>
              <a:rPr lang="ru-RU" dirty="0"/>
              <a:t>, как организация, достигшая высокого уровня в сфере внедрения профессиональных </a:t>
            </a:r>
            <a:r>
              <a:rPr lang="ru-RU" dirty="0" smtClean="0"/>
              <a:t>стандартов</a:t>
            </a:r>
            <a:endParaRPr lang="ru-RU" dirty="0"/>
          </a:p>
        </p:txBody>
      </p:sp>
      <p:pic>
        <p:nvPicPr>
          <p:cNvPr id="1030" name="Picture 6" descr="https://st42.stpulscen.ru/images/product/182/106/206_big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218" t="13310" r="12478" b="22725"/>
          <a:stretch/>
        </p:blipFill>
        <p:spPr bwMode="auto">
          <a:xfrm>
            <a:off x="1224212" y="2257152"/>
            <a:ext cx="1366756" cy="7557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412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Мероприятия по развитию национальной системы квалификаций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в республике Татарстан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3" y="1002090"/>
            <a:ext cx="878497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20035" y="1376645"/>
            <a:ext cx="570043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Введение в систему НОК внутрикорпоративных стандартов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 smtClean="0"/>
              <a:t>Проведение </a:t>
            </a:r>
            <a:r>
              <a:rPr lang="ru-RU" dirty="0"/>
              <a:t>кампаний по внедрению </a:t>
            </a:r>
            <a:r>
              <a:rPr lang="ru-RU" dirty="0" smtClean="0"/>
              <a:t>ПС в </a:t>
            </a:r>
            <a:r>
              <a:rPr lang="ru-RU" dirty="0"/>
              <a:t>практику деятельности предприятий и организаций </a:t>
            </a:r>
            <a:r>
              <a:rPr lang="ru-RU" dirty="0" smtClean="0"/>
              <a:t>РТ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Участие </a:t>
            </a:r>
            <a:r>
              <a:rPr lang="ru-RU" dirty="0"/>
              <a:t>в создании национального справочника </a:t>
            </a:r>
            <a:r>
              <a:rPr lang="ru-RU" dirty="0" smtClean="0"/>
              <a:t>профессий 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Актуализация </a:t>
            </a:r>
            <a:r>
              <a:rPr lang="ru-RU" dirty="0"/>
              <a:t>образовательных стандартов и </a:t>
            </a:r>
            <a:r>
              <a:rPr lang="ru-RU" dirty="0" smtClean="0"/>
              <a:t>программ 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Проведение </a:t>
            </a:r>
            <a:r>
              <a:rPr lang="ru-RU" dirty="0"/>
              <a:t>интеграции профессиональных стандартов в систему </a:t>
            </a:r>
            <a:r>
              <a:rPr lang="ru-RU" dirty="0" smtClean="0"/>
              <a:t>образования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Разработка </a:t>
            </a:r>
            <a:r>
              <a:rPr lang="ru-RU" dirty="0"/>
              <a:t>профессиональных </a:t>
            </a:r>
            <a:r>
              <a:rPr lang="ru-RU" dirty="0" smtClean="0"/>
              <a:t>стандартов</a:t>
            </a:r>
            <a:endParaRPr lang="ru-RU" dirty="0"/>
          </a:p>
        </p:txBody>
      </p:sp>
      <p:pic>
        <p:nvPicPr>
          <p:cNvPr id="3074" name="Picture 2" descr="http://profistartdv.ru/d/11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753" r="11970"/>
          <a:stretch/>
        </p:blipFill>
        <p:spPr bwMode="auto">
          <a:xfrm>
            <a:off x="251831" y="1769905"/>
            <a:ext cx="2541653" cy="20171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61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" y="0"/>
            <a:ext cx="9142208" cy="51435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51831" y="206328"/>
            <a:ext cx="648072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3" y="252047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white">
                    <a:lumMod val="50000"/>
                  </a:prstClr>
                </a:solidFill>
                <a:ea typeface="Roboto Bk" pitchFamily="2" charset="0"/>
              </a:rPr>
              <a:t>Факторы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  <a:ea typeface="Roboto Bk" pitchFamily="2" charset="0"/>
              </a:rPr>
              <a:t>сдерживающие развитие НСК в </a:t>
            </a:r>
            <a:r>
              <a:rPr lang="ru-RU" sz="2400" dirty="0" smtClean="0">
                <a:solidFill>
                  <a:srgbClr val="C00000"/>
                </a:solidFill>
                <a:ea typeface="Roboto Bk" pitchFamily="2" charset="0"/>
              </a:rPr>
              <a:t>регионах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61089"/>
            <a:ext cx="814677" cy="482411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339752" y="854591"/>
            <a:ext cx="655272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Слабая </a:t>
            </a:r>
            <a:r>
              <a:rPr lang="ru-RU" dirty="0"/>
              <a:t>информационная поддержка в региональных </a:t>
            </a:r>
            <a:r>
              <a:rPr lang="ru-RU" dirty="0" smtClean="0"/>
              <a:t>СМИ</a:t>
            </a:r>
            <a:endParaRPr lang="ru-RU" dirty="0"/>
          </a:p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Платное </a:t>
            </a:r>
            <a:r>
              <a:rPr lang="ru-RU" dirty="0"/>
              <a:t>обучение экспертов на этапе становления НСК в </a:t>
            </a:r>
            <a:r>
              <a:rPr lang="ru-RU" dirty="0" smtClean="0"/>
              <a:t>регионах</a:t>
            </a:r>
            <a:endParaRPr lang="ru-RU" dirty="0"/>
          </a:p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Отсутствие </a:t>
            </a:r>
            <a:r>
              <a:rPr lang="ru-RU" dirty="0"/>
              <a:t>общедоступного тестового режима проведения </a:t>
            </a:r>
            <a:r>
              <a:rPr lang="ru-RU" dirty="0" smtClean="0"/>
              <a:t>ПЭ </a:t>
            </a:r>
            <a:endParaRPr lang="ru-RU" dirty="0"/>
          </a:p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Восприятие </a:t>
            </a:r>
            <a:r>
              <a:rPr lang="ru-RU" dirty="0"/>
              <a:t>руководителями предприятий НОК как административного </a:t>
            </a:r>
            <a:r>
              <a:rPr lang="ru-RU" dirty="0" smtClean="0"/>
              <a:t>барьера </a:t>
            </a:r>
            <a:endParaRPr lang="ru-RU" dirty="0"/>
          </a:p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Низкая </a:t>
            </a:r>
            <a:r>
              <a:rPr lang="ru-RU" dirty="0"/>
              <a:t>заинтересованность предприятий во внедрении профессиональных стандартов в кадровую </a:t>
            </a:r>
            <a:r>
              <a:rPr lang="ru-RU" dirty="0" smtClean="0"/>
              <a:t>политику </a:t>
            </a:r>
            <a:endParaRPr lang="ru-RU" dirty="0"/>
          </a:p>
          <a:p>
            <a:pPr marL="342900" marR="0" lvl="0" indent="-342900" algn="just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ru-RU" dirty="0" smtClean="0"/>
              <a:t>Отсутствие </a:t>
            </a:r>
            <a:r>
              <a:rPr lang="ru-RU" dirty="0"/>
              <a:t>показателей в рейтингах ВУЗов и СПО результатов прохождения студентами </a:t>
            </a:r>
            <a:r>
              <a:rPr lang="ru-RU" dirty="0" smtClean="0"/>
              <a:t>ПЭ</a:t>
            </a:r>
            <a:endParaRPr lang="ru-RU" dirty="0"/>
          </a:p>
        </p:txBody>
      </p:sp>
      <p:pic>
        <p:nvPicPr>
          <p:cNvPr id="1026" name="Picture 2" descr="http://aproekt.ucoz.net/12/man-with-group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69029"/>
            <a:ext cx="2079884" cy="2079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29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6513</TotalTime>
  <Words>885</Words>
  <Application>Microsoft Office PowerPoint</Application>
  <PresentationFormat>Экран (16:9)</PresentationFormat>
  <Paragraphs>185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D!akov RePack</dc:creator>
  <cp:lastModifiedBy>ITCORP 4160</cp:lastModifiedBy>
  <cp:revision>348</cp:revision>
  <cp:lastPrinted>2019-03-27T12:38:25Z</cp:lastPrinted>
  <dcterms:created xsi:type="dcterms:W3CDTF">2017-02-16T07:43:34Z</dcterms:created>
  <dcterms:modified xsi:type="dcterms:W3CDTF">2019-05-06T08:21:31Z</dcterms:modified>
</cp:coreProperties>
</file>