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5" r:id="rId2"/>
  </p:sldMasterIdLst>
  <p:notesMasterIdLst>
    <p:notesMasterId r:id="rId20"/>
  </p:notesMasterIdLst>
  <p:handoutMasterIdLst>
    <p:handoutMasterId r:id="rId21"/>
  </p:handoutMasterIdLst>
  <p:sldIdLst>
    <p:sldId id="646" r:id="rId3"/>
    <p:sldId id="669" r:id="rId4"/>
    <p:sldId id="670" r:id="rId5"/>
    <p:sldId id="667" r:id="rId6"/>
    <p:sldId id="663" r:id="rId7"/>
    <p:sldId id="668" r:id="rId8"/>
    <p:sldId id="662" r:id="rId9"/>
    <p:sldId id="664" r:id="rId10"/>
    <p:sldId id="675" r:id="rId11"/>
    <p:sldId id="671" r:id="rId12"/>
    <p:sldId id="672" r:id="rId13"/>
    <p:sldId id="676" r:id="rId14"/>
    <p:sldId id="677" r:id="rId15"/>
    <p:sldId id="679" r:id="rId16"/>
    <p:sldId id="674" r:id="rId17"/>
    <p:sldId id="680" r:id="rId18"/>
    <p:sldId id="657" r:id="rId19"/>
  </p:sldIdLst>
  <p:sldSz cx="9144000" cy="6858000" type="screen4x3"/>
  <p:notesSz cx="6797675" cy="9928225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folHlink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folHlink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folHlink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folHlink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folHlink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folHlink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folHlink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folHlink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folHlink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BFFEF"/>
    <a:srgbClr val="99CCFF"/>
    <a:srgbClr val="FFFFCC"/>
    <a:srgbClr val="F0FFC5"/>
    <a:srgbClr val="FFCC99"/>
    <a:srgbClr val="97CC00"/>
    <a:srgbClr val="E8FFA7"/>
    <a:srgbClr val="E0FF89"/>
    <a:srgbClr val="66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17" autoAdjust="0"/>
    <p:restoredTop sz="89866" autoAdjust="0"/>
  </p:normalViewPr>
  <p:slideViewPr>
    <p:cSldViewPr>
      <p:cViewPr>
        <p:scale>
          <a:sx n="110" d="100"/>
          <a:sy n="110" d="100"/>
        </p:scale>
        <p:origin x="-164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5447DC47-F7C0-43FF-B82D-DA666F6B1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1B3338D-CD51-4334-87AC-A469AADCC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round/>
          </a:ln>
        </p:spPr>
        <p:txBody>
          <a:bodyPr/>
          <a:lstStyle/>
          <a:p>
            <a: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</a:pPr>
            <a:fld id="{BA131EC8-A8BD-41E5-828E-4C234F42AB5F}" type="slidenum">
              <a:rPr lang="ru-RU" b="1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Arial" charset="0"/>
              </a:rPr>
              <a: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</a:pPr>
              <a:t>1</a:t>
            </a:fld>
            <a:endParaRPr lang="ru-RU" b="1" smtClean="0">
              <a:solidFill>
                <a:srgbClr val="000000"/>
              </a:solidFill>
              <a:latin typeface="Times New Roman" pitchFamily="18" charset="0"/>
              <a:ea typeface="Droid Sans Fallback" charset="0"/>
              <a:cs typeface="Arial" charset="0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ea typeface="Droid Sans Fallback" charset="0"/>
              <a:cs typeface="Droid Sans Fallback" charset="0"/>
            </a:endParaRPr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 defTabSz="449263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7C96F72-10E1-4D78-B005-28636915D183}" type="slidenum">
              <a:rPr lang="ru-RU" sz="1200" b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pPr algn="r" defTabSz="449263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200" b="0">
              <a:solidFill>
                <a:srgbClr val="000000"/>
              </a:solidFill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E888B-58FA-45E2-9FDA-A7E60AA5A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03B6BA39-0C67-4894-868F-2D5F9E5E5F9B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60DD6571-3395-47E3-9EB2-20F92D61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498A59FF-FF37-4DBC-B978-BD32D5050F8E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98CD353B-3955-4AE7-B95F-2AE91AC53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7B60220C-44C9-43C1-BFAE-5B5B34609591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5F80BAC0-23B9-412B-B95E-54A9F341F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8C3A04D1-2287-4129-B0C1-BB43AE297978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F4D1AD7D-380C-4B69-B478-FA277225C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2250" y="304800"/>
            <a:ext cx="2000250" cy="57118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3112" cy="57118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0EFEF787-90ED-4704-9A23-2E4ABAC80A10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A2EB9DB4-F474-4B88-9710-82DAA6090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C4E9C-CC2D-4081-9FB0-417C21EB8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lIns="80165" tIns="40083" rIns="80165" bIns="40083"/>
          <a:lstStyle>
            <a:lvl1pPr>
              <a:defRPr/>
            </a:lvl1pPr>
          </a:lstStyle>
          <a:p>
            <a:pPr>
              <a:defRPr/>
            </a:pPr>
            <a:fld id="{E101B674-65A2-4B59-B257-8907F6CCA4AC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lIns="80165" tIns="40083" rIns="80165" bIns="40083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1251A-A3B3-4113-9BE3-678941702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E6B3B215-7D24-423B-B518-0925A71F81B5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EEC6FD12-82EE-4921-9E7F-426B1E665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2B440D18-E2B2-483F-B961-8B74C3EC3FE9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8CFDA084-0446-4C5E-9FB8-89EFCD9E8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F8522296-D082-4965-A9CC-A3A145349B79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B410B86B-30CC-41F0-A7E2-174A89DD0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6738" y="944563"/>
            <a:ext cx="3922712" cy="5072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1850" y="944563"/>
            <a:ext cx="3922713" cy="5072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9ED144F9-128F-4609-B3A0-BFF979C2493D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6E028396-AE0E-4896-8368-99A5A1D27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BB148984-4CC3-4DE5-9B2B-709605534CA8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FB3CB17F-9739-445D-9280-D3DFBE2E2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93B9735E-7064-451D-B5D7-D55D302249C2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 defTabSz="914400">
              <a:buSzTx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latin typeface="Verdana" pitchFamily="32" charset="0"/>
                <a:cs typeface="Arial" charset="0"/>
              </a:defRPr>
            </a:lvl1pPr>
          </a:lstStyle>
          <a:p>
            <a:pPr>
              <a:defRPr/>
            </a:pPr>
            <a:fld id="{314D1062-7D38-4212-B8F8-22C2BAB49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6263" y="512763"/>
            <a:ext cx="80010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25538"/>
            <a:ext cx="80010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684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538" y="620077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9CDEC23-04D2-4237-909B-B08FFBC3B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296863"/>
            <a:ext cx="8572500" cy="147637"/>
          </a:xfrm>
          <a:prstGeom prst="rect">
            <a:avLst/>
          </a:prstGeom>
          <a:solidFill>
            <a:srgbClr val="7FA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96863"/>
            <a:ext cx="500063" cy="142875"/>
          </a:xfrm>
          <a:prstGeom prst="rect">
            <a:avLst/>
          </a:prstGeom>
          <a:solidFill>
            <a:srgbClr val="3D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2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2905125"/>
            <a:ext cx="9142412" cy="3952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701675" y="2406650"/>
            <a:ext cx="4783138" cy="109538"/>
          </a:xfrm>
          <a:prstGeom prst="rect">
            <a:avLst/>
          </a:prstGeom>
          <a:solidFill>
            <a:srgbClr val="7FAB2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7997825" cy="528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944563"/>
            <a:ext cx="7997825" cy="5072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1825" cy="454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buSzPct val="100000"/>
              <a:defRPr sz="1200">
                <a:solidFill>
                  <a:srgbClr val="000000"/>
                </a:solidFill>
                <a:latin typeface="Verdana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6B4505-9359-4D06-BB74-5C10AD91CDF0}" type="datetime1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>
            <a:lvl1pPr defTabSz="449263" eaLnBrk="0" hangingPunct="0">
              <a:defRPr b="1">
                <a:solidFill>
                  <a:schemeClr val="folHlink"/>
                </a:solidFill>
                <a:latin typeface="Arial" charset="0"/>
              </a:defRPr>
            </a:lvl1pPr>
            <a:lvl2pPr marL="742950" indent="-285750" defTabSz="449263" eaLnBrk="0" hangingPunct="0">
              <a:defRPr b="1">
                <a:solidFill>
                  <a:schemeClr val="folHlink"/>
                </a:solidFill>
                <a:latin typeface="Arial" charset="0"/>
              </a:defRPr>
            </a:lvl2pPr>
            <a:lvl3pPr marL="1143000" indent="-228600" defTabSz="449263" eaLnBrk="0" hangingPunct="0">
              <a:defRPr b="1">
                <a:solidFill>
                  <a:schemeClr val="folHlink"/>
                </a:solidFill>
                <a:latin typeface="Arial" charset="0"/>
              </a:defRPr>
            </a:lvl3pPr>
            <a:lvl4pPr marL="1600200" indent="-228600" defTabSz="449263" eaLnBrk="0" hangingPunct="0">
              <a:defRPr b="1">
                <a:solidFill>
                  <a:schemeClr val="folHlink"/>
                </a:solidFill>
                <a:latin typeface="Arial" charset="0"/>
              </a:defRPr>
            </a:lvl4pPr>
            <a:lvl5pPr marL="2057400" indent="-228600" defTabSz="449263" eaLnBrk="0" hangingPunct="0">
              <a:defRPr b="1">
                <a:solidFill>
                  <a:schemeClr val="folHlink"/>
                </a:solidFill>
                <a:latin typeface="Arial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4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SzPct val="100000"/>
              <a:defRPr sz="1200">
                <a:solidFill>
                  <a:srgbClr val="000000"/>
                </a:solidFill>
                <a:latin typeface="Verdana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9AE8198-684D-4308-8005-CED41179D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571500" y="80963"/>
            <a:ext cx="8572500" cy="147637"/>
          </a:xfrm>
          <a:prstGeom prst="rect">
            <a:avLst/>
          </a:prstGeom>
          <a:solidFill>
            <a:srgbClr val="7FAB2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0" y="80963"/>
            <a:ext cx="500063" cy="142875"/>
          </a:xfrm>
          <a:prstGeom prst="rect">
            <a:avLst/>
          </a:prstGeom>
          <a:solidFill>
            <a:srgbClr val="3D5D1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hf sldNum="0" hdr="0" ft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Tahoma" pitchFamily="32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/>
          <p:nvPr/>
        </p:nvSpPr>
        <p:spPr>
          <a:xfrm>
            <a:off x="884187" y="5473728"/>
            <a:ext cx="8368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Голованова Ольга Николаевна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Председатель ЦМК, преподаватель химии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общепрофессиональных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и  специальных дисциплин 1 квалификационной категории. </a:t>
            </a:r>
          </a:p>
        </p:txBody>
      </p:sp>
      <p:sp>
        <p:nvSpPr>
          <p:cNvPr id="3" name="TextBox 13"/>
          <p:cNvSpPr txBox="1"/>
          <p:nvPr/>
        </p:nvSpPr>
        <p:spPr>
          <a:xfrm>
            <a:off x="3732201" y="6459579"/>
            <a:ext cx="1079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rgbClr val="062846"/>
                </a:solidFill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sz="1400" dirty="0"/>
          </a:p>
        </p:txBody>
      </p:sp>
      <p:pic>
        <p:nvPicPr>
          <p:cNvPr id="4" name="Picture 3" descr="C:\Users\user\Desktop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789685"/>
            <a:ext cx="1187623" cy="137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telebegun.ru/uploads/cities/9a1ed6c418659a28623daf3ff6fa1e7e.jpg"/>
          <p:cNvPicPr>
            <a:picLocks noChangeAspect="1" noChangeArrowheads="1"/>
          </p:cNvPicPr>
          <p:nvPr/>
        </p:nvPicPr>
        <p:blipFill>
          <a:blip r:embed="rId4" cstate="print"/>
          <a:srcRect l="2362" r="54641"/>
          <a:stretch>
            <a:fillRect/>
          </a:stretch>
        </p:blipFill>
        <p:spPr bwMode="auto">
          <a:xfrm>
            <a:off x="1307286" y="844149"/>
            <a:ext cx="3121838" cy="1288707"/>
          </a:xfrm>
          <a:prstGeom prst="rect">
            <a:avLst/>
          </a:prstGeom>
          <a:noFill/>
        </p:spPr>
      </p:pic>
      <p:pic>
        <p:nvPicPr>
          <p:cNvPr id="6" name="Picture 3" descr="D:\Документы\Все фото\2014\Здание колледжа\IMG_17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6610" y="872716"/>
            <a:ext cx="1944216" cy="1296144"/>
          </a:xfrm>
          <a:prstGeom prst="rect">
            <a:avLst/>
          </a:prstGeom>
          <a:noFill/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7504" y="2917817"/>
            <a:ext cx="870000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Организация работы студенческого научного  общества как одна из форм </a:t>
            </a:r>
            <a:r>
              <a:rPr lang="ru-RU" dirty="0" err="1" smtClean="0">
                <a:solidFill>
                  <a:schemeClr val="tx1"/>
                </a:solidFill>
              </a:rPr>
              <a:t>химико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err="1" smtClean="0">
                <a:solidFill>
                  <a:schemeClr val="tx1"/>
                </a:solidFill>
              </a:rPr>
              <a:t>эконологического</a:t>
            </a:r>
            <a:r>
              <a:rPr lang="ru-RU" dirty="0" smtClean="0">
                <a:solidFill>
                  <a:schemeClr val="tx1"/>
                </a:solidFill>
              </a:rPr>
              <a:t>  просвещения  в ГАПОУ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«</a:t>
            </a:r>
            <a:r>
              <a:rPr lang="ru-RU" dirty="0" err="1" smtClean="0">
                <a:solidFill>
                  <a:schemeClr val="tx1"/>
                </a:solidFill>
              </a:rPr>
              <a:t>Елабужский</a:t>
            </a:r>
            <a:r>
              <a:rPr lang="ru-RU" dirty="0" smtClean="0">
                <a:solidFill>
                  <a:schemeClr val="tx1"/>
                </a:solidFill>
              </a:rPr>
              <a:t> политехнический колледж»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b="1" dirty="0" smtClean="0">
                <a:solidFill>
                  <a:srgbClr val="06284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rgbClr val="06284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b="1" dirty="0">
              <a:solidFill>
                <a:srgbClr val="0628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 bwMode="auto">
          <a:xfrm>
            <a:off x="117414" y="4086234"/>
            <a:ext cx="8317088" cy="1350981"/>
          </a:xfrm>
          <a:prstGeom prst="horizontalScroll">
            <a:avLst/>
          </a:prstGeom>
          <a:solidFill>
            <a:schemeClr val="accent3">
              <a:alpha val="0"/>
            </a:schemeClr>
          </a:solidFill>
          <a:ln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just" defTabSz="100794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Научно исследовательская работа студентов (НИРС)  и проектная деятельность является обязательной, неотъемлемой частью подготовки квалифицированных специалистов по образовательным программам среднего профессионального образования в ГАПОУ «</a:t>
            </a:r>
            <a:r>
              <a:rPr lang="ru-RU" sz="1400" dirty="0" err="1" smtClean="0">
                <a:solidFill>
                  <a:schemeClr val="tx1"/>
                </a:solidFill>
              </a:rPr>
              <a:t>Елабужский</a:t>
            </a:r>
            <a:r>
              <a:rPr lang="ru-RU" sz="1400" dirty="0" smtClean="0">
                <a:solidFill>
                  <a:schemeClr val="tx1"/>
                </a:solidFill>
              </a:rPr>
              <a:t> политехнический колледж». </a:t>
            </a:r>
            <a:endPara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0" y="348915"/>
            <a:ext cx="5760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rgbClr val="062846"/>
                </a:solidFill>
                <a:latin typeface="Times New Roman" pitchFamily="18" charset="0"/>
                <a:cs typeface="Times New Roman" pitchFamily="18" charset="0"/>
              </a:rPr>
              <a:t>Политехническое образование – залог успешной карьеры!	</a:t>
            </a:r>
            <a:endParaRPr lang="ru-RU" sz="1400" b="1" dirty="0">
              <a:solidFill>
                <a:srgbClr val="0628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Рисунок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99294" y="1384272"/>
            <a:ext cx="1798638" cy="153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616728" y="325395"/>
            <a:ext cx="23733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sz="1200" dirty="0" smtClean="0">
                <a:solidFill>
                  <a:srgbClr val="FF0000"/>
                </a:solidFill>
              </a:rPr>
              <a:t>Из опыта работы по организации научно-исследовательской  и проектной деятельности обучающихся» 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C4E9C-CC2D-4081-9FB0-417C21EB8B6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53928" y="0"/>
            <a:ext cx="865358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/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Виды 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деятельности  обучающихся :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познавательно-коммуникативная работа    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научно-исследовательская деятельность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творческая деятельность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воспитательская деятельность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hape 8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 rot="10800000" flipV="1">
            <a:off x="5703902" y="4670443"/>
            <a:ext cx="3249656" cy="189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214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 flipH="1">
            <a:off x="373005" y="4779981"/>
            <a:ext cx="3468735" cy="189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C4E9C-CC2D-4081-9FB0-417C21EB8B6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71681" y="507959"/>
            <a:ext cx="631674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>
              <a:tabLst>
                <a:tab pos="571500" algn="l"/>
              </a:tabLst>
            </a:pPr>
            <a:r>
              <a:rPr lang="ru-RU" sz="2000" b="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Для целенаправленного и эффективного формирования запланированных компетенций у обучающихся выбраны следующие методы активизации познавательной деятельности:</a:t>
            </a:r>
            <a:endParaRPr lang="ru-RU" sz="20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eaLnBrk="0" hangingPunct="0">
              <a:buFontTx/>
              <a:buAutoNum type="arabicPeriod"/>
              <a:tabLst>
                <a:tab pos="571500" algn="l"/>
              </a:tabLst>
            </a:pP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Методы IT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– применение компьютеров для доступа к Internet-ресурсам с целью расширения информационного поля, повышения скорости обработки и передачи информации, удобства ее преобразования и структурирования.</a:t>
            </a:r>
            <a:endParaRPr lang="ru-RU" sz="20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eaLnBrk="0" hangingPunct="0">
              <a:buFontTx/>
              <a:buAutoNum type="arabicPeriod"/>
              <a:tabLst>
                <a:tab pos="571500" algn="l"/>
              </a:tabLst>
            </a:pP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Работа в команде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– совместная деятельность обучающихся в группе под руководством преподавателя, мастера, наставника и т.д. </a:t>
            </a:r>
            <a:endParaRPr lang="ru-RU" sz="20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eaLnBrk="0" hangingPunct="0">
              <a:buFontTx/>
              <a:buAutoNum type="arabicPeriod"/>
              <a:tabLst>
                <a:tab pos="571500" algn="l"/>
              </a:tabLst>
            </a:pPr>
            <a:r>
              <a:rPr lang="ru-RU" sz="2000" i="1" dirty="0" err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Case-study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– анализ реальных проблемных ситуаций, имевших место на практике в соответствующей области профессиональной деятельности, и поиск вариантов лучших технологических решений.</a:t>
            </a:r>
            <a:endParaRPr lang="ru-RU" sz="20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eaLnBrk="0" hangingPunct="0">
              <a:buFontTx/>
              <a:buAutoNum type="arabicPeriod"/>
              <a:tabLst>
                <a:tab pos="571500" algn="l"/>
              </a:tabLst>
            </a:pP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Опережающая самостоятельная работа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– самостоятельное изучение студентами материала по изучаемому вопросу научно-исследовательской работы или проекта</a:t>
            </a:r>
            <a:endParaRPr lang="ru-RU" sz="20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 descr="G:\Сабы\Кв. экзамен фото 481\фото\IMG-20180213-WA0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31" y="3392486"/>
            <a:ext cx="2793245" cy="1862163"/>
          </a:xfrm>
          <a:prstGeom prst="rect">
            <a:avLst/>
          </a:prstGeom>
          <a:noFill/>
        </p:spPr>
      </p:pic>
      <p:pic>
        <p:nvPicPr>
          <p:cNvPr id="3075" name="Picture 3" descr="G:\Сабы\Кв. экзамен фото 481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466" y="471447"/>
            <a:ext cx="2190780" cy="2821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C4E9C-CC2D-4081-9FB0-417C21EB8B6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03264" y="0"/>
            <a:ext cx="744865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Результаты  работы общества  « Эрудит»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создана новая форма активного отдыха и неформального общения между студентами колледжа занимающимися научно-исследовательской работой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сделан шаг к повышению научно-исследовательской, проектной, коммуникативной культуры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студентами-участниками проектов приобретены новые знания и новый опыт в области организации научного труда, ведения научной дискуссии, разработки и оформления результатов проектной деятельности и т.п.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создан коллектив единомышленников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Shape 115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 flipH="1">
            <a:off x="6616728" y="4706955"/>
            <a:ext cx="2117754" cy="19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31"/>
          <p:cNvPicPr preferRelativeResize="0"/>
          <p:nvPr/>
        </p:nvPicPr>
        <p:blipFill rotWithShape="1">
          <a:blip r:embed="rId3" cstate="print">
            <a:alphaModFix/>
          </a:blip>
          <a:srcRect t="24550" r="14813" b="-24549"/>
          <a:stretch/>
        </p:blipFill>
        <p:spPr>
          <a:xfrm rot="10800000" flipV="1">
            <a:off x="117413" y="5291163"/>
            <a:ext cx="2227294" cy="1679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97"/>
          <p:cNvPicPr preferRelativeResize="0"/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 rot="10800000" flipH="1" flipV="1">
            <a:off x="2381221" y="5327676"/>
            <a:ext cx="3651300" cy="153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lIns="80165" tIns="40083" rIns="80165" bIns="40083"/>
          <a:lstStyle/>
          <a:p>
            <a:fld id="{4FAB73BC-B049-4115-A692-8D63A059BFB8}" type="slidenum">
              <a:rPr lang="en-US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13392"/>
            <a:ext cx="8825759" cy="1465943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Диплом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участника Всероссийской студенческой научно-практической конференции «Молодежь в науке: Инновационный потенциал будущего» вручается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Агзамовой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Р.И. студентке ГАПОУ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Елабужский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политехнический колледж»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443149"/>
            <a:ext cx="8198237" cy="91194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Диплом III степени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конкурсе социальных видеороликов по экологии и окружающей среде «Созидая, не разрушай»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3780767"/>
            <a:ext cx="8687818" cy="91194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Диплом участника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III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республиканского конкурса научно-технических проектов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Энергоэффективность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энергосбережение»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Айкашева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Даниила студента ГАПОУ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Елабужский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политехнический колледж»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599309"/>
            <a:ext cx="8133068" cy="634947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Диплом III степени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Республиканская научно-практическая конференция по химии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Крещенов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Михаил</a:t>
            </a:r>
          </a:p>
        </p:txBody>
      </p:sp>
      <p:sp>
        <p:nvSpPr>
          <p:cNvPr id="7" name="AutoShape 350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lIns="91428" tIns="45715" rIns="91428" bIns="45715" anchor="ctr"/>
          <a:lstStyle/>
          <a:p>
            <a:pPr>
              <a:defRPr/>
            </a:pPr>
            <a:r>
              <a:rPr lang="ru-RU" sz="42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Результаты </a:t>
            </a:r>
            <a:r>
              <a:rPr lang="ru-RU" sz="42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работы</a:t>
            </a:r>
            <a:endParaRPr lang="ru-RU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50"/>
          <p:cNvSpPr>
            <a:spLocks noChangeArrowheads="1"/>
          </p:cNvSpPr>
          <p:nvPr/>
        </p:nvSpPr>
        <p:spPr bwMode="auto">
          <a:xfrm>
            <a:off x="2841360" y="3102647"/>
            <a:ext cx="3310576" cy="678704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lIns="91428" tIns="45715" rIns="91428" bIns="45715" anchor="ctr"/>
          <a:lstStyle/>
          <a:p>
            <a:pPr>
              <a:defRPr/>
            </a:pPr>
            <a:r>
              <a:rPr lang="ru-RU" sz="42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200" dirty="0" smtClean="0">
                <a:latin typeface="Arial" pitchFamily="34" charset="0"/>
                <a:cs typeface="Arial" pitchFamily="34" charset="0"/>
              </a:rPr>
              <a:t> 2015-2016</a:t>
            </a:r>
            <a:endParaRPr lang="ru-RU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350"/>
          <p:cNvSpPr>
            <a:spLocks noChangeArrowheads="1"/>
          </p:cNvSpPr>
          <p:nvPr/>
        </p:nvSpPr>
        <p:spPr bwMode="auto">
          <a:xfrm>
            <a:off x="2945630" y="4742131"/>
            <a:ext cx="3206306" cy="539193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lIns="91428" tIns="45715" rIns="91428" bIns="45715" anchor="ctr"/>
          <a:lstStyle/>
          <a:p>
            <a:pPr>
              <a:defRPr/>
            </a:pPr>
            <a:r>
              <a:rPr lang="ru-RU" sz="42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200" dirty="0" smtClean="0">
                <a:latin typeface="Arial" pitchFamily="34" charset="0"/>
                <a:cs typeface="Arial" pitchFamily="34" charset="0"/>
              </a:rPr>
              <a:t> 2016-2017</a:t>
            </a:r>
            <a:endParaRPr lang="ru-RU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350"/>
          <p:cNvSpPr>
            <a:spLocks noChangeArrowheads="1"/>
          </p:cNvSpPr>
          <p:nvPr/>
        </p:nvSpPr>
        <p:spPr bwMode="auto">
          <a:xfrm>
            <a:off x="2737092" y="843353"/>
            <a:ext cx="3401811" cy="59449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lIns="91428" tIns="45715" rIns="91428" bIns="45715" anchor="ctr"/>
          <a:lstStyle/>
          <a:p>
            <a:pPr>
              <a:defRPr/>
            </a:pPr>
            <a:r>
              <a:rPr lang="ru-RU" sz="42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200" dirty="0" smtClean="0">
                <a:latin typeface="Arial" pitchFamily="34" charset="0"/>
                <a:cs typeface="Arial" pitchFamily="34" charset="0"/>
              </a:rPr>
              <a:t> 2014-2015</a:t>
            </a:r>
            <a:endParaRPr lang="ru-RU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трелка влево 11">
            <a:hlinkClick r:id="rId2" action="ppaction://hlinksldjump"/>
          </p:cNvPr>
          <p:cNvSpPr/>
          <p:nvPr/>
        </p:nvSpPr>
        <p:spPr>
          <a:xfrm>
            <a:off x="1629220" y="6290581"/>
            <a:ext cx="664722" cy="5674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Elabuga\Documents\Голованова ноутбук\урок системный анализ\фото с открытого урока\WP_20160203_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0014" y="4670442"/>
            <a:ext cx="1723986" cy="2044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069374"/>
            <a:ext cx="9144000" cy="553594"/>
          </a:xfrm>
        </p:spPr>
        <p:txBody>
          <a:bodyPr/>
          <a:lstStyle/>
          <a:p>
            <a:pPr algn="l"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Диплом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награжден Николашин Илья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III место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секции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«Культурно-познавательный проект» регионального конкурса проектов – туристических маршрутов «Путешествие по родному краю»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среди студентов ПОО северо-восточной зоны Республики Татарстана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1729" name="Rectangle 1"/>
          <p:cNvSpPr>
            <a:spLocks noChangeArrowheads="1"/>
          </p:cNvSpPr>
          <p:nvPr/>
        </p:nvSpPr>
        <p:spPr bwMode="auto">
          <a:xfrm>
            <a:off x="0" y="646386"/>
            <a:ext cx="9144000" cy="682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65" tIns="40083" rIns="80165" bIns="40083" numCol="1" anchor="ctr" anchorCtr="0" compatLnSpc="1">
            <a:prstTxWarp prst="textNoShape">
              <a:avLst/>
            </a:prstTxWarp>
            <a:spAutoFit/>
          </a:bodyPr>
          <a:lstStyle/>
          <a:p>
            <a:pPr algn="l" defTabSz="801654"/>
            <a:endParaRPr lang="ru-RU" sz="1400" dirty="0" smtClean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l" defTabSz="801654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Диплом награждается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Карабаева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Ирина победитель Всероссийского студенческого конкурса научно-исследовательских работ «Профессионалы 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XXI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века» в номинации «За социальную значимость исследования» 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defTabSz="801654" eaLnBrk="0" hangingPunct="0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Диплом награждается Чайников Олег победитель Всероссийского студенческого конкурса научно-исследовательских работ «Профессионалы 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XXI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века» в номинации «За рационализаторское предложение» 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defTabSz="801654" eaLnBrk="0" hangingPunct="0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Диплом 1 место Егоров Антон в республиканском конкурсе исследовательских работ «Химия – это жизнь» среди студентов образовательных учреждений СПО РТ 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defTabSz="801654" eaLnBrk="0" hangingPunct="0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Диплом 3 место Чайников Олег в республиканском конкурсе исследовательских работ «Химия – это жизнь» среди студентов образовательных учреждений СПО РТ </a:t>
            </a:r>
          </a:p>
          <a:p>
            <a:pPr defTabSz="801654" eaLnBrk="0" hangingPunct="0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Диплом вручается </a:t>
            </a:r>
            <a:r>
              <a:rPr lang="ru-RU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Крендельщикову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Владимиру за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победу в номинации “За эффективный подход в исследовании” в конкурсе проектно-исследовательских работ “Созидаем будущее” среди студентов ПОО РТ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defTabSz="801654" eaLnBrk="0" hangingPunct="0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Диплом вручается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Карабаевой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Ирине за победу в номинации “Самая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позновательная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тема” в конкурсе проектно-исследовательских работ “Созидаем будущее” среди студентов ПОО РТ. Научный руководитель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defTabSz="801654" eaLnBrk="0" hangingPunct="0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defTabSz="801654" eaLnBrk="0" hangingPunct="0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tt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Диплом Географический турнир среди студентов ПОО РТ “Моя планета” за победу в номинации “Лучший оппонент” награждается команда “Эрудит Алабуга +” ГАПОУ “Елабужский политехнический колледж” в составе Кочкина А.А., Шилова О.М., Петров И.К., Юдин Е.М., Парфилов К.В. 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defTabSz="801654" eaLnBrk="0" hangingPunct="0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defTabSz="801654" eaLnBrk="0" hangingPunct="0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tt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Диплом 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II </a:t>
            </a:r>
            <a:r>
              <a:rPr lang="tt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степени Карабаева Ирина победителя 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XIX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Республиканской НПК «Молодость, творчество, современность» студентов ПОО РТ</a:t>
            </a:r>
          </a:p>
          <a:p>
            <a:pPr algn="l" defTabSz="801654" eaLnBrk="0" hangingPunct="0"/>
            <a:endParaRPr lang="ru-RU" sz="1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defTabSz="801654" eaLnBrk="0" hangingPunct="0"/>
            <a:endParaRPr lang="ru-RU" sz="1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defTabSz="801654" eaLnBrk="0" hangingPunct="0"/>
            <a:endParaRPr lang="ru-RU" sz="1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defTabSz="801654" eaLnBrk="0" hangingPunct="0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defTabSz="801654" eaLnBrk="0" hangingPunct="0"/>
            <a:endParaRPr lang="ru-RU" sz="16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50"/>
          <p:cNvSpPr>
            <a:spLocks noChangeArrowheads="1"/>
          </p:cNvSpPr>
          <p:nvPr/>
        </p:nvSpPr>
        <p:spPr bwMode="auto">
          <a:xfrm>
            <a:off x="2828328" y="0"/>
            <a:ext cx="3102035" cy="620713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lIns="91428" tIns="45715" rIns="91428" bIns="45715" anchor="ctr"/>
          <a:lstStyle/>
          <a:p>
            <a:pPr>
              <a:defRPr/>
            </a:pPr>
            <a:r>
              <a:rPr lang="ru-RU" sz="42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4200" dirty="0" smtClean="0">
                <a:latin typeface="Calibri" pitchFamily="34" charset="0"/>
              </a:rPr>
              <a:t> 2017-2018</a:t>
            </a:r>
            <a:endParaRPr lang="ru-RU" sz="4200" dirty="0">
              <a:latin typeface="Calibri" pitchFamily="34" charset="0"/>
            </a:endParaRPr>
          </a:p>
        </p:txBody>
      </p:sp>
      <p:sp>
        <p:nvSpPr>
          <p:cNvPr id="9" name="Стрелка влево 8">
            <a:hlinkClick r:id="rId2" action="ppaction://hlinksldjump"/>
          </p:cNvPr>
          <p:cNvSpPr/>
          <p:nvPr/>
        </p:nvSpPr>
        <p:spPr>
          <a:xfrm>
            <a:off x="247641" y="304160"/>
            <a:ext cx="664722" cy="5674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C4E9C-CC2D-4081-9FB0-417C21EB8B6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5122" name="Picture 2" descr="G:\Сабы\Кв. экзамен фото 481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7910" y="3721104"/>
            <a:ext cx="1533545" cy="31368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67071" y="0"/>
            <a:ext cx="18270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 2018-2019</a:t>
            </a:r>
            <a:endParaRPr lang="ru-RU" sz="28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 rot="10800000" flipV="1">
            <a:off x="0" y="982798"/>
            <a:ext cx="888053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95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ЛапинН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., Николашин И. Республиканский конкурс НИ и творческих работ "Мой Татарстан" диплом 1 степени; </a:t>
            </a:r>
          </a:p>
          <a:p>
            <a:pPr lvl="0" indent="109538" algn="l"/>
            <a:r>
              <a:rPr lang="ru-RU" b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Воронова П., </a:t>
            </a:r>
            <a:r>
              <a:rPr lang="ru-RU" b="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Карабаева</a:t>
            </a:r>
            <a:r>
              <a:rPr lang="ru-RU" b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И. «Всероссийская научно-практическая конференции </a:t>
            </a:r>
          </a:p>
          <a:p>
            <a:pPr lvl="0" indent="109538" algn="l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«Инновационное развитие: потенциал молодежи и современного образования» диплом 3 степени;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 </a:t>
            </a:r>
          </a:p>
          <a:p>
            <a:pPr lvl="0" indent="109538" algn="l"/>
            <a:r>
              <a:rPr lang="ru-RU" b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Чайников О. Всероссийская научно-практическая конференции </a:t>
            </a:r>
          </a:p>
          <a:p>
            <a:pPr lvl="0" indent="109538" algn="l" eaLnBrk="0" hangingPunct="0"/>
            <a:r>
              <a:rPr lang="ru-RU" b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«Инновационное развитие: потенциал молодежи и современного образования» диплом 3 степени</a:t>
            </a:r>
            <a:endParaRPr lang="ru-RU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109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Elabuga\Desktop\oqpLUdy7dy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38539"/>
            <a:ext cx="4060817" cy="2698739"/>
          </a:xfrm>
          <a:prstGeom prst="rect">
            <a:avLst/>
          </a:prstGeom>
          <a:noFill/>
        </p:spPr>
      </p:pic>
      <p:pic>
        <p:nvPicPr>
          <p:cNvPr id="8" name="Picture 2" descr="G:\Сабы\Кв. экзамен фото 481\WP_20170623_023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3123" y="3538539"/>
            <a:ext cx="3578274" cy="299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3"/>
          <p:cNvSpPr>
            <a:spLocks noGrp="1"/>
          </p:cNvSpPr>
          <p:nvPr>
            <p:ph idx="1"/>
          </p:nvPr>
        </p:nvSpPr>
        <p:spPr>
          <a:xfrm>
            <a:off x="3792825" y="3719046"/>
            <a:ext cx="5025330" cy="290334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</a:t>
            </a:r>
            <a:endParaRPr lang="ru-RU" sz="4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Elabuga\Documents\Голованова ноутбук\урок системный анализ\фото с открытого урока\WP_20160203_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589332"/>
            <a:ext cx="3077321" cy="22686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953" y="654011"/>
            <a:ext cx="7521678" cy="4082044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indent="450794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Комплекс организационно-педагогических условий, внедряемых в современный образовательный процесс в преподавании учебных дисциплин и работы СНО </a:t>
            </a:r>
          </a:p>
          <a:p>
            <a:pPr indent="450794"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 Эрудит» через реализацию проектной и НИРС 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</a:rPr>
              <a:t>является фактором успешности студентов ГАПОУ «</a:t>
            </a:r>
            <a:r>
              <a:rPr lang="ru-RU" sz="2000" dirty="0" err="1" smtClean="0">
                <a:solidFill>
                  <a:srgbClr val="FF0000"/>
                </a:solidFill>
                <a:latin typeface="Monotype Corsiva" pitchFamily="66" charset="0"/>
              </a:rPr>
              <a:t>Елабужский</a:t>
            </a: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</a:rPr>
              <a:t> политехнический колледж» и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позволяет формировать конкурентоспособного молодого специалиста и творческую личность способного адекватно оценить влияние  хозяйственной деятельности на  окружающую среду и принимать правильные управленческие решения в их дальнейшей трудовой деятельности на предприятиях ОЭЗ «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Алабуга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 и других производственных объектах РТ. 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6404" y="204688"/>
            <a:ext cx="4082784" cy="47465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ru-RU" sz="25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Выводы 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IMG_20150129_0913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4470828"/>
            <a:ext cx="3544506" cy="2387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ок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32789" y="5181625"/>
            <a:ext cx="2234601" cy="167637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0" y="4889519"/>
            <a:ext cx="4560125" cy="1188944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 фото выпускники групп колледжа целевой подготовки, связавшие свою профессиональную деятельность  с СЭЗ   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5149183" y="5606759"/>
            <a:ext cx="3574973" cy="1465943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 фото </a:t>
            </a:r>
            <a:r>
              <a:rPr lang="ru-RU" smtClean="0">
                <a:latin typeface="Arial" pitchFamily="34" charset="0"/>
                <a:cs typeface="Arial" pitchFamily="34" charset="0"/>
              </a:rPr>
              <a:t>предприятие  «Стекловолокно»,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ведущее совместную дуальную подготовку по специальности ХТНВ 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5"/>
          <p:cNvSpPr>
            <a:spLocks noChangeArrowheads="1"/>
          </p:cNvSpPr>
          <p:nvPr/>
        </p:nvSpPr>
        <p:spPr bwMode="auto">
          <a:xfrm>
            <a:off x="2819376" y="1274733"/>
            <a:ext cx="35782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2049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8573" y="325395"/>
            <a:ext cx="2555909" cy="160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09519" y="3648078"/>
            <a:ext cx="27019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Хуторской А.В.Педагогическая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инноватика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методология, теория, практика: Научное издание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Москва: Издательство УНЦ ДО, 2012.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Shape 116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3549636" y="2443149"/>
            <a:ext cx="5257872" cy="3943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G:\Сабы\Кв. экзамен фото 481\фото\IMG-20180213-WA00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" y="2443148"/>
            <a:ext cx="3622663" cy="3979917"/>
          </a:xfrm>
          <a:prstGeom prst="rect">
            <a:avLst/>
          </a:prstGeom>
          <a:noFill/>
        </p:spPr>
      </p:pic>
      <p:pic>
        <p:nvPicPr>
          <p:cNvPr id="7" name="Picture 5" descr="http://presportal.ru/wp-content/uploads/2012/12/Alabuga.jpg"/>
          <p:cNvPicPr>
            <a:picLocks noChangeAspect="1" noChangeArrowheads="1"/>
          </p:cNvPicPr>
          <p:nvPr/>
        </p:nvPicPr>
        <p:blipFill>
          <a:blip r:embed="rId5" cstate="print"/>
          <a:srcRect b="8942"/>
          <a:stretch>
            <a:fillRect/>
          </a:stretch>
        </p:blipFill>
        <p:spPr bwMode="auto">
          <a:xfrm>
            <a:off x="117414" y="872716"/>
            <a:ext cx="2592423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3B6BA39-0C67-4894-868F-2D5F9E5E5F9B}" type="datetime1">
              <a:rPr lang="ru-RU" smtClean="0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93768" y="398421"/>
            <a:ext cx="8397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В последние годы  в стране  происходят  большие преобразования в сфере труда. Рынком труда все более востребованными становятся специалисты обладающие набором  профессиональных и общих компетенций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8" descr="C:\Users\Elabuga\Desktop\UaXzpNYM7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31968"/>
            <a:ext cx="3786181" cy="47831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41741" y="2004993"/>
            <a:ext cx="51118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 этих условиях  встает необходимость в  подготовке специалистов новой формации, способных быстро и адекватно войти в производственный процесс, обеспечивая прирост новых современных компетенций в организациях</a:t>
            </a:r>
            <a:r>
              <a:rPr lang="ru-RU" sz="2800" dirty="0" smtClean="0">
                <a:latin typeface="Calibri" pitchFamily="34" charset="0"/>
                <a:cs typeface="Calibri" pitchFamily="34" charset="0"/>
              </a:rPr>
              <a:t>. </a:t>
            </a:r>
            <a:endParaRPr lang="ru-RU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6" descr="Эмблема-ЕПК-(овал)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2319" y="44624"/>
            <a:ext cx="1935189" cy="105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email"/>
          <a:srcRect b="3642"/>
          <a:stretch>
            <a:fillRect/>
          </a:stretch>
        </p:blipFill>
        <p:spPr bwMode="auto">
          <a:xfrm>
            <a:off x="6804248" y="5437970"/>
            <a:ext cx="2339752" cy="1420030"/>
          </a:xfrm>
          <a:prstGeom prst="rect">
            <a:avLst/>
          </a:prstGeom>
          <a:noFill/>
        </p:spPr>
      </p:pic>
      <p:sp>
        <p:nvSpPr>
          <p:cNvPr id="489484" name="AutoShape 12"/>
          <p:cNvSpPr>
            <a:spLocks noChangeArrowheads="1"/>
          </p:cNvSpPr>
          <p:nvPr/>
        </p:nvSpPr>
        <p:spPr bwMode="gray">
          <a:xfrm>
            <a:off x="71500" y="1088740"/>
            <a:ext cx="3833813" cy="5652628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rgbClr val="33CCCC">
                  <a:gamma/>
                  <a:shade val="66667"/>
                  <a:invGamma/>
                  <a:alpha val="12000"/>
                </a:srgbClr>
              </a:gs>
              <a:gs pos="50000">
                <a:srgbClr val="33CCCC"/>
              </a:gs>
              <a:gs pos="100000">
                <a:srgbClr val="33CCCC">
                  <a:gamma/>
                  <a:shade val="66667"/>
                  <a:invGamma/>
                  <a:alpha val="12000"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9483" name="Oval 11"/>
          <p:cNvSpPr>
            <a:spLocks noChangeArrowheads="1"/>
          </p:cNvSpPr>
          <p:nvPr/>
        </p:nvSpPr>
        <p:spPr bwMode="gray">
          <a:xfrm>
            <a:off x="395536" y="1448780"/>
            <a:ext cx="3200400" cy="4752528"/>
          </a:xfrm>
          <a:prstGeom prst="ellipse">
            <a:avLst/>
          </a:prstGeom>
          <a:solidFill>
            <a:srgbClr val="CCECFF"/>
          </a:solidFill>
          <a:ln w="28575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89485" name="AutoShape 13"/>
          <p:cNvSpPr>
            <a:spLocks noChangeArrowheads="1"/>
          </p:cNvSpPr>
          <p:nvPr/>
        </p:nvSpPr>
        <p:spPr bwMode="gray">
          <a:xfrm>
            <a:off x="2591780" y="836712"/>
            <a:ext cx="4176464" cy="932111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1200" dirty="0" smtClean="0"/>
          </a:p>
          <a:p>
            <a:pPr lvl="0"/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9487" name="AutoShape 15"/>
          <p:cNvSpPr>
            <a:spLocks noChangeArrowheads="1"/>
          </p:cNvSpPr>
          <p:nvPr/>
        </p:nvSpPr>
        <p:spPr bwMode="gray">
          <a:xfrm>
            <a:off x="3599892" y="2888940"/>
            <a:ext cx="4176464" cy="82809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89488" name="AutoShape 16"/>
          <p:cNvSpPr>
            <a:spLocks noChangeArrowheads="1"/>
          </p:cNvSpPr>
          <p:nvPr/>
        </p:nvSpPr>
        <p:spPr bwMode="gray">
          <a:xfrm>
            <a:off x="3598887" y="3825044"/>
            <a:ext cx="4213473" cy="82409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CBFEAE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89489" name="AutoShape 17"/>
          <p:cNvSpPr>
            <a:spLocks noChangeArrowheads="1"/>
          </p:cNvSpPr>
          <p:nvPr/>
        </p:nvSpPr>
        <p:spPr bwMode="gray">
          <a:xfrm>
            <a:off x="3383868" y="4761148"/>
            <a:ext cx="4140460" cy="93610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11" name="Рисунок 6" descr="Эмблема-ЕПК-(овал)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04348" y="44624"/>
            <a:ext cx="1512168" cy="105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-10648" y="863134"/>
            <a:ext cx="14863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Целевое обучение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19872" y="4725144"/>
            <a:ext cx="4068452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22.02.06 Сварочное производство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19756 </a:t>
            </a:r>
            <a:r>
              <a:rPr lang="ru-RU" sz="11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Электрогазосварщик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,11618 Газорезчик</a:t>
            </a:r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18338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Сварщик на машинах контактной прессовой сварки </a:t>
            </a:r>
          </a:p>
          <a:p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19905 Электросварщик на автоматических и полуавтоматических машинах</a:t>
            </a:r>
          </a:p>
          <a:p>
            <a:pPr lvl="0"/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 smtClean="0"/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851920" y="2888940"/>
            <a:ext cx="32763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15.02.08 Технология машиностроения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19149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Токарь, </a:t>
            </a:r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19479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Фрезеровщик 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18809 Станочник широкого профиля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18466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Слесарь механосборочных работ</a:t>
            </a:r>
          </a:p>
          <a:p>
            <a:endPara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89486" name="AutoShape 14"/>
          <p:cNvSpPr>
            <a:spLocks noChangeArrowheads="1"/>
          </p:cNvSpPr>
          <p:nvPr/>
        </p:nvSpPr>
        <p:spPr bwMode="gray">
          <a:xfrm>
            <a:off x="3311860" y="1844824"/>
            <a:ext cx="4140460" cy="97210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CBFEAE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55876" y="1827691"/>
            <a:ext cx="392443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18.02.03 Химическая технология </a:t>
            </a:r>
          </a:p>
          <a:p>
            <a:pPr lvl="0"/>
            <a:r>
              <a:rPr lang="ru-RU" sz="13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неорганических веществ</a:t>
            </a:r>
          </a:p>
          <a:p>
            <a:pPr lvl="0"/>
            <a:r>
              <a:rPr lang="ru-RU" sz="1100" b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13321 Лаборант химического анализа</a:t>
            </a:r>
          </a:p>
          <a:p>
            <a:pPr lvl="0"/>
            <a:r>
              <a:rPr lang="ru-RU" sz="1100" b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13317 Лаборант спектрального анализа</a:t>
            </a:r>
          </a:p>
          <a:p>
            <a:pPr lvl="0"/>
            <a:r>
              <a:rPr lang="ru-RU" sz="1100" b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13306 Лаборант пробирного анализа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519772" y="836712"/>
            <a:ext cx="432048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13.02.11 Техническая эксплуатация и обслуживание </a:t>
            </a:r>
          </a:p>
          <a:p>
            <a:pPr lvl="0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электрического и электромеханического оборудования </a:t>
            </a:r>
          </a:p>
          <a:p>
            <a:pPr lvl="0"/>
            <a:r>
              <a:rPr lang="ru-RU" sz="11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18590 Слесарь-электрик по ремонту электрооборудования</a:t>
            </a:r>
          </a:p>
          <a:p>
            <a:pPr lvl="0"/>
            <a:r>
              <a:rPr lang="ru-RU" sz="11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19861 Электромонтер по ремонту и обслуживанию </a:t>
            </a:r>
          </a:p>
          <a:p>
            <a:pPr lvl="0"/>
            <a:r>
              <a:rPr lang="ru-RU" sz="11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электрооборудования</a:t>
            </a:r>
            <a:endParaRPr lang="ru-RU" sz="1100" b="0" dirty="0" smtClean="0"/>
          </a:p>
        </p:txBody>
      </p:sp>
      <p:sp>
        <p:nvSpPr>
          <p:cNvPr id="22" name="AutoShape 16"/>
          <p:cNvSpPr>
            <a:spLocks noChangeArrowheads="1"/>
          </p:cNvSpPr>
          <p:nvPr/>
        </p:nvSpPr>
        <p:spPr bwMode="gray">
          <a:xfrm>
            <a:off x="2663788" y="5805264"/>
            <a:ext cx="4140460" cy="932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CBFEAE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1800" y="5749223"/>
            <a:ext cx="4068452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23.02.03 Техническое обслуживание и ремонт автомобильного транспорта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18511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Слесарь по ремонту автомобилей </a:t>
            </a:r>
          </a:p>
          <a:p>
            <a:r>
              <a:rPr lang="ru-RU" sz="1100" b="0" dirty="0" smtClean="0">
                <a:solidFill>
                  <a:srgbClr val="062846"/>
                </a:solidFill>
                <a:latin typeface="Times New Roman" pitchFamily="18" charset="0"/>
                <a:cs typeface="Times New Roman" pitchFamily="18" charset="0"/>
              </a:rPr>
              <a:t>1453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Водитель погрузчика,</a:t>
            </a:r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18085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Рихтовщик кузовов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19205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Тракторист-машинист с/</a:t>
            </a:r>
            <a:r>
              <a:rPr lang="ru-RU" sz="11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производства</a:t>
            </a:r>
          </a:p>
          <a:p>
            <a:endPara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 smtClean="0"/>
          </a:p>
        </p:txBody>
      </p:sp>
      <p:sp>
        <p:nvSpPr>
          <p:cNvPr id="24" name="Прямоугольник 23"/>
          <p:cNvSpPr/>
          <p:nvPr/>
        </p:nvSpPr>
        <p:spPr>
          <a:xfrm>
            <a:off x="3743908" y="3825044"/>
            <a:ext cx="396044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19.02.10 Технология продукции </a:t>
            </a:r>
          </a:p>
          <a:p>
            <a:pPr lvl="0"/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общественного питания</a:t>
            </a:r>
          </a:p>
          <a:p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16675 </a:t>
            </a:r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Повар, 11176 Бармен</a:t>
            </a:r>
          </a:p>
          <a:p>
            <a:r>
              <a:rPr lang="ru-RU" sz="1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12901 </a:t>
            </a:r>
            <a:r>
              <a:rPr lang="ru-RU" sz="11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Кондитер (общественное питание)</a:t>
            </a:r>
          </a:p>
          <a:p>
            <a:pPr lvl="0"/>
            <a:endParaRPr lang="ru-RU" sz="13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300" dirty="0"/>
          </a:p>
        </p:txBody>
      </p:sp>
      <p:sp>
        <p:nvSpPr>
          <p:cNvPr id="25" name="TextBox 24"/>
          <p:cNvSpPr txBox="1"/>
          <p:nvPr/>
        </p:nvSpPr>
        <p:spPr>
          <a:xfrm>
            <a:off x="5292588" y="-27384"/>
            <a:ext cx="39599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Сила – в единстве, успех – в сотрудничестве!  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4" descr="C:\Users\user\Desktop\pd_tatneft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25378" y="4764421"/>
            <a:ext cx="1374414" cy="1436887"/>
          </a:xfrm>
          <a:prstGeom prst="rect">
            <a:avLst/>
          </a:prstGeom>
          <a:noFill/>
        </p:spPr>
      </p:pic>
      <p:pic>
        <p:nvPicPr>
          <p:cNvPr id="29" name="Picture 4" descr="http://tmregister.ru/base/1991/DOC/DOCURUTM/DOC246V2/D24638D1/24638100/000000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48364" y="1160748"/>
            <a:ext cx="900101" cy="86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4" descr="http://alabuga.ru/upload/resize_cache/iblock/6cb/300_300_1/rma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19672" y="1628800"/>
            <a:ext cx="756084" cy="378042"/>
          </a:xfrm>
          <a:prstGeom prst="rect">
            <a:avLst/>
          </a:prstGeom>
          <a:noFill/>
        </p:spPr>
      </p:pic>
      <p:pic>
        <p:nvPicPr>
          <p:cNvPr id="31" name="Picture 18" descr="&amp;Pcy;&amp;ocy;&amp;lcy;&amp;icy;&amp;mcy;&amp;acy;&amp;tcy;&amp;icy;&amp;zcy;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9572" y="2132856"/>
            <a:ext cx="1080120" cy="629618"/>
          </a:xfrm>
          <a:prstGeom prst="rect">
            <a:avLst/>
          </a:prstGeom>
          <a:noFill/>
        </p:spPr>
      </p:pic>
      <p:pic>
        <p:nvPicPr>
          <p:cNvPr id="32" name="Picture 12" descr="http://alabuga.ru/upload/resize_cache/iblock/e2d/300_300_1/armstrong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68427" y="2279033"/>
            <a:ext cx="1299417" cy="285871"/>
          </a:xfrm>
          <a:prstGeom prst="rect">
            <a:avLst/>
          </a:prstGeom>
          <a:noFill/>
        </p:spPr>
      </p:pic>
      <p:pic>
        <p:nvPicPr>
          <p:cNvPr id="33" name="Picture 6"/>
          <p:cNvPicPr/>
          <p:nvPr/>
        </p:nvPicPr>
        <p:blipFill>
          <a:blip r:embed="rId9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4005" t="32321" r="8192" b="28923"/>
          <a:stretch>
            <a:fillRect/>
          </a:stretch>
        </p:blipFill>
        <p:spPr bwMode="auto">
          <a:xfrm>
            <a:off x="575556" y="4005064"/>
            <a:ext cx="1512168" cy="684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10" descr="http://alabuga.ru/upload/resize_cache/iblock/78f/300_300_1/kastamonu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934054" y="2744924"/>
            <a:ext cx="1449814" cy="311201"/>
          </a:xfrm>
          <a:prstGeom prst="rect">
            <a:avLst/>
          </a:prstGeom>
          <a:noFill/>
        </p:spPr>
      </p:pic>
      <p:pic>
        <p:nvPicPr>
          <p:cNvPr id="35" name="Picture 22" descr="&amp;Tcy;&amp;rcy;&amp;acy;&amp;kcy;&amp;softcy;&amp;yacy; &amp;Gcy;&amp;lcy;&amp;acy;&amp;scy;&amp;scy; &amp;Rcy;&amp;ucy;&amp;scy;"/>
          <p:cNvPicPr>
            <a:picLocks noChangeAspect="1" noChangeArrowheads="1"/>
          </p:cNvPicPr>
          <p:nvPr/>
        </p:nvPicPr>
        <p:blipFill>
          <a:blip r:embed="rId11" cstate="email"/>
          <a:srcRect l="45511"/>
          <a:stretch>
            <a:fillRect/>
          </a:stretch>
        </p:blipFill>
        <p:spPr bwMode="auto">
          <a:xfrm>
            <a:off x="7833993" y="4365104"/>
            <a:ext cx="1166499" cy="792089"/>
          </a:xfrm>
          <a:prstGeom prst="rect">
            <a:avLst/>
          </a:prstGeom>
          <a:noFill/>
        </p:spPr>
      </p:pic>
      <p:pic>
        <p:nvPicPr>
          <p:cNvPr id="36" name="Picture 16" descr="&amp;Rcy;&amp;ocy;&amp;kcy;&amp;vcy;&amp;ucy;&amp;lcy;-&amp;Vcy;&amp;ocy;&amp;lcy;&amp;gcy;&amp;acy;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051718" y="4221088"/>
            <a:ext cx="1440162" cy="288032"/>
          </a:xfrm>
          <a:prstGeom prst="rect">
            <a:avLst/>
          </a:prstGeom>
          <a:noFill/>
        </p:spPr>
      </p:pic>
      <p:sp>
        <p:nvSpPr>
          <p:cNvPr id="37" name="Овал 36"/>
          <p:cNvSpPr/>
          <p:nvPr/>
        </p:nvSpPr>
        <p:spPr bwMode="auto">
          <a:xfrm>
            <a:off x="611560" y="3140968"/>
            <a:ext cx="2736304" cy="828092"/>
          </a:xfrm>
          <a:prstGeom prst="ellipse">
            <a:avLst/>
          </a:prstGeom>
          <a:solidFill>
            <a:srgbClr val="CCECFF"/>
          </a:solidFill>
          <a:ln w="38100" cap="flat" cmpd="sng" algn="ctr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</a:endParaRPr>
          </a:p>
        </p:txBody>
      </p:sp>
      <p:pic>
        <p:nvPicPr>
          <p:cNvPr id="38" name="Picture 6" descr="http://alabuga.ru/upload/resize_cache/iblock/87d/300_300_1/belaya_dacha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632340" y="2276872"/>
            <a:ext cx="1465878" cy="273630"/>
          </a:xfrm>
          <a:prstGeom prst="rect">
            <a:avLst/>
          </a:prstGeom>
          <a:noFill/>
        </p:spPr>
      </p:pic>
      <p:sp>
        <p:nvSpPr>
          <p:cNvPr id="39" name="Прямоугольная выноска 38"/>
          <p:cNvSpPr/>
          <p:nvPr/>
        </p:nvSpPr>
        <p:spPr>
          <a:xfrm>
            <a:off x="7956376" y="5409220"/>
            <a:ext cx="1152128" cy="324616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ОЭЗ «</a:t>
            </a:r>
            <a:r>
              <a:rPr lang="ru-RU" sz="1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Алабуга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22" descr="&amp;Tcy;&amp;rcy;&amp;acy;&amp;kcy;&amp;softcy;&amp;yacy; &amp;Gcy;&amp;lcy;&amp;acy;&amp;scy;&amp;scy; &amp;Rcy;&amp;ucy;&amp;scy;"/>
          <p:cNvPicPr>
            <a:picLocks noChangeAspect="1" noChangeArrowheads="1"/>
          </p:cNvPicPr>
          <p:nvPr/>
        </p:nvPicPr>
        <p:blipFill>
          <a:blip r:embed="rId11" cstate="email"/>
          <a:srcRect r="59020"/>
          <a:stretch>
            <a:fillRect/>
          </a:stretch>
        </p:blipFill>
        <p:spPr bwMode="auto">
          <a:xfrm>
            <a:off x="8028384" y="3176972"/>
            <a:ext cx="864096" cy="780172"/>
          </a:xfrm>
          <a:prstGeom prst="rect">
            <a:avLst/>
          </a:prstGeom>
          <a:noFill/>
        </p:spPr>
      </p:pic>
      <p:sp>
        <p:nvSpPr>
          <p:cNvPr id="41" name="Прямоугольная выноска 40"/>
          <p:cNvSpPr/>
          <p:nvPr/>
        </p:nvSpPr>
        <p:spPr bwMode="auto">
          <a:xfrm>
            <a:off x="1691680" y="325395"/>
            <a:ext cx="5940660" cy="474669"/>
          </a:xfrm>
          <a:prstGeom prst="wedgeRectCallout">
            <a:avLst/>
          </a:prstGeom>
          <a:solidFill>
            <a:srgbClr val="FBFFEF"/>
          </a:solidFill>
          <a:ln>
            <a:solidFill>
              <a:srgbClr val="FBFFEF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подготовки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ППССЗ - Программы подготовки специалистов среднего звена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folHlink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Овал 42"/>
          <p:cNvSpPr/>
          <p:nvPr/>
        </p:nvSpPr>
        <p:spPr bwMode="auto">
          <a:xfrm>
            <a:off x="647564" y="3176972"/>
            <a:ext cx="2664296" cy="756084"/>
          </a:xfrm>
          <a:prstGeom prst="ellipse">
            <a:avLst/>
          </a:prstGeom>
          <a:solidFill>
            <a:srgbClr val="CCECFF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3568" y="3276273"/>
            <a:ext cx="26282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55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Базовые предприятия – </a:t>
            </a:r>
            <a:endParaRPr lang="ru-RU" sz="155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социальные </a:t>
            </a:r>
            <a:r>
              <a:rPr lang="ru-RU" sz="155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партнеры</a:t>
            </a:r>
          </a:p>
        </p:txBody>
      </p:sp>
      <p:pic>
        <p:nvPicPr>
          <p:cNvPr id="42" name="Рисунок 6" descr="Эмблема-ЕПК-(овал)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31832" y="0"/>
            <a:ext cx="1512168" cy="105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3B6BA39-0C67-4894-868F-2D5F9E5E5F9B}" type="datetime1">
              <a:rPr lang="ru-RU" smtClean="0"/>
              <a:pPr>
                <a:defRPr/>
              </a:pPr>
              <a:t>07.05.2019</a:t>
            </a:fld>
            <a:endParaRPr lang="ru-RU"/>
          </a:p>
        </p:txBody>
      </p:sp>
      <p:pic>
        <p:nvPicPr>
          <p:cNvPr id="4" name="Picture 8" descr="C:\Users\Elabuga\Desktop\UaXzpNYM7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0281" y="3575052"/>
            <a:ext cx="4454586" cy="3282947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26953" y="325394"/>
            <a:ext cx="799634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/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Целями научно-исследовательской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 проектной работы студентов является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подготовка высококвалифицированных специалистов технического профиля;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использование творческого потенциала студентов путем привлечения их к научно-исследовательской работе;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формирование у студентов навыков решения актуальных задач;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подготовка к участию в НПК различного уровня, согласно плана работы колледжа на основании мероприятий проводимых Министерством образования РТ и РФ, Советом директоров СПО РТ,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7449" y="617499"/>
            <a:ext cx="1789137" cy="149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G:\Сабы\Кв. экзамен фото 481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3704" y="3589849"/>
            <a:ext cx="2588816" cy="3268151"/>
          </a:xfrm>
          <a:prstGeom prst="rect">
            <a:avLst/>
          </a:prstGeom>
          <a:noFill/>
        </p:spPr>
      </p:pic>
      <p:pic>
        <p:nvPicPr>
          <p:cNvPr id="7" name="Picture 1" descr="D:\Документы\флешка Гузель\нижнекамск конф\Сабы\Кв. экзамен фото 481\фото\IMG-20180213-WA00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9494" y="3575053"/>
            <a:ext cx="3184506" cy="328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10800000" flipV="1">
            <a:off x="4425946" y="5943481"/>
            <a:ext cx="21907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ru-RU" sz="1200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65109" y="2516175"/>
            <a:ext cx="7740755" cy="389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Включение элементов учебных исследований в учебную программу (защита курсовых и дипломных проектов по актуальным вопросам производств, проблемные лекции, ЛПЗ с элементами исследований, выполнение рефератов по интересным научным тематикам);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Участие во всех видах НИР (конференциях, конкурсах, семинарах,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вебинарах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представление работ для публикаций);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Участие в работе объединений технического творчества, позволяющая студентам, под руководством опытных руководителей, представителей промышленных предприятий, вести опытно-экспериментальную работу, направленную на решение конкретных проблем  производств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8596" y="690525"/>
            <a:ext cx="55864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Составными частями НИРС  и проектов является: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3702" y="325396"/>
            <a:ext cx="2455872" cy="175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 198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3987792" y="1128681"/>
            <a:ext cx="2994066" cy="1424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25.04.2019</a:t>
            </a: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46032" y="0"/>
            <a:ext cx="8361476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Основная структурная единица   по организации работы является -студенческое научное общество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 Эрудит»  - основанная на работе  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секций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в которые объединяются студенты по направлению подготовки, а также  студенты, которые имеют общие интересы в той или иной области </a:t>
            </a: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знаний.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6" descr="Эмблема-ЕПК-(овал)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93040" y="0"/>
            <a:ext cx="1650960" cy="105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hape 84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 flipH="1">
            <a:off x="4133842" y="4341824"/>
            <a:ext cx="4272019" cy="251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C4E9C-CC2D-4081-9FB0-417C21EB8B6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3005" y="1055655"/>
            <a:ext cx="828845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Основными задачами проектов и НИРС являются: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повышение качества подготовки специалистов;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углубление и творческое освоение учебного материала; развитие творческого мышления, эрудиции, расширение кругозора будущего специалиста;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 привитие студентам навыков поисковой, исследовательской деятельности;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развитие навыков самостоятельной исследовательской работы;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/>
              <a:t>развития умения  выступать с докладом и вести дискуссию по теме своего исследования; обучение применению теоретических знаний   в практической деятельности. </a:t>
            </a:r>
            <a:endParaRPr lang="ru-RU" sz="2000" dirty="0"/>
          </a:p>
        </p:txBody>
      </p:sp>
      <p:pic>
        <p:nvPicPr>
          <p:cNvPr id="1638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75" y="215856"/>
            <a:ext cx="17621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C4E9C-CC2D-4081-9FB0-417C21EB8B67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718052" y="1311246"/>
            <a:ext cx="4125968" cy="4339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Этапы организации  работы общества  </a:t>
            </a:r>
          </a:p>
          <a:p>
            <a:pPr marL="0" marR="0" lvl="0" indent="269875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 Эрудит»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69875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Диагностический. </a:t>
            </a:r>
          </a:p>
          <a:p>
            <a:pPr marL="0" marR="0" lvl="0" indent="269875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69875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Прогностический</a:t>
            </a:r>
          </a:p>
          <a:p>
            <a:pPr marL="0" marR="0" lvl="0" indent="269875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269875" algn="l"/>
              </a:tabLst>
            </a:pPr>
            <a:r>
              <a:rPr lang="ru-RU" sz="2800" dirty="0" smtClean="0">
                <a:solidFill>
                  <a:srgbClr val="002060"/>
                </a:solidFill>
              </a:rPr>
              <a:t>Обобщающий.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Внедренческий</a:t>
            </a:r>
          </a:p>
          <a:p>
            <a:pPr algn="just"/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Users\Elabuga\Desktop\m0qdtLA2Gx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979" y="690525"/>
            <a:ext cx="3541761" cy="3309229"/>
          </a:xfrm>
          <a:prstGeom prst="rect">
            <a:avLst/>
          </a:prstGeom>
          <a:noFill/>
        </p:spPr>
      </p:pic>
      <p:pic>
        <p:nvPicPr>
          <p:cNvPr id="12" name="Рисунок 11" descr="Рисунок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8454" y="4195773"/>
            <a:ext cx="1862163" cy="248288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Picture 3" descr="G:\Сабы\Кв. экзамен фото 481\WP_20170623_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306" y="4451364"/>
            <a:ext cx="2606110" cy="1971702"/>
          </a:xfrm>
          <a:prstGeom prst="rect">
            <a:avLst/>
          </a:prstGeom>
          <a:noFill/>
        </p:spPr>
      </p:pic>
      <p:pic>
        <p:nvPicPr>
          <p:cNvPr id="15364" name="Рисуно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1875" y="0"/>
            <a:ext cx="17621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C4E9C-CC2D-4081-9FB0-417C21EB8B6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39778" y="0"/>
            <a:ext cx="7704243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Принципы  педагогической деятельности в работе с одаренными студентами являются: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1. Принцип создания комфортных условий для совместной работы студента и преподавателя.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2. Принцип создания условий для самопознания и реализации каждой одаренной личности.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3. Принцип вариативности реализации содержания, форм, методов учебно-воспитательного процесса.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4. Принцип свободы выбора студентами предметных и творческих кружков, спортивных секций.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5. Принцип возрастания роли внеурочной деятельности.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Shape 82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 flipH="1">
            <a:off x="6142056" y="5035572"/>
            <a:ext cx="3001941" cy="1822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>
              <a:alpha val="50000"/>
            </a:schemeClr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>
              <a:alpha val="50000"/>
            </a:schemeClr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Droid Sans Fallback"/>
        <a:cs typeface="Droid Sans Fallback"/>
      </a:majorFont>
      <a:minorFont>
        <a:latin typeface="Tahoma"/>
        <a:ea typeface="Droid Sans Fallback"/>
        <a:cs typeface="Droid Sans Fallback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22627</TotalTime>
  <Words>1341</Words>
  <Application>Microsoft Office PowerPoint</Application>
  <PresentationFormat>Экран (4:3)</PresentationFormat>
  <Paragraphs>153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Профиль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ЛПУ и Фондов в рамках организации Диспансеризации</dc:title>
  <dc:creator>GMoysyak</dc:creator>
  <cp:lastModifiedBy>ITCORP 4160</cp:lastModifiedBy>
  <cp:revision>1130</cp:revision>
  <cp:lastPrinted>2013-09-25T09:37:22Z</cp:lastPrinted>
  <dcterms:created xsi:type="dcterms:W3CDTF">2005-11-25T09:06:21Z</dcterms:created>
  <dcterms:modified xsi:type="dcterms:W3CDTF">2019-05-07T10:00:18Z</dcterms:modified>
</cp:coreProperties>
</file>